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text=%D1%85%D0%BB%D0%BE%D0%BF%D0%B0%D0%B5%D0%BC%20%D0%B2%20%D0%BB%D0%B0%D0%B4%D0%BE%D1%88%D0%B8%20%D0%BA%D0%B0%D1%80%D1%82%D0%B8%D0%BD%D0%BA%D0%B8&amp;fp=0&amp;pos=4&amp;uinfo=ww-1349-wh-673-fw-1124-fh-467-pd-1&amp;rpt=simage&amp;img_url=http://nattik.ru/wp-content/uploads/2011/03/zvukovoe_loto15-150x150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 гостях у глагола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3484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Постоянные признаки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70018647"/>
              </p:ext>
            </p:extLst>
          </p:nvPr>
        </p:nvGraphicFramePr>
        <p:xfrm>
          <a:off x="467545" y="1772821"/>
          <a:ext cx="8352928" cy="47483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7236"/>
                <a:gridCol w="1603745"/>
                <a:gridCol w="1676351"/>
                <a:gridCol w="1791667"/>
                <a:gridCol w="1653929"/>
              </a:tblGrid>
              <a:tr h="25661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ГЛАГОЛ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2080" algn="l"/>
                        </a:tabLst>
                      </a:pPr>
                      <a:r>
                        <a:rPr lang="ru-RU" sz="1400">
                          <a:effectLst/>
                        </a:rPr>
                        <a:t>ПОСТОЯННЫЕ ПРИЗНАКИ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1511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ПЕРЕХОДОСТЬ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ВОЗВРАТНОСТЬ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СПРЯЖЕНИЕ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6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купить</a:t>
                      </a:r>
                      <a:endParaRPr lang="ru-RU" sz="18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сделать?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сов. В.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кого? что?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доброту      +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 –ся, -сь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невозвр.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-ишь, -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6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занять</a:t>
                      </a:r>
                      <a:endParaRPr lang="ru-RU" sz="18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сделать?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сов. В.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кого? что?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искренность      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 –ся, -сь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невозвр.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ёшь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приходить</a:t>
                      </a:r>
                      <a:endParaRPr lang="ru-RU" sz="18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постигать</a:t>
                      </a:r>
                      <a:endParaRPr lang="ru-RU" sz="18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тронуть</a:t>
                      </a:r>
                      <a:endParaRPr lang="ru-RU" sz="18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хватает</a:t>
                      </a:r>
                      <a:endParaRPr lang="ru-RU" sz="18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изучать</a:t>
                      </a:r>
                      <a:endParaRPr lang="ru-RU" sz="18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0879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Постоянные признаки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22715536"/>
              </p:ext>
            </p:extLst>
          </p:nvPr>
        </p:nvGraphicFramePr>
        <p:xfrm>
          <a:off x="467545" y="1772821"/>
          <a:ext cx="8352928" cy="42232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7236"/>
                <a:gridCol w="1603745"/>
                <a:gridCol w="1676351"/>
                <a:gridCol w="1791667"/>
                <a:gridCol w="1653929"/>
              </a:tblGrid>
              <a:tr h="256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ГЛАГОЛ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2080" algn="l"/>
                        </a:tabLst>
                      </a:pPr>
                      <a:r>
                        <a:rPr lang="ru-RU" sz="1400">
                          <a:effectLst/>
                        </a:rPr>
                        <a:t>ПОСТОЯННЫЕ ПРИЗНАКИ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1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ПЕРЕХОДОСТЬ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ВОЗВРАТНОСТЬ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СПРЯЖЕНИЕ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6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купить</a:t>
                      </a:r>
                      <a:endParaRPr lang="ru-RU" sz="18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сделать?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сов. В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        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кого? что?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доброту      +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 –ся, -сь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невозвр.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-ишь, -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6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занять</a:t>
                      </a:r>
                      <a:endParaRPr lang="ru-RU" sz="18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сделать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сов. В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         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кого? что?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искренность      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 –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-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невозвр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ёшь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приходить</a:t>
                      </a:r>
                      <a:endParaRPr lang="ru-RU" sz="18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постигать</a:t>
                      </a:r>
                      <a:endParaRPr lang="ru-RU" sz="18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тронуть</a:t>
                      </a:r>
                      <a:endParaRPr lang="ru-RU" sz="18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хватает</a:t>
                      </a:r>
                      <a:endParaRPr lang="ru-RU" sz="18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изучать</a:t>
                      </a:r>
                      <a:endParaRPr lang="ru-RU" sz="18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6685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Физ</a:t>
            </a:r>
            <a:r>
              <a:rPr lang="ru-RU" dirty="0" smtClean="0"/>
              <a:t> минутка</a:t>
            </a:r>
            <a:br>
              <a:rPr lang="ru-RU" dirty="0" smtClean="0"/>
            </a:b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Хлопаем </a:t>
            </a:r>
            <a:r>
              <a:rPr lang="ru-RU" sz="3600" b="1" dirty="0">
                <a:solidFill>
                  <a:schemeClr val="bg2">
                    <a:lumMod val="25000"/>
                  </a:schemeClr>
                </a:solidFill>
              </a:rPr>
              <a:t>в ладоши</a:t>
            </a:r>
            <a:endParaRPr lang="ru-RU" dirty="0"/>
          </a:p>
        </p:txBody>
      </p:sp>
      <p:pic>
        <p:nvPicPr>
          <p:cNvPr id="4" name="Picture 2" descr="http://img01.chitalnya.ru/upload/341/449589607771486016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043906"/>
            <a:ext cx="3810000" cy="379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79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Непостоянные признаки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57073981"/>
              </p:ext>
            </p:extLst>
          </p:nvPr>
        </p:nvGraphicFramePr>
        <p:xfrm>
          <a:off x="899592" y="1484784"/>
          <a:ext cx="7488832" cy="5030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224"/>
                <a:gridCol w="1669606"/>
                <a:gridCol w="739389"/>
                <a:gridCol w="3063613"/>
              </a:tblGrid>
              <a:tr h="33627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Реальное действие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880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Изъявительное наклонение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99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</a:rPr>
                        <a:t>прош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</a:rPr>
                        <a:t>вр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играл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играло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играла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играли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наст. </a:t>
                      </a:r>
                      <a:r>
                        <a:rPr lang="ru-RU" sz="1600" b="1" dirty="0" err="1">
                          <a:effectLst/>
                        </a:rPr>
                        <a:t>вр</a:t>
                      </a:r>
                      <a:r>
                        <a:rPr lang="ru-RU" sz="1600" b="1" dirty="0" smtClean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 </a:t>
                      </a:r>
                      <a:r>
                        <a:rPr lang="ru-RU" sz="1600" b="0" dirty="0" smtClean="0">
                          <a:effectLst/>
                        </a:rPr>
                        <a:t>играю       </a:t>
                      </a:r>
                      <a:r>
                        <a:rPr lang="ru-RU" sz="1600" b="0" baseline="0" dirty="0" smtClean="0">
                          <a:effectLst/>
                        </a:rPr>
                        <a:t>    </a:t>
                      </a:r>
                      <a:r>
                        <a:rPr lang="ru-RU" sz="1600" b="0" dirty="0" smtClean="0">
                          <a:effectLst/>
                        </a:rPr>
                        <a:t>играем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</a:rPr>
                        <a:t>играешь       играете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</a:rPr>
                        <a:t>играет           играют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буд. </a:t>
                      </a:r>
                      <a:r>
                        <a:rPr lang="ru-RU" sz="1600" b="1" dirty="0" err="1">
                          <a:effectLst/>
                        </a:rPr>
                        <a:t>вр</a:t>
                      </a:r>
                      <a:r>
                        <a:rPr lang="ru-RU" sz="1600" b="1" dirty="0" smtClean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буду играть              будем играть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будешь играть        будете играть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будет играть           будут играть</a:t>
                      </a:r>
                      <a:endParaRPr lang="ru-RU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59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Условное наклонение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Повелительное наклонение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03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играл бы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играло бы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играла бы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играли бы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Играй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играйте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03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Нереальное действие</a:t>
                      </a:r>
                      <a:endParaRPr lang="ru-RU" sz="105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9169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92D050"/>
                </a:solidFill>
              </a:rPr>
              <a:t>Продолжите предложения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Было интересно…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Открытием стало…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ru-RU" b="1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Наконец-то понял, что…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ru-RU" b="1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Осталось непонятным…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ru-RU" b="1" dirty="0">
              <a:solidFill>
                <a:schemeClr val="accent1">
                  <a:lumMod val="75000"/>
                </a:schemeClr>
              </a:solidFill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Хочется…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7263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Стр.236, упр.665</a:t>
            </a:r>
          </a:p>
          <a:p>
            <a:r>
              <a:rPr lang="ru-RU" dirty="0" smtClean="0"/>
              <a:t>Есть </a:t>
            </a:r>
            <a:r>
              <a:rPr lang="ru-RU" dirty="0"/>
              <a:t>на свете дети,</a:t>
            </a:r>
          </a:p>
          <a:p>
            <a:r>
              <a:rPr lang="ru-RU" dirty="0"/>
              <a:t>Есть мечты на свете.</a:t>
            </a:r>
          </a:p>
          <a:p>
            <a:r>
              <a:rPr lang="ru-RU" dirty="0"/>
              <a:t>Дети подрастают –</a:t>
            </a:r>
          </a:p>
          <a:p>
            <a:r>
              <a:rPr lang="ru-RU" dirty="0"/>
              <a:t>Мечтают о большом.</a:t>
            </a:r>
          </a:p>
          <a:p>
            <a:r>
              <a:rPr lang="ru-RU" dirty="0"/>
              <a:t>                   (</a:t>
            </a:r>
            <a:r>
              <a:rPr lang="ru-RU" dirty="0" err="1"/>
              <a:t>С.Баруздин</a:t>
            </a:r>
            <a:r>
              <a:rPr lang="ru-RU" dirty="0"/>
              <a:t>)</a:t>
            </a:r>
          </a:p>
          <a:p>
            <a:r>
              <a:rPr lang="ru-RU" i="1" dirty="0"/>
              <a:t>-</a:t>
            </a:r>
            <a:r>
              <a:rPr lang="ru-RU" dirty="0"/>
              <a:t> А у вас есть мечты? Расскажите о них, употребив в своем рассказе глаголы сослагательного наклонения. Если бы вы были волшебниками, что бы вы сделали для своих близких? Расскажите об этом в своих сочинениях.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047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305</TotalTime>
  <Words>248</Words>
  <Application>Microsoft Office PowerPoint</Application>
  <PresentationFormat>Экран (4:3)</PresentationFormat>
  <Paragraphs>164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Аптека</vt:lpstr>
      <vt:lpstr>В гостях у глагола</vt:lpstr>
      <vt:lpstr>Постоянные признаки</vt:lpstr>
      <vt:lpstr>Постоянные признаки</vt:lpstr>
      <vt:lpstr>Физ минутка Хлопаем в ладоши</vt:lpstr>
      <vt:lpstr>Непостоянные признаки</vt:lpstr>
      <vt:lpstr>Продолжите предложения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Школа</dc:creator>
  <cp:lastModifiedBy>марина</cp:lastModifiedBy>
  <cp:revision>12</cp:revision>
  <dcterms:created xsi:type="dcterms:W3CDTF">2015-03-16T22:07:09Z</dcterms:created>
  <dcterms:modified xsi:type="dcterms:W3CDTF">2015-03-17T02:31:20Z</dcterms:modified>
</cp:coreProperties>
</file>