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734-F58C-49D2-A442-40B4DBF1716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4DE3-D1AD-40ED-8E9A-6F73943D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734-F58C-49D2-A442-40B4DBF1716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4DE3-D1AD-40ED-8E9A-6F73943D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734-F58C-49D2-A442-40B4DBF1716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4DE3-D1AD-40ED-8E9A-6F73943D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734-F58C-49D2-A442-40B4DBF1716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4DE3-D1AD-40ED-8E9A-6F73943D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734-F58C-49D2-A442-40B4DBF1716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4DE3-D1AD-40ED-8E9A-6F73943D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734-F58C-49D2-A442-40B4DBF1716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4DE3-D1AD-40ED-8E9A-6F73943D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734-F58C-49D2-A442-40B4DBF1716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4DE3-D1AD-40ED-8E9A-6F73943D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734-F58C-49D2-A442-40B4DBF1716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4DE3-D1AD-40ED-8E9A-6F73943D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734-F58C-49D2-A442-40B4DBF1716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4DE3-D1AD-40ED-8E9A-6F73943D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734-F58C-49D2-A442-40B4DBF1716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4DE3-D1AD-40ED-8E9A-6F73943DA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734-F58C-49D2-A442-40B4DBF1716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2A4DE3-D1AD-40ED-8E9A-6F73943DA1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8C1734-F58C-49D2-A442-40B4DBF1716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2A4DE3-D1AD-40ED-8E9A-6F73943DA17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501122" cy="147002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Урок русского языка на основе системно - деятельностного подхода в 7 классе на тему:</a:t>
            </a:r>
            <a:br>
              <a:rPr lang="ru-RU" sz="2400" dirty="0" smtClean="0"/>
            </a:br>
            <a:r>
              <a:rPr lang="ru-RU" sz="2400" b="1" dirty="0" smtClean="0"/>
              <a:t>«Типы речи»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81690" y="3714752"/>
            <a:ext cx="6453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Учителя русского языка МОУ «СОШ№19</a:t>
            </a:r>
            <a:r>
              <a:rPr lang="ru-RU" dirty="0" smtClean="0"/>
              <a:t>» Республики Коми</a:t>
            </a:r>
          </a:p>
          <a:p>
            <a:pPr algn="ctr"/>
            <a:r>
              <a:rPr lang="ru-RU" dirty="0" smtClean="0"/>
              <a:t> </a:t>
            </a:r>
            <a:r>
              <a:rPr lang="ru-RU" dirty="0" smtClean="0"/>
              <a:t>Коноваловой Галины Анатольевны</a:t>
            </a:r>
            <a:endParaRPr lang="ru-RU" dirty="0"/>
          </a:p>
        </p:txBody>
      </p:sp>
      <p:pic>
        <p:nvPicPr>
          <p:cNvPr id="5" name="Рисунок 4" descr="shkolnye_kartinki_5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500042"/>
            <a:ext cx="2985089" cy="20385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57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4882075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      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Почему? Что это такое? Как быть?      В чем причина?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Бывает Р- объяснение, Р- доказательство, Р- размышление. Строится по структуре : тезис (почему?), доказательства ( что из этого следует?), вывод ( поэтому, итак, следовательно).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Содержит умозаключение. Имеет в составе вводные слова и предложения.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Публицистический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Художественный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Разговорный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Научный</a:t>
                      </a:r>
                      <a:endParaRPr lang="ru-RU" dirty="0"/>
                    </a:p>
                  </a:txBody>
                  <a:tcPr/>
                </a:tc>
              </a:tr>
              <a:tr h="2690329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   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Свои вопросы к каждой смысловой части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Свои характерные особенности к каждой смысловой части.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Художественный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Разговорный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Научный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Публицистический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Официально- деловой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 какими затруднениями вы встретились? Что мы еще не знаем?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68579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- Комбинированный тип речи. Сравните свою составленную таблицу с правильным вариантом ответа.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011680"/>
          <a:ext cx="857256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143140"/>
                <a:gridCol w="2143140"/>
                <a:gridCol w="2143140"/>
              </a:tblGrid>
              <a:tr h="140388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 речи-это способ изложения, избираемый автором в зависимости от задач.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Характерные особенности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каких стилях чаще используется</a:t>
                      </a:r>
                      <a:endParaRPr lang="ru-RU" dirty="0"/>
                    </a:p>
                  </a:txBody>
                  <a:tcPr/>
                </a:tc>
              </a:tr>
              <a:tr h="231089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Повествование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делает предмет?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с ним происходит сначала, а что- потом? Что? Где? Когда?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Главный жанр- рассказ, который строится по опред. структуре:экспозиция (не всегда есть), завязка, развитие действия, кульминация,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Художественный ( описание путешествий, в мемуарах, письмах),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Разговорный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Публицистический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Официально- деловой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1919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развязка. Используются глаголы сов. вида, различные обстоятельства.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Главная мысль выражается через поступки героев, оценку их автором.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66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Какой предмет? Каков предмет? Как он выглядит?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 строится чаще по структуре: общая хар-ка предмета, признаки предмета, общая оценка предмета- описания.Виды описания: описание предмета, животного или человека; описание места; описание состояния (среды или человека); описание действия.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прилагательных, отглагольных сущ., глаг. несов. вида наст., прош. времени, сравнений, оценочных слов.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Художественный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Разговорный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Публицистический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484093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Рассуждение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Почему? Что это такое? Как быть?       В чем причина?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Бывает Р- объяснение, Р- доказательство, Р- размышление. Строится по структуре : тезис (почему?), доказательства ( что из этого следует?), вывод ( поэтому, итак, следовательно).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Содержит умозаключение. Имеет в составе вводные слова и предложения.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Публицистический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Художественный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Разговорный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Научный</a:t>
                      </a:r>
                      <a:endParaRPr lang="ru-RU" dirty="0"/>
                    </a:p>
                  </a:txBody>
                  <a:tcPr/>
                </a:tc>
              </a:tr>
              <a:tr h="201706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Комбинированный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Свои вопросы к каждой смысловой части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Свои характерные особенности к каждой смысловой части.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Художественный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Разговорный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Научный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Публицистический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Официально- деловой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Составление памятки, кластера алгоритма по определению типа речи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ru-RU" dirty="0" smtClean="0"/>
              <a:t>Внимательно прочти текст, определи, ради чего создано это высказывание:</a:t>
            </a:r>
          </a:p>
          <a:p>
            <a:r>
              <a:rPr lang="ru-RU" dirty="0" smtClean="0"/>
              <a:t>А) если охарактеризовать какой- либо предмет, место, действие, то это ………;</a:t>
            </a:r>
          </a:p>
          <a:p>
            <a:r>
              <a:rPr lang="ru-RU" dirty="0" smtClean="0"/>
              <a:t>Б) если сообщить о сменяющих друг друга действиях, то это ………………;</a:t>
            </a:r>
          </a:p>
          <a:p>
            <a:r>
              <a:rPr lang="ru-RU" dirty="0" smtClean="0"/>
              <a:t>В) если дать объяснение какому- либо факту, явлению, событию, то это …………;</a:t>
            </a:r>
          </a:p>
          <a:p>
            <a:r>
              <a:rPr lang="ru-RU" dirty="0" smtClean="0"/>
              <a:t>Г) если идет объединение характеристик, то это ………………… тип речи.</a:t>
            </a:r>
          </a:p>
          <a:p>
            <a:r>
              <a:rPr lang="ru-RU" dirty="0" smtClean="0"/>
              <a:t>                  2.      Если Вы сомневаетесь в правильности ответа, то прибегните к приему фотографирования:  </a:t>
            </a:r>
          </a:p>
          <a:p>
            <a:r>
              <a:rPr lang="ru-RU" dirty="0" smtClean="0"/>
              <a:t>                        А) если содержание текста можно  передать одной фотографией, то это         …………………….;</a:t>
            </a:r>
          </a:p>
          <a:p>
            <a:r>
              <a:rPr lang="ru-RU" dirty="0" smtClean="0"/>
              <a:t>                        Б) если содержание текста можно передать несколькими фотографиями, то это …………………;</a:t>
            </a:r>
          </a:p>
          <a:p>
            <a:r>
              <a:rPr lang="ru-RU" dirty="0" smtClean="0"/>
              <a:t>                        В) если содержание текста нельзя передать при помощи фотографий, то это ………………………;</a:t>
            </a:r>
          </a:p>
          <a:p>
            <a:r>
              <a:rPr lang="ru-RU" dirty="0" smtClean="0"/>
              <a:t>                        Г) если к каждой части текста можно подобрать свой способ- то это ……………………….. тип речи.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Составление памятки, кластера алгоритма по определению типа речи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Внимательно прочти текст, определи, ради чего создано это высказывание:</a:t>
            </a:r>
          </a:p>
          <a:p>
            <a:r>
              <a:rPr lang="ru-RU" dirty="0" smtClean="0"/>
              <a:t>А) если охарактеризовать какой- либо предмет, место, действие, то это описание;</a:t>
            </a:r>
          </a:p>
          <a:p>
            <a:r>
              <a:rPr lang="ru-RU" dirty="0" smtClean="0"/>
              <a:t>Б) если сообщить о сменяющих друг друга действиях, то это повествование;</a:t>
            </a:r>
          </a:p>
          <a:p>
            <a:r>
              <a:rPr lang="ru-RU" dirty="0" smtClean="0"/>
              <a:t>В) если дать объяснение какому- либо факту, явлению, событию, то это рассуждение;</a:t>
            </a:r>
          </a:p>
          <a:p>
            <a:r>
              <a:rPr lang="ru-RU" dirty="0" smtClean="0"/>
              <a:t>Г) если идет объединение характеристик, то это комбинированный тип речи.</a:t>
            </a:r>
          </a:p>
          <a:p>
            <a:r>
              <a:rPr lang="ru-RU" dirty="0" smtClean="0"/>
              <a:t>                  2.      Если Вы сомневаетесь в правильности ответа, то прибегните к приему фотографирования:  </a:t>
            </a:r>
          </a:p>
          <a:p>
            <a:r>
              <a:rPr lang="ru-RU" dirty="0" smtClean="0"/>
              <a:t>                        А) если содержание текста можно  передать одной фотографией, то это         описание;</a:t>
            </a:r>
          </a:p>
          <a:p>
            <a:r>
              <a:rPr lang="ru-RU" dirty="0" smtClean="0"/>
              <a:t>                        Б) если содержание текста можно передать несколькими фотографиями, то это повествование;</a:t>
            </a:r>
          </a:p>
          <a:p>
            <a:r>
              <a:rPr lang="ru-RU" dirty="0" smtClean="0"/>
              <a:t>                        В) если содержание текста нельзя передать при помощи фотографий, то это рассуждение;</a:t>
            </a:r>
          </a:p>
          <a:p>
            <a:r>
              <a:rPr lang="ru-RU" dirty="0" smtClean="0"/>
              <a:t>                        Г) если к каждой части текста можно подобрать свой способ- то это комбинированный тип речи.</a:t>
            </a:r>
          </a:p>
          <a:p>
            <a:endParaRPr lang="ru-RU" dirty="0"/>
          </a:p>
        </p:txBody>
      </p:sp>
      <p:pic>
        <p:nvPicPr>
          <p:cNvPr id="4" name="Рисунок 3" descr="diplomy-otchety-kursovye-kontrolnye-raboty-1349597225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5417" y="5405442"/>
            <a:ext cx="1518583" cy="1452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Анализ предложенных текстов.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Санкт- Петербург со времени своего основания играет важную роль в развитии культуры. </a:t>
            </a:r>
          </a:p>
          <a:p>
            <a:pPr>
              <a:buNone/>
            </a:pPr>
            <a:r>
              <a:rPr lang="ru-RU" dirty="0" smtClean="0"/>
              <a:t>   Ведь даже в самом имени города соединились три языка: Санкт (Sant</a:t>
            </a:r>
            <a:r>
              <a:rPr lang="en-US" dirty="0" smtClean="0"/>
              <a:t>a</a:t>
            </a:r>
            <a:r>
              <a:rPr lang="ru-RU" dirty="0" smtClean="0"/>
              <a:t>- святой))- слово латинское; Петр (Peter-от P</a:t>
            </a:r>
            <a:r>
              <a:rPr lang="en-US" dirty="0" err="1" smtClean="0"/>
              <a:t>etros</a:t>
            </a:r>
            <a:r>
              <a:rPr lang="ru-RU" dirty="0" smtClean="0"/>
              <a:t>-камень, скала)- слово греческое; бург (B</a:t>
            </a:r>
            <a:r>
              <a:rPr lang="en-US" dirty="0" err="1" smtClean="0"/>
              <a:t>urg</a:t>
            </a:r>
            <a:r>
              <a:rPr lang="ru-RU" dirty="0" smtClean="0"/>
              <a:t>-замок, крепость)- слово немецкое.</a:t>
            </a:r>
          </a:p>
          <a:p>
            <a:pPr>
              <a:buNone/>
            </a:pPr>
            <a:r>
              <a:rPr lang="ru-RU" dirty="0" smtClean="0"/>
              <a:t>    Таким образом, он связывает античное язычество, христианство и Возрождение.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( по страницам Интернета)</a:t>
            </a:r>
          </a:p>
          <a:p>
            <a:endParaRPr lang="ru-RU" dirty="0"/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4572008"/>
            <a:ext cx="2072633" cy="2285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286544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ru-RU" dirty="0" smtClean="0"/>
              <a:t>«Нет ничего лучше Невского проспекта, по крайней мере, в Петербурге; для него он составляет все. Чем не блестит это улица- красавица нашей столицы?»</a:t>
            </a:r>
          </a:p>
          <a:p>
            <a:pPr>
              <a:buNone/>
            </a:pPr>
            <a:r>
              <a:rPr lang="ru-RU" dirty="0" smtClean="0"/>
              <a:t>«…Всемогущий Невский проспект! Единственное развлечение бедного на гулянье Петербурга! Как чисто подметены его тротуары, и, боже, сколько ног оставило на нем следы свои! И неуклюжий грязный сапог отставного солдата, под тяжестью которого, кажется, трескается самый гранит, и миниатюрный, легкий, как дым, башмачок молоденькой дамы, оборачивающей свою головку к блестящим окнам магазина, как подсолнечник к солнцу, и гремящая сабля исполненного надежд прапорщика, проводящая по нем резкую царапину, -- все вымещает на нем могущество силы или могущество слабости.»</a:t>
            </a:r>
          </a:p>
          <a:p>
            <a:pPr>
              <a:buNone/>
            </a:pPr>
            <a:r>
              <a:rPr lang="ru-RU" dirty="0" smtClean="0"/>
              <a:t>                                         (Н.В. Гоголь «Невский проспект»)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472518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Город пышный, город бедный,</a:t>
            </a:r>
          </a:p>
          <a:p>
            <a:pPr>
              <a:buNone/>
            </a:pPr>
            <a:r>
              <a:rPr lang="ru-RU" dirty="0" smtClean="0"/>
              <a:t>Дух неволи, стройный вид,</a:t>
            </a:r>
          </a:p>
          <a:p>
            <a:pPr>
              <a:buNone/>
            </a:pPr>
            <a:r>
              <a:rPr lang="ru-RU" dirty="0" smtClean="0"/>
              <a:t>Свод небес зелено- бледный,</a:t>
            </a:r>
          </a:p>
          <a:p>
            <a:pPr>
              <a:buNone/>
            </a:pPr>
            <a:r>
              <a:rPr lang="ru-RU" dirty="0" smtClean="0"/>
              <a:t>Скука, холод и гранит- все же мне вас жаль немножко,</a:t>
            </a:r>
          </a:p>
          <a:p>
            <a:pPr>
              <a:buNone/>
            </a:pPr>
            <a:r>
              <a:rPr lang="ru-RU" dirty="0" smtClean="0"/>
              <a:t>Потому что здесь порой </a:t>
            </a:r>
          </a:p>
          <a:p>
            <a:pPr>
              <a:buNone/>
            </a:pPr>
            <a:r>
              <a:rPr lang="ru-RU" dirty="0" smtClean="0"/>
              <a:t>Ходит маленькая ножка,</a:t>
            </a:r>
          </a:p>
          <a:p>
            <a:pPr>
              <a:buNone/>
            </a:pPr>
            <a:r>
              <a:rPr lang="ru-RU" dirty="0" smtClean="0"/>
              <a:t>Вьется локон золотой.</a:t>
            </a:r>
          </a:p>
          <a:p>
            <a:pPr>
              <a:buNone/>
            </a:pPr>
            <a:r>
              <a:rPr lang="ru-RU" dirty="0" smtClean="0"/>
              <a:t>                                          (А.С. Пушкин.  «А. Олениной» )</a:t>
            </a:r>
          </a:p>
          <a:p>
            <a:endParaRPr lang="ru-RU" dirty="0"/>
          </a:p>
        </p:txBody>
      </p:sp>
      <p:pic>
        <p:nvPicPr>
          <p:cNvPr id="4" name="Рисунок 3" descr="shkolnye_kartinki_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857232"/>
            <a:ext cx="1453615" cy="2285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4292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«Молодой человек во фраке и плаще робким и трепетным шагом пошел в ту сторону, где развевался вдали пестрый плащ, то окидывавшийся ярким блеском по мере приближения к свету фонаря, то мгновенно покрывавшийся тьмою по удалении от него. Сердце его билось, и он невольно ускорял шаг свой. Он не смел и думать о том, чтобы получить какое-нибудь право на внимание улетавшей вдали красавицы, тем более допустить такую черную мысль, о какой намекал ему поручик Пирогов; но ему хотелось только видеть дом, заметить, где имеет жилище это прелестное существо, которое, казалось, слетело с неба прямо на Невский проспект и, верно, улетит неизвестно куда. Он летел так скоро, что сталкивал беспрестанно с тротуара солидных господ с седыми бакенбардами».</a:t>
            </a:r>
          </a:p>
          <a:p>
            <a:pPr>
              <a:buNone/>
            </a:pPr>
            <a:r>
              <a:rPr lang="ru-RU" dirty="0" smtClean="0"/>
              <a:t>                                         (Н.В. Гоголь «Невский проспект»)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Цели:</a:t>
            </a:r>
            <a:br>
              <a:rPr lang="ru-RU" dirty="0" smtClean="0"/>
            </a:br>
            <a:r>
              <a:rPr lang="ru-RU" sz="3600" dirty="0" smtClean="0"/>
              <a:t>Создать условия для учащихся ,чтобы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357158" y="1571612"/>
            <a:ext cx="8786842" cy="46002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Предметные:</a:t>
            </a:r>
          </a:p>
          <a:p>
            <a:r>
              <a:rPr lang="ru-RU" sz="2400" dirty="0" smtClean="0"/>
              <a:t>повторить и систематизировать знания учащихся о типах речи;</a:t>
            </a:r>
          </a:p>
          <a:p>
            <a:r>
              <a:rPr lang="ru-RU" sz="2400" dirty="0" smtClean="0"/>
              <a:t>ввести новое для них понятие «комбинированный тип речи»;</a:t>
            </a:r>
          </a:p>
          <a:p>
            <a:r>
              <a:rPr lang="ru-RU" sz="2400" dirty="0" smtClean="0"/>
              <a:t>они могли оценить красоту и многообразие русского языка;</a:t>
            </a:r>
          </a:p>
          <a:p>
            <a:pPr>
              <a:buNone/>
            </a:pPr>
            <a:r>
              <a:rPr lang="ru-RU" sz="2800" dirty="0" smtClean="0"/>
              <a:t>Личностные:</a:t>
            </a:r>
          </a:p>
          <a:p>
            <a:r>
              <a:rPr lang="ru-RU" sz="2400" dirty="0" smtClean="0"/>
              <a:t>они могли определять свои ближайшие цели саморазвития;</a:t>
            </a:r>
          </a:p>
          <a:p>
            <a:r>
              <a:rPr lang="ru-RU" sz="2400" dirty="0" smtClean="0"/>
              <a:t>проявлять свою собственную точку зрения.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96175" y="5429250"/>
            <a:ext cx="164782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215106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Включение нового знания в систему. Выход на дом. задание.</a:t>
            </a:r>
            <a:endParaRPr lang="ru-RU" dirty="0" smtClean="0"/>
          </a:p>
          <a:p>
            <a:r>
              <a:rPr lang="ru-RU" dirty="0" smtClean="0"/>
              <a:t>Где мы сможем применить наши знания?</a:t>
            </a:r>
          </a:p>
          <a:p>
            <a:r>
              <a:rPr lang="ru-RU" dirty="0" smtClean="0"/>
              <a:t>- при создании текстов, при анализе текстов, при решении ЕГЭ. </a:t>
            </a:r>
          </a:p>
          <a:p>
            <a:r>
              <a:rPr lang="ru-RU" dirty="0" smtClean="0"/>
              <a:t>Вернемся к эпиграфу.</a:t>
            </a:r>
          </a:p>
          <a:p>
            <a:r>
              <a:rPr lang="ru-RU" dirty="0" smtClean="0"/>
              <a:t>- Что нового о Санкт- Петербурге Вы сегодня узнали?</a:t>
            </a:r>
          </a:p>
          <a:p>
            <a:r>
              <a:rPr lang="ru-RU" dirty="0" smtClean="0"/>
              <a:t>Добавьте еще одно предложение к своей первой записи.</a:t>
            </a:r>
          </a:p>
          <a:p>
            <a:r>
              <a:rPr lang="ru-RU" dirty="0" smtClean="0"/>
              <a:t>- Какой текст мы можем создать по результатам поездки? </a:t>
            </a:r>
          </a:p>
          <a:p>
            <a:r>
              <a:rPr lang="ru-RU" dirty="0" smtClean="0"/>
              <a:t>- Отзыв о поездке, отзыв о посещении театра, о фильме. Давайте попробуем создать схему своего отзыва. Сконструируйте из букв, которые вы приготовили, схему вашего будущего текста и объясните, почему в такой последовательности.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Домашнее задание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428868"/>
            <a:ext cx="8229600" cy="25003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Индивидуально: </a:t>
            </a:r>
          </a:p>
          <a:p>
            <a:pPr>
              <a:buNone/>
            </a:pPr>
            <a:r>
              <a:rPr lang="ru-RU" dirty="0" smtClean="0"/>
              <a:t>Написать на выбор сочинение-рассуждение, отзывы о поездке в Санкт- Петербург. Или другие задания, предложенные учащимися.</a:t>
            </a:r>
          </a:p>
          <a:p>
            <a:endParaRPr lang="ru-RU" dirty="0"/>
          </a:p>
        </p:txBody>
      </p:sp>
      <p:pic>
        <p:nvPicPr>
          <p:cNvPr id="4" name="Рисунок 3" descr="0_cd215_4d2bc13e_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4357694"/>
            <a:ext cx="2071702" cy="2203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142984"/>
          <a:ext cx="8715440" cy="5556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88"/>
                <a:gridCol w="1743088"/>
                <a:gridCol w="1743088"/>
                <a:gridCol w="1743088"/>
                <a:gridCol w="1743088"/>
              </a:tblGrid>
              <a:tr h="1672614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Насколько уверенно ты чувствуешь себя в следующих ситуациях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Очень уверенно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Уверенно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Довольно уверенно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Неуверенно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2795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 знаю теоретический материал  о типах речи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2795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 умею анализировать тексты с разными типами речи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2795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 могу создавать тексты с разными типами речи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643998" cy="5768997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Метапредметные:</a:t>
            </a:r>
          </a:p>
          <a:p>
            <a:r>
              <a:rPr lang="ru-RU" sz="2400" dirty="0" smtClean="0"/>
              <a:t>они могли формулировать цели предстоящей учебной деятельности;</a:t>
            </a:r>
          </a:p>
          <a:p>
            <a:r>
              <a:rPr lang="ru-RU" sz="2400" dirty="0" smtClean="0"/>
              <a:t>они могли планировать последовательность своих действий;</a:t>
            </a:r>
          </a:p>
          <a:p>
            <a:r>
              <a:rPr lang="ru-RU" sz="2400" dirty="0" smtClean="0"/>
              <a:t>контролировать и оценивать достигнутые результаты своей и чужой деятельности;</a:t>
            </a:r>
          </a:p>
          <a:p>
            <a:r>
              <a:rPr lang="ru-RU" sz="2400" dirty="0" smtClean="0"/>
              <a:t>аргументировать своё мнение;</a:t>
            </a:r>
          </a:p>
          <a:p>
            <a:r>
              <a:rPr lang="ru-RU" sz="2400" dirty="0" smtClean="0"/>
              <a:t>перерабатывать ,систематизировать информацию;</a:t>
            </a:r>
          </a:p>
          <a:p>
            <a:r>
              <a:rPr lang="ru-RU" sz="2400" dirty="0" smtClean="0"/>
              <a:t>вступать в диалог;</a:t>
            </a:r>
          </a:p>
          <a:p>
            <a:r>
              <a:rPr lang="ru-RU" sz="2400" dirty="0" smtClean="0"/>
              <a:t>выполнять логические операции: сравнение, анализ, синтез, обобщение.</a:t>
            </a:r>
            <a:endParaRPr lang="ru-RU" sz="2400" dirty="0"/>
          </a:p>
        </p:txBody>
      </p:sp>
      <p:pic>
        <p:nvPicPr>
          <p:cNvPr id="5" name="Рисунок 4" descr="5493119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5072074"/>
            <a:ext cx="1714512" cy="1785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/>
              <a:t>1.Оргмомент.</a:t>
            </a:r>
          </a:p>
          <a:p>
            <a:r>
              <a:rPr lang="ru-RU" sz="2400" b="1" dirty="0" smtClean="0"/>
              <a:t>2.Этап мотивации </a:t>
            </a:r>
            <a:r>
              <a:rPr lang="ru-RU" sz="2400" dirty="0" smtClean="0"/>
              <a:t>(работа с эпиграфом).</a:t>
            </a:r>
          </a:p>
          <a:p>
            <a:r>
              <a:rPr lang="ru-RU" sz="2400" b="1" dirty="0" smtClean="0"/>
              <a:t>3.Запись темы ,целеполагание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/>
              <a:t>4.Работа над темой урока</a:t>
            </a:r>
            <a:r>
              <a:rPr lang="ru-RU" sz="2400" dirty="0" smtClean="0"/>
              <a:t>:</a:t>
            </a:r>
          </a:p>
          <a:p>
            <a:pPr>
              <a:buNone/>
            </a:pPr>
            <a:r>
              <a:rPr lang="ru-RU" sz="2400" dirty="0" smtClean="0"/>
              <a:t>     А) актуализация знаний</a:t>
            </a:r>
          </a:p>
          <a:p>
            <a:pPr>
              <a:buNone/>
            </a:pPr>
            <a:r>
              <a:rPr lang="ru-RU" sz="2400" dirty="0" smtClean="0"/>
              <a:t>-заполнение таблицы типы речи;</a:t>
            </a:r>
          </a:p>
          <a:p>
            <a:pPr>
              <a:buNone/>
            </a:pPr>
            <a:r>
              <a:rPr lang="ru-RU" sz="2400" dirty="0" smtClean="0"/>
              <a:t>-составление памятки (кластера) </a:t>
            </a:r>
          </a:p>
          <a:p>
            <a:pPr>
              <a:buNone/>
            </a:pPr>
            <a:r>
              <a:rPr lang="ru-RU" sz="2400" dirty="0" smtClean="0"/>
              <a:t> по определению типа речи;</a:t>
            </a:r>
          </a:p>
          <a:p>
            <a:pPr>
              <a:buNone/>
            </a:pPr>
            <a:r>
              <a:rPr lang="ru-RU" sz="2400" dirty="0" smtClean="0"/>
              <a:t>     Б) тренировочно - обобщающий этап:</a:t>
            </a:r>
          </a:p>
          <a:p>
            <a:pPr>
              <a:buNone/>
            </a:pPr>
            <a:r>
              <a:rPr lang="ru-RU" sz="2400" dirty="0" smtClean="0"/>
              <a:t>-анализ текстов разных типов речи; </a:t>
            </a:r>
          </a:p>
          <a:p>
            <a:pPr>
              <a:buNone/>
            </a:pPr>
            <a:r>
              <a:rPr lang="ru-RU" sz="2400" dirty="0" smtClean="0"/>
              <a:t>     В) этап подготовки к домашнему заданию ,включение в систему знаний.</a:t>
            </a:r>
          </a:p>
          <a:p>
            <a:pPr>
              <a:buNone/>
            </a:pPr>
            <a:r>
              <a:rPr lang="ru-RU" sz="2400" dirty="0" smtClean="0"/>
              <a:t>-составление модели (кластера) своего текста (отзыва ,сочинения , другого вида работы), написание своего вступления.</a:t>
            </a:r>
          </a:p>
          <a:p>
            <a:pPr>
              <a:buNone/>
            </a:pPr>
            <a:r>
              <a:rPr lang="ru-RU" sz="2000" dirty="0" smtClean="0"/>
              <a:t>•      </a:t>
            </a:r>
            <a:r>
              <a:rPr lang="ru-RU" sz="2400" dirty="0" smtClean="0"/>
              <a:t>5.Домашнее задание</a:t>
            </a:r>
          </a:p>
          <a:p>
            <a:pPr>
              <a:buNone/>
            </a:pPr>
            <a:r>
              <a:rPr lang="ru-RU" sz="2000" dirty="0" smtClean="0"/>
              <a:t>•      </a:t>
            </a:r>
            <a:r>
              <a:rPr lang="ru-RU" sz="2400" dirty="0" smtClean="0"/>
              <a:t>6.Рефлексия.</a:t>
            </a:r>
            <a:endParaRPr lang="ru-RU" sz="20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endParaRPr lang="ru-RU" dirty="0"/>
          </a:p>
        </p:txBody>
      </p:sp>
      <p:pic>
        <p:nvPicPr>
          <p:cNvPr id="5" name="Рисунок 4" descr="schoolboy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928670"/>
            <a:ext cx="2108200" cy="2762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Организационный момент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усмотрение учителя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2.Этап мотивации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Давно стихами говорит Нева,</a:t>
            </a:r>
          </a:p>
          <a:p>
            <a:pPr>
              <a:buNone/>
            </a:pPr>
            <a:r>
              <a:rPr lang="ru-RU" i="1" dirty="0" smtClean="0"/>
              <a:t>Страницей Гоголя ложится Невский,</a:t>
            </a:r>
          </a:p>
          <a:p>
            <a:pPr>
              <a:buNone/>
            </a:pPr>
            <a:r>
              <a:rPr lang="ru-RU" i="1" dirty="0" smtClean="0"/>
              <a:t>Весь Летний сад – «Онегина» глава,</a:t>
            </a:r>
          </a:p>
          <a:p>
            <a:pPr>
              <a:buNone/>
            </a:pPr>
            <a:r>
              <a:rPr lang="ru-RU" i="1" dirty="0" smtClean="0"/>
              <a:t>О Блоке вспоминают острова,</a:t>
            </a:r>
          </a:p>
          <a:p>
            <a:pPr>
              <a:buNone/>
            </a:pPr>
            <a:r>
              <a:rPr lang="ru-RU" i="1" dirty="0" smtClean="0"/>
              <a:t>А по Разъезжей бродит Достоевский…</a:t>
            </a:r>
          </a:p>
          <a:p>
            <a:pPr algn="ctr">
              <a:buNone/>
            </a:pPr>
            <a:r>
              <a:rPr lang="ru-RU" i="1" dirty="0" smtClean="0"/>
              <a:t>                                                    </a:t>
            </a:r>
            <a:r>
              <a:rPr lang="ru-RU" dirty="0" smtClean="0"/>
              <a:t>С.Я.Маршак</a:t>
            </a:r>
            <a:endParaRPr lang="ru-RU" i="1" dirty="0"/>
          </a:p>
        </p:txBody>
      </p:sp>
      <p:pic>
        <p:nvPicPr>
          <p:cNvPr id="4" name="Рисунок 3" descr="shkolnye_kartinki_41.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4786322"/>
            <a:ext cx="1785950" cy="1674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ru-RU" dirty="0" smtClean="0"/>
              <a:t>Целеполагание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4351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-Привет! Ну что, типа, ты вернулся из Санкт-Петербурга?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-Привет! Ну, типа, да…</a:t>
            </a:r>
          </a:p>
          <a:p>
            <a:endParaRPr lang="ru-RU" sz="2800" dirty="0" smtClean="0"/>
          </a:p>
          <a:p>
            <a:r>
              <a:rPr lang="ru-RU" sz="2800" dirty="0" smtClean="0"/>
              <a:t>-Ну и как там?</a:t>
            </a:r>
          </a:p>
          <a:p>
            <a:endParaRPr lang="ru-RU" sz="2800" dirty="0" smtClean="0"/>
          </a:p>
          <a:p>
            <a:r>
              <a:rPr lang="ru-RU" sz="2800" dirty="0" smtClean="0"/>
              <a:t>-О! Всё здорово, были везде, и всё очень красиво!</a:t>
            </a:r>
          </a:p>
          <a:p>
            <a:endParaRPr lang="ru-RU" sz="2800" dirty="0" smtClean="0"/>
          </a:p>
          <a:p>
            <a:r>
              <a:rPr lang="ru-RU" sz="2800" dirty="0" smtClean="0"/>
              <a:t>-О, да ты, типа, зазнался…</a:t>
            </a:r>
          </a:p>
          <a:p>
            <a:endParaRPr lang="ru-RU" dirty="0"/>
          </a:p>
        </p:txBody>
      </p:sp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2214554"/>
            <a:ext cx="3836696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над темой урока:</a:t>
            </a:r>
            <a:br>
              <a:rPr lang="ru-RU" dirty="0" smtClean="0"/>
            </a:br>
            <a:r>
              <a:rPr lang="ru-RU" dirty="0" smtClean="0"/>
              <a:t>актуализация знаний.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Сформулируйте себе учебные задачи по данной таблице.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000240"/>
          <a:ext cx="9144000" cy="447769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51315"/>
                <a:gridCol w="1567543"/>
                <a:gridCol w="2960914"/>
                <a:gridCol w="2002971"/>
                <a:gridCol w="261257"/>
              </a:tblGrid>
              <a:tr h="1519219">
                <a:tc>
                  <a:txBody>
                    <a:bodyPr/>
                    <a:lstStyle/>
                    <a:p>
                      <a:r>
                        <a:rPr lang="ru-RU" sz="1600" kern="1200" dirty="0" smtClean="0"/>
                        <a:t>Тип речи-это способ изложения, избираемый автором в зависимости от задач.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Вопросы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Характерные особенности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В каких стилях чаще используется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5847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          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/>
                        <a:t>Что делает предмет?</a:t>
                      </a:r>
                    </a:p>
                    <a:p>
                      <a:r>
                        <a:rPr lang="ru-RU" sz="1600" kern="1200" dirty="0" smtClean="0"/>
                        <a:t>Что с ним происходит сначала, а что- потом? Что? Где? Когда?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/>
                        <a:t>Главный жанр- рассказ, который строится по опред. структуре:экспозиция (не всегда есть), завязка, развитие действия, кульминация, развязка. Используются глаголы сов. вида, различные обстоятельства.</a:t>
                      </a:r>
                    </a:p>
                    <a:p>
                      <a:r>
                        <a:rPr lang="ru-RU" sz="1600" kern="1200" dirty="0" smtClean="0"/>
                        <a:t>Главная мысль выражается через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/>
                        <a:t>Художественный       ( описание путешествий, в мемуарах, письмах), </a:t>
                      </a:r>
                    </a:p>
                    <a:p>
                      <a:r>
                        <a:rPr lang="ru-RU" sz="1600" kern="1200" dirty="0" smtClean="0"/>
                        <a:t>Разговорный</a:t>
                      </a:r>
                    </a:p>
                    <a:p>
                      <a:r>
                        <a:rPr lang="ru-RU" sz="1600" kern="1200" dirty="0" smtClean="0"/>
                        <a:t>Публицистический</a:t>
                      </a:r>
                    </a:p>
                    <a:p>
                      <a:r>
                        <a:rPr lang="ru-RU" sz="1600" kern="1200" dirty="0" smtClean="0"/>
                        <a:t>Официально- деловой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97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2785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поступки героев, оценку их автором.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79414"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      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Какой предмет? Каков предмет? Как он выглядит?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 строится чаще по структуре: общая хар-ка предмета, признаки предмета, общая оценка предмета- описания.Виды описания: описание предмета, животного или человека; описание места; описание состояния (среды или человека); описание действия.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прилагательных, отглагольных сущ., глаг. несов. вида наст., прош. времени, сравнений, оценочных слов.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Художественный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Разговорный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Публицистический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1781</Words>
  <Application>Microsoft Office PowerPoint</Application>
  <PresentationFormat>Экран (4:3)</PresentationFormat>
  <Paragraphs>213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Урок русского языка на основе системно - деятельностного подхода в 7 классе на тему: «Типы речи»</vt:lpstr>
      <vt:lpstr>Цели: Создать условия для учащихся ,чтобы</vt:lpstr>
      <vt:lpstr>Слайд 3</vt:lpstr>
      <vt:lpstr>План урока:</vt:lpstr>
      <vt:lpstr>   Организационный момент</vt:lpstr>
      <vt:lpstr>2.Этап мотивации</vt:lpstr>
      <vt:lpstr>Целеполагание</vt:lpstr>
      <vt:lpstr>Работа над темой урока: актуализация знаний.</vt:lpstr>
      <vt:lpstr>Слайд 9</vt:lpstr>
      <vt:lpstr>Слайд 10</vt:lpstr>
      <vt:lpstr>С какими затруднениями вы встретились? Что мы еще не знаем? </vt:lpstr>
      <vt:lpstr>Слайд 12</vt:lpstr>
      <vt:lpstr>Слайд 13</vt:lpstr>
      <vt:lpstr>Составление памятки, кластера алгоритма по определению типа речи</vt:lpstr>
      <vt:lpstr>Составление памятки, кластера алгоритма по определению типа речи</vt:lpstr>
      <vt:lpstr> Анализ предложенных текстов.</vt:lpstr>
      <vt:lpstr>Слайд 17</vt:lpstr>
      <vt:lpstr>Слайд 18</vt:lpstr>
      <vt:lpstr>Слайд 19</vt:lpstr>
      <vt:lpstr>Слайд 20</vt:lpstr>
      <vt:lpstr>        Домашнее задание 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emachines</dc:creator>
  <cp:lastModifiedBy>Sony</cp:lastModifiedBy>
  <cp:revision>36</cp:revision>
  <dcterms:created xsi:type="dcterms:W3CDTF">2015-02-09T11:15:51Z</dcterms:created>
  <dcterms:modified xsi:type="dcterms:W3CDTF">2015-03-23T18:15:58Z</dcterms:modified>
</cp:coreProperties>
</file>