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2" r:id="rId1"/>
  </p:sldMasterIdLst>
  <p:notesMasterIdLst>
    <p:notesMasterId r:id="rId17"/>
  </p:notesMasterIdLst>
  <p:sldIdLst>
    <p:sldId id="257" r:id="rId2"/>
    <p:sldId id="263" r:id="rId3"/>
    <p:sldId id="256" r:id="rId4"/>
    <p:sldId id="261" r:id="rId5"/>
    <p:sldId id="262" r:id="rId6"/>
    <p:sldId id="275" r:id="rId7"/>
    <p:sldId id="277" r:id="rId8"/>
    <p:sldId id="278" r:id="rId9"/>
    <p:sldId id="279" r:id="rId10"/>
    <p:sldId id="280" r:id="rId11"/>
    <p:sldId id="271" r:id="rId12"/>
    <p:sldId id="265" r:id="rId13"/>
    <p:sldId id="266" r:id="rId14"/>
    <p:sldId id="267" r:id="rId15"/>
    <p:sldId id="268"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8" autoAdjust="0"/>
    <p:restoredTop sz="94673" autoAdjust="0"/>
  </p:normalViewPr>
  <p:slideViewPr>
    <p:cSldViewPr>
      <p:cViewPr varScale="1">
        <p:scale>
          <a:sx n="65" d="100"/>
          <a:sy n="65" d="100"/>
        </p:scale>
        <p:origin x="-570" y="-96"/>
      </p:cViewPr>
      <p:guideLst>
        <p:guide orient="horz" pos="2160"/>
        <p:guide pos="2880"/>
      </p:guideLst>
    </p:cSldViewPr>
  </p:slideViewPr>
  <p:outlineViewPr>
    <p:cViewPr>
      <p:scale>
        <a:sx n="33" d="100"/>
        <a:sy n="33" d="100"/>
      </p:scale>
      <p:origin x="0" y="140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DBE3E2-4C50-4875-839E-DC19788A715D}" type="datetimeFigureOut">
              <a:rPr lang="ru-RU" smtClean="0"/>
              <a:pPr/>
              <a:t>27.03.2015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E40335-F1AF-4162-8E0E-979DAF52133B}"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rodn-i-k.narod.ru/tipologia_pr/klassif_prof.htm" TargetMode="External"/><Relationship Id="rId2" Type="http://schemas.openxmlformats.org/officeDocument/2006/relationships/slide" Target="../slides/slide8.xml"/><Relationship Id="rId1" Type="http://schemas.openxmlformats.org/officeDocument/2006/relationships/notesMaster" Target="../notesMasters/notesMaster1.xml"/><Relationship Id="rId5" Type="http://schemas.openxmlformats.org/officeDocument/2006/relationships/hyperlink" Target="http://www.urc.ac.ru/abiturient/PsyTest/test1.html" TargetMode="External"/><Relationship Id="rId4" Type="http://schemas.openxmlformats.org/officeDocument/2006/relationships/hyperlink" Target="http://www.rabota-enisey.ru/youth/youth-003/youth-003-6" TargetMode="Externa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rodn-i-k.narod.ru/as_prof/goll_konvenc.htm" TargetMode="External"/><Relationship Id="rId3" Type="http://schemas.openxmlformats.org/officeDocument/2006/relationships/hyperlink" Target="http://rodn-i-k.narod.ru/as_prof/goll_real.htm" TargetMode="External"/><Relationship Id="rId7" Type="http://schemas.openxmlformats.org/officeDocument/2006/relationships/hyperlink" Target="http://rodn-i-k.narod.ru/as_prof/goll_predpr.htm" TargetMode="External"/><Relationship Id="rId2" Type="http://schemas.openxmlformats.org/officeDocument/2006/relationships/slide" Target="../slides/slide9.xml"/><Relationship Id="rId1" Type="http://schemas.openxmlformats.org/officeDocument/2006/relationships/notesMaster" Target="../notesMasters/notesMaster1.xml"/><Relationship Id="rId6" Type="http://schemas.openxmlformats.org/officeDocument/2006/relationships/hyperlink" Target="http://rodn-i-k.narod.ru/as_prof/goll_soc.htm" TargetMode="External"/><Relationship Id="rId5" Type="http://schemas.openxmlformats.org/officeDocument/2006/relationships/hyperlink" Target="http://rodn-i-k.narod.ru/as_prof/goll_issledov.htm" TargetMode="External"/><Relationship Id="rId4" Type="http://schemas.openxmlformats.org/officeDocument/2006/relationships/hyperlink" Target="http://rodn-i-k.narod.ru/as_prof/goll_artist.htm"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DE24A250-5BB4-42AE-A355-4F67CB0EE62C}" type="slidenum">
              <a:rPr lang="ru-RU" smtClean="0"/>
              <a:pPr/>
              <a:t>1</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73F08B-07BE-4E56-A71B-733E18A1F890}" type="slidenum">
              <a:rPr lang="en-US"/>
              <a:pPr/>
              <a:t>6</a:t>
            </a:fld>
            <a:endParaRPr lang="en-US"/>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xfrm>
            <a:off x="685800" y="4343400"/>
            <a:ext cx="5486400" cy="4343400"/>
          </a:xfrm>
        </p:spPr>
        <p:txBody>
          <a:bodyPr/>
          <a:lstStyle/>
          <a:p>
            <a:r>
              <a:rPr lang="ru-RU" b="1">
                <a:solidFill>
                  <a:srgbClr val="000000"/>
                </a:solidFill>
              </a:rPr>
              <a:t>Цветовые коды профессиональных характеристик по методу Биркмена</a:t>
            </a:r>
            <a:br>
              <a:rPr lang="ru-RU" b="1">
                <a:solidFill>
                  <a:srgbClr val="000000"/>
                </a:solidFill>
              </a:rPr>
            </a:br>
            <a:endParaRPr lang="ru-RU" b="1">
              <a:solidFill>
                <a:srgbClr val="000000"/>
              </a:solidFill>
            </a:endParaRPr>
          </a:p>
          <a:p>
            <a:r>
              <a:rPr lang="en-US" b="1" u="sng">
                <a:solidFill>
                  <a:srgbClr val="0000CC"/>
                </a:solidFill>
              </a:rPr>
              <a:t>Сини</a:t>
            </a:r>
            <a:r>
              <a:rPr lang="ru-RU" b="1" u="sng">
                <a:solidFill>
                  <a:srgbClr val="0000CC"/>
                </a:solidFill>
              </a:rPr>
              <a:t>й</a:t>
            </a:r>
            <a:r>
              <a:rPr lang="en-US" b="1" u="sng">
                <a:solidFill>
                  <a:srgbClr val="0000CC"/>
                </a:solidFill>
              </a:rPr>
              <a:t>:</a:t>
            </a:r>
            <a:r>
              <a:rPr lang="ru-RU">
                <a:solidFill>
                  <a:srgbClr val="000000"/>
                </a:solidFill>
              </a:rPr>
              <a:t> творческий, способный к новаторству, разбирающийся в психологии, внимательный к другим людям; склонен к планированию деятельности, к работе с абстрактными понятиями; предпочитает работу с низким уровнем ответственности</a:t>
            </a:r>
          </a:p>
          <a:p>
            <a:endParaRPr lang="en-US">
              <a:solidFill>
                <a:srgbClr val="000000"/>
              </a:solidFill>
            </a:endParaRPr>
          </a:p>
          <a:p>
            <a:r>
              <a:rPr lang="en-US" b="1" u="sng">
                <a:solidFill>
                  <a:srgbClr val="00FF00"/>
                </a:solidFill>
              </a:rPr>
              <a:t>Зелены</a:t>
            </a:r>
            <a:r>
              <a:rPr lang="ru-RU" b="1" u="sng">
                <a:solidFill>
                  <a:srgbClr val="00FF00"/>
                </a:solidFill>
              </a:rPr>
              <a:t>й</a:t>
            </a:r>
            <a:r>
              <a:rPr lang="en-US" b="1" u="sng">
                <a:solidFill>
                  <a:srgbClr val="00FF00"/>
                </a:solidFill>
              </a:rPr>
              <a:t>:</a:t>
            </a:r>
            <a:r>
              <a:rPr lang="ru-RU">
                <a:solidFill>
                  <a:srgbClr val="000000"/>
                </a:solidFill>
              </a:rPr>
              <a:t> убедительный, умеющий продавать, стимулирующий продажи; предпочитает консультировать и учить других, мотивировать людей, любит работу с людьми</a:t>
            </a:r>
          </a:p>
          <a:p>
            <a:endParaRPr lang="en-US">
              <a:solidFill>
                <a:srgbClr val="000000"/>
              </a:solidFill>
            </a:endParaRPr>
          </a:p>
          <a:p>
            <a:r>
              <a:rPr lang="en-US" b="1" u="sng">
                <a:solidFill>
                  <a:srgbClr val="FC1425"/>
                </a:solidFill>
              </a:rPr>
              <a:t>Красны</a:t>
            </a:r>
            <a:r>
              <a:rPr lang="ru-RU" b="1" u="sng">
                <a:solidFill>
                  <a:srgbClr val="FC1425"/>
                </a:solidFill>
              </a:rPr>
              <a:t>й</a:t>
            </a:r>
            <a:r>
              <a:rPr lang="en-US" b="1" u="sng">
                <a:solidFill>
                  <a:srgbClr val="000000"/>
                </a:solidFill>
              </a:rPr>
              <a:t>:</a:t>
            </a:r>
            <a:r>
              <a:rPr lang="ru-RU">
                <a:solidFill>
                  <a:srgbClr val="000000"/>
                </a:solidFill>
              </a:rPr>
              <a:t> практичный, техничный, опытный, организованный; предпочитает работу, связанную с решением различных задач</a:t>
            </a:r>
          </a:p>
          <a:p>
            <a:endParaRPr lang="en-US">
              <a:solidFill>
                <a:srgbClr val="000000"/>
              </a:solidFill>
            </a:endParaRPr>
          </a:p>
          <a:p>
            <a:r>
              <a:rPr lang="en-US" b="1" u="sng">
                <a:solidFill>
                  <a:srgbClr val="FFFF00"/>
                </a:solidFill>
              </a:rPr>
              <a:t>Желты</a:t>
            </a:r>
            <a:r>
              <a:rPr lang="ru-RU" b="1" u="sng">
                <a:solidFill>
                  <a:srgbClr val="FFFF00"/>
                </a:solidFill>
              </a:rPr>
              <a:t>й</a:t>
            </a:r>
            <a:r>
              <a:rPr lang="en-US" u="sng">
                <a:solidFill>
                  <a:srgbClr val="000000"/>
                </a:solidFill>
              </a:rPr>
              <a:t>:</a:t>
            </a:r>
            <a:r>
              <a:rPr lang="ru-RU">
                <a:solidFill>
                  <a:srgbClr val="000000"/>
                </a:solidFill>
              </a:rPr>
              <a:t> организованный, скрупулезный; нравится работать с цифрами или системами; предпочитает работать с четко поставленными задачами</a:t>
            </a:r>
          </a:p>
          <a:p>
            <a:endParaRPr lang="en-US">
              <a:solidFill>
                <a:srgbClr val="000000"/>
              </a:solidFill>
            </a:endParaRPr>
          </a:p>
          <a:p>
            <a:r>
              <a:rPr lang="ru-RU" sz="1000" b="1">
                <a:solidFill>
                  <a:srgbClr val="000000"/>
                </a:solidFill>
              </a:rPr>
              <a:t>Попросите учащихся выбрать цвет их профессиональных характеристик.  Запишите его в упражнении 1.1.</a:t>
            </a:r>
            <a:endParaRPr lang="en-US" sz="1000" b="1">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3D543A-7752-41C7-BC67-8C62B80378EA}" type="slidenum">
              <a:rPr lang="en-US"/>
              <a:pPr/>
              <a:t>7</a:t>
            </a:fld>
            <a:endParaRPr lang="en-US"/>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xfrm>
            <a:off x="685800" y="4343400"/>
            <a:ext cx="5486400" cy="4343400"/>
          </a:xfrm>
        </p:spPr>
        <p:txBody>
          <a:bodyPr/>
          <a:lstStyle/>
          <a:p>
            <a:pPr>
              <a:lnSpc>
                <a:spcPct val="90000"/>
              </a:lnSpc>
            </a:pPr>
            <a:r>
              <a:rPr lang="ru-RU" sz="1000" b="1">
                <a:solidFill>
                  <a:srgbClr val="000000"/>
                </a:solidFill>
              </a:rPr>
              <a:t>Цветовые коды видов деятельности по методу Биркмена</a:t>
            </a:r>
            <a:br>
              <a:rPr lang="ru-RU" sz="1000" b="1">
                <a:solidFill>
                  <a:srgbClr val="000000"/>
                </a:solidFill>
              </a:rPr>
            </a:br>
            <a:endParaRPr lang="ru-RU" sz="1000" b="1">
              <a:solidFill>
                <a:srgbClr val="000000"/>
              </a:solidFill>
            </a:endParaRPr>
          </a:p>
          <a:p>
            <a:pPr>
              <a:lnSpc>
                <a:spcPct val="90000"/>
              </a:lnSpc>
            </a:pPr>
            <a:r>
              <a:rPr lang="en-US" sz="1000" u="sng">
                <a:solidFill>
                  <a:srgbClr val="0000CC"/>
                </a:solidFill>
              </a:rPr>
              <a:t>Сини</a:t>
            </a:r>
            <a:r>
              <a:rPr lang="ru-RU" sz="1000" u="sng">
                <a:solidFill>
                  <a:srgbClr val="0000CC"/>
                </a:solidFill>
              </a:rPr>
              <a:t>й</a:t>
            </a:r>
            <a:r>
              <a:rPr lang="en-US" sz="1000" u="sng">
                <a:solidFill>
                  <a:srgbClr val="000000"/>
                </a:solidFill>
              </a:rPr>
              <a:t>:</a:t>
            </a:r>
            <a:r>
              <a:rPr lang="ru-RU" sz="1000">
                <a:solidFill>
                  <a:srgbClr val="000000"/>
                </a:solidFill>
              </a:rPr>
              <a:t> методичный, последовательный, предусмотрительный, ориентированный на работу в команде, использует методы невербальной коммуникации; предпочитает помогать и консультировать своих коллег, избегает конфронтации; выбирает работу, которая позволяет предварительно обдумать совершаемые действия </a:t>
            </a:r>
          </a:p>
          <a:p>
            <a:pPr>
              <a:lnSpc>
                <a:spcPct val="90000"/>
              </a:lnSpc>
            </a:pPr>
            <a:endParaRPr lang="en-US" sz="1000" u="sng">
              <a:solidFill>
                <a:srgbClr val="00FF00"/>
              </a:solidFill>
            </a:endParaRPr>
          </a:p>
          <a:p>
            <a:pPr>
              <a:lnSpc>
                <a:spcPct val="90000"/>
              </a:lnSpc>
            </a:pPr>
            <a:r>
              <a:rPr lang="en-US" sz="1000" u="sng">
                <a:solidFill>
                  <a:srgbClr val="00FF00"/>
                </a:solidFill>
              </a:rPr>
              <a:t>Зелены</a:t>
            </a:r>
            <a:r>
              <a:rPr lang="ru-RU" sz="1000" u="sng">
                <a:solidFill>
                  <a:srgbClr val="00FF00"/>
                </a:solidFill>
              </a:rPr>
              <a:t>й</a:t>
            </a:r>
            <a:r>
              <a:rPr lang="en-US" sz="1000" u="sng">
                <a:solidFill>
                  <a:srgbClr val="000000"/>
                </a:solidFill>
              </a:rPr>
              <a:t>:</a:t>
            </a:r>
            <a:r>
              <a:rPr lang="ru-RU" sz="1000">
                <a:solidFill>
                  <a:srgbClr val="000000"/>
                </a:solidFill>
              </a:rPr>
              <a:t> соперничающий, властный, волевой, прямой, независимый, ориентированный на работу в команде, использует прямые методы коммуникации; предпочитает в работе быть дружелюбным, но в то же время властным; выбирает работу, в которой не надо принимать решения – этим занимаются другие люди</a:t>
            </a:r>
          </a:p>
          <a:p>
            <a:pPr>
              <a:lnSpc>
                <a:spcPct val="90000"/>
              </a:lnSpc>
            </a:pPr>
            <a:endParaRPr lang="en-US" sz="1000" u="sng">
              <a:solidFill>
                <a:srgbClr val="FC1425"/>
              </a:solidFill>
            </a:endParaRPr>
          </a:p>
          <a:p>
            <a:pPr>
              <a:lnSpc>
                <a:spcPct val="90000"/>
              </a:lnSpc>
            </a:pPr>
            <a:r>
              <a:rPr lang="en-US" sz="1000" u="sng">
                <a:solidFill>
                  <a:srgbClr val="FC1425"/>
                </a:solidFill>
              </a:rPr>
              <a:t>Красны</a:t>
            </a:r>
            <a:r>
              <a:rPr lang="ru-RU" sz="1000" u="sng">
                <a:solidFill>
                  <a:srgbClr val="FC1425"/>
                </a:solidFill>
              </a:rPr>
              <a:t>й</a:t>
            </a:r>
            <a:r>
              <a:rPr lang="en-US" sz="1000" u="sng">
                <a:solidFill>
                  <a:srgbClr val="000000"/>
                </a:solidFill>
              </a:rPr>
              <a:t>:</a:t>
            </a:r>
            <a:r>
              <a:rPr lang="ru-RU" sz="1000">
                <a:solidFill>
                  <a:srgbClr val="000000"/>
                </a:solidFill>
              </a:rPr>
              <a:t> целеустремленный, использует прямые методы коммуникации; предпочитает работу, ориентированную на процесс и непосредственную реализацию поставленных задач; выбирает работу, где не надо долго ждать результата</a:t>
            </a:r>
          </a:p>
          <a:p>
            <a:pPr>
              <a:lnSpc>
                <a:spcPct val="90000"/>
              </a:lnSpc>
            </a:pPr>
            <a:endParaRPr lang="en-US" sz="1000">
              <a:solidFill>
                <a:srgbClr val="000000"/>
              </a:solidFill>
            </a:endParaRPr>
          </a:p>
          <a:p>
            <a:pPr>
              <a:lnSpc>
                <a:spcPct val="90000"/>
              </a:lnSpc>
            </a:pPr>
            <a:r>
              <a:rPr lang="en-US" sz="1000" u="sng">
                <a:solidFill>
                  <a:srgbClr val="FFFF00"/>
                </a:solidFill>
              </a:rPr>
              <a:t>Желты</a:t>
            </a:r>
            <a:r>
              <a:rPr lang="ru-RU" sz="1000" u="sng">
                <a:solidFill>
                  <a:srgbClr val="FFFF00"/>
                </a:solidFill>
              </a:rPr>
              <a:t>й</a:t>
            </a:r>
            <a:r>
              <a:rPr lang="en-US" sz="1000" u="sng">
                <a:solidFill>
                  <a:srgbClr val="000000"/>
                </a:solidFill>
              </a:rPr>
              <a:t>:</a:t>
            </a:r>
            <a:r>
              <a:rPr lang="ru-RU" sz="1000">
                <a:solidFill>
                  <a:srgbClr val="000000"/>
                </a:solidFill>
              </a:rPr>
              <a:t> коммуникабельный, целеустремленный, использует невербальные методы коммуникации; предпочитает работу с четко поставленными задачами и сроками; выбирает монотонную работу</a:t>
            </a:r>
          </a:p>
          <a:p>
            <a:pPr>
              <a:lnSpc>
                <a:spcPct val="90000"/>
              </a:lnSpc>
            </a:pPr>
            <a:endParaRPr lang="en-US" sz="1000">
              <a:solidFill>
                <a:srgbClr val="000000"/>
              </a:solidFill>
            </a:endParaRPr>
          </a:p>
          <a:p>
            <a:pPr>
              <a:lnSpc>
                <a:spcPct val="90000"/>
              </a:lnSpc>
            </a:pPr>
            <a:r>
              <a:rPr lang="ru-RU" sz="1000" b="1">
                <a:solidFill>
                  <a:srgbClr val="000000"/>
                </a:solidFill>
              </a:rPr>
              <a:t>Попросите учащихся выбрать цвет предпочитаемых ими видов деятельности.  Запишите его в упражнении 1.1</a:t>
            </a:r>
            <a:endParaRPr lang="ru-RU" sz="1000">
              <a:solidFill>
                <a:srgbClr val="000000"/>
              </a:solidFill>
            </a:endParaRPr>
          </a:p>
          <a:p>
            <a:pPr>
              <a:lnSpc>
                <a:spcPct val="90000"/>
              </a:lnSpc>
            </a:pPr>
            <a:endParaRPr lang="en-US" sz="1000">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0B8997-7C72-4008-86A5-E80F0D7CC9FB}" type="slidenum">
              <a:rPr lang="en-US"/>
              <a:pPr/>
              <a:t>8</a:t>
            </a:fld>
            <a:endParaRPr lang="en-US"/>
          </a:p>
        </p:txBody>
      </p:sp>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p:txBody>
          <a:bodyPr/>
          <a:lstStyle/>
          <a:p>
            <a:pPr>
              <a:lnSpc>
                <a:spcPct val="80000"/>
              </a:lnSpc>
            </a:pPr>
            <a:r>
              <a:rPr lang="ru-RU" sz="1000"/>
              <a:t>Метод дифференциально-диагностического опросника (ДДО) предложен доктором психологических наук, профессором Е. А. Климовым. Он предназначен для того, чтобы учащийся смог определить тип профессии, который наиболее подходит ему в зависимости от его интересов, склонностей, темперамента. </a:t>
            </a:r>
          </a:p>
          <a:p>
            <a:pPr>
              <a:lnSpc>
                <a:spcPct val="80000"/>
              </a:lnSpc>
            </a:pPr>
            <a:r>
              <a:rPr lang="ru-RU" sz="1000"/>
              <a:t>Опросник ставит учащегося в ситуацию выбора из двух предложенных профессий, принципиально различающихся по характеру выполняемой деятельности. Отказаться от выбора нельзя, даже если не подходит ни одна из профессий. </a:t>
            </a:r>
          </a:p>
          <a:p>
            <a:pPr>
              <a:lnSpc>
                <a:spcPct val="80000"/>
              </a:lnSpc>
            </a:pPr>
            <a:r>
              <a:rPr lang="ru-RU" sz="1000"/>
              <a:t>Если учащемуся не нравится ни один из предложенных вариантов, необходимо постараться определить, какой для него все же предпочтительнее, иначе достоверность результатов резко снизится. Не забывайте напоминать учащимся, что по условиям теста они будут обучены всем необходимым навыкам для работы в данной области. Соответственно выбор идет по оси «нравится» - «не нравится».</a:t>
            </a:r>
          </a:p>
          <a:p>
            <a:pPr>
              <a:lnSpc>
                <a:spcPct val="80000"/>
              </a:lnSpc>
            </a:pPr>
            <a:r>
              <a:rPr lang="ru-RU" sz="1000"/>
              <a:t>Всего в опроснике ДДО предлагается 20 пар профессий. Поскольку на самом деле профессий существует в сотни раз больше, следует объяснить учащимся, что в каждом вопросе  (при каждом выборе) речь идет не о выборе из двух профессий, а о выборе из двух видов деятельности. То есть нельзя понимать каждую профессию буквально.</a:t>
            </a:r>
          </a:p>
          <a:p>
            <a:pPr>
              <a:lnSpc>
                <a:spcPct val="80000"/>
              </a:lnSpc>
            </a:pPr>
            <a:r>
              <a:rPr lang="ru-RU" sz="1000"/>
              <a:t>Результаты данного тестирования заставят учащегося задуматься о своей будущей профессии. По результатам тестирования учащимся будет полезно ознакомиться с информацией на сайтах, где содержатся подробные списки профессий относящихся к полученному ими типу взаимодействий: человек – человек, человек – природа, человек – художественный образ, человек – техника, человек – знак: </a:t>
            </a:r>
          </a:p>
          <a:p>
            <a:pPr>
              <a:lnSpc>
                <a:spcPct val="80000"/>
              </a:lnSpc>
            </a:pPr>
            <a:r>
              <a:rPr lang="ru-RU" sz="1000"/>
              <a:t>Классификация – типология профессий: </a:t>
            </a:r>
            <a:endParaRPr lang="ru-RU" sz="1000">
              <a:hlinkClick r:id="rId3"/>
            </a:endParaRPr>
          </a:p>
          <a:p>
            <a:pPr>
              <a:lnSpc>
                <a:spcPct val="80000"/>
              </a:lnSpc>
            </a:pPr>
            <a:r>
              <a:rPr lang="ru-RU" sz="1000">
                <a:hlinkClick r:id="rId3"/>
              </a:rPr>
              <a:t>http://rodn-i-k.narod.ru/tipologia_pr/klassif_prof.htm</a:t>
            </a:r>
            <a:endParaRPr lang="ru-RU" sz="1000"/>
          </a:p>
          <a:p>
            <a:pPr>
              <a:lnSpc>
                <a:spcPct val="80000"/>
              </a:lnSpc>
            </a:pPr>
            <a:r>
              <a:rPr lang="ru-RU" sz="1000"/>
              <a:t>Классификатор профессий:</a:t>
            </a:r>
            <a:endParaRPr lang="ru-RU" sz="1000">
              <a:hlinkClick r:id="rId4"/>
            </a:endParaRPr>
          </a:p>
          <a:p>
            <a:pPr>
              <a:lnSpc>
                <a:spcPct val="80000"/>
              </a:lnSpc>
            </a:pPr>
            <a:r>
              <a:rPr lang="ru-RU" sz="1000">
                <a:hlinkClick r:id="rId4"/>
              </a:rPr>
              <a:t>http://www.rabota-enisey.ru/youth/youth-003/youth-003-6</a:t>
            </a:r>
            <a:endParaRPr lang="ru-RU" sz="1000"/>
          </a:p>
          <a:p>
            <a:pPr>
              <a:lnSpc>
                <a:spcPct val="80000"/>
              </a:lnSpc>
            </a:pPr>
            <a:r>
              <a:rPr lang="ru-RU" sz="1000"/>
              <a:t>Опросник ДДО находится на сайте:</a:t>
            </a:r>
            <a:endParaRPr lang="ru-RU" sz="1000">
              <a:hlinkClick r:id="rId5"/>
            </a:endParaRPr>
          </a:p>
          <a:p>
            <a:pPr>
              <a:lnSpc>
                <a:spcPct val="80000"/>
              </a:lnSpc>
            </a:pPr>
            <a:r>
              <a:rPr lang="ru-RU" sz="1000">
                <a:hlinkClick r:id="rId5"/>
              </a:rPr>
              <a:t>http://www.urc.ac.ru/abiturient/PsyTest/test1.html</a:t>
            </a:r>
            <a:endParaRPr lang="ru-RU" sz="10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A5B13C-57F7-4EFC-93AE-EB74BA535802}" type="slidenum">
              <a:rPr lang="en-US"/>
              <a:pPr/>
              <a:t>9</a:t>
            </a:fld>
            <a:endParaRPr lang="en-US"/>
          </a:p>
        </p:txBody>
      </p:sp>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p:txBody>
          <a:bodyPr/>
          <a:lstStyle/>
          <a:p>
            <a:pPr marL="228600" indent="-228600"/>
            <a:r>
              <a:rPr lang="ru-RU"/>
              <a:t>Доктор Джон Л. Холланд создал другую популярную теорию, которая является основой большинства профессиональных опросников, используемых сегодня. Кодовая теория доктора Холланда – система распределения профессий по категориям, группам интересов или рабочим атмосферам. В модели Холланда эти категории представлены как типы личности. Их шесть:</a:t>
            </a:r>
            <a:endParaRPr lang="ru-RU" b="1"/>
          </a:p>
          <a:p>
            <a:pPr marL="228600" indent="-228600"/>
            <a:r>
              <a:rPr lang="ru-RU"/>
              <a:t>  реалистичный</a:t>
            </a:r>
          </a:p>
          <a:p>
            <a:pPr marL="228600" indent="-228600"/>
            <a:r>
              <a:rPr lang="ru-RU"/>
              <a:t>  любознательный</a:t>
            </a:r>
          </a:p>
          <a:p>
            <a:pPr marL="228600" indent="-228600"/>
            <a:r>
              <a:rPr lang="ru-RU"/>
              <a:t>  артистичный</a:t>
            </a:r>
          </a:p>
          <a:p>
            <a:pPr marL="228600" indent="-228600"/>
            <a:r>
              <a:rPr lang="ru-RU"/>
              <a:t>  общительный</a:t>
            </a:r>
          </a:p>
          <a:p>
            <a:pPr marL="228600" indent="-228600"/>
            <a:r>
              <a:rPr lang="ru-RU"/>
              <a:t>  инициативный</a:t>
            </a:r>
          </a:p>
          <a:p>
            <a:pPr marL="228600" indent="-228600"/>
            <a:r>
              <a:rPr lang="ru-RU"/>
              <a:t>  консервативный</a:t>
            </a:r>
          </a:p>
          <a:p>
            <a:pPr marL="228600" indent="-228600"/>
            <a:r>
              <a:rPr lang="ru-RU"/>
              <a:t>По Холланду, интересы личности могут соответствовать различным группам, но обычно две или три области выделяются наиболее сильно. </a:t>
            </a:r>
          </a:p>
          <a:p>
            <a:pPr marL="228600" indent="-228600"/>
            <a:endParaRPr lang="ru-RU"/>
          </a:p>
          <a:p>
            <a:pPr marL="228600" indent="-228600"/>
            <a:r>
              <a:rPr lang="ru-RU"/>
              <a:t>Для более детальной информации по поводу шести типов личности преподаватель может обратиться к следующим сайтам:</a:t>
            </a:r>
          </a:p>
          <a:p>
            <a:pPr marL="228600" indent="-228600"/>
            <a:r>
              <a:rPr lang="ru-RU"/>
              <a:t>Реалистичный - </a:t>
            </a:r>
            <a:r>
              <a:rPr lang="ru-RU">
                <a:hlinkClick r:id="rId3"/>
              </a:rPr>
              <a:t>http://rodn-i-k.narod.ru/as_prof/goll_real.htm</a:t>
            </a:r>
            <a:endParaRPr lang="ru-RU"/>
          </a:p>
          <a:p>
            <a:pPr marL="228600" indent="-228600"/>
            <a:r>
              <a:rPr lang="ru-RU"/>
              <a:t>Артистичный – </a:t>
            </a:r>
            <a:r>
              <a:rPr lang="ru-RU">
                <a:hlinkClick r:id="rId4"/>
              </a:rPr>
              <a:t>http://rodn-i-k.narod.ru/as_prof/goll_artist.htm</a:t>
            </a:r>
            <a:endParaRPr lang="ru-RU"/>
          </a:p>
          <a:p>
            <a:pPr marL="228600" indent="-228600"/>
            <a:r>
              <a:rPr lang="ru-RU"/>
              <a:t>Любознательный (исследовательский) – </a:t>
            </a:r>
            <a:r>
              <a:rPr lang="ru-RU">
                <a:hlinkClick r:id="rId5"/>
              </a:rPr>
              <a:t>http://rodn-i-k.narod.ru/as_prof/goll_issledov.htm</a:t>
            </a:r>
            <a:endParaRPr lang="ru-RU"/>
          </a:p>
          <a:p>
            <a:pPr marL="228600" indent="-228600"/>
            <a:r>
              <a:rPr lang="ru-RU"/>
              <a:t>Общительный –  (социальный) </a:t>
            </a:r>
            <a:r>
              <a:rPr lang="ru-RU">
                <a:hlinkClick r:id="rId6"/>
              </a:rPr>
              <a:t>http://rodn-i-k.narod.ru/as_prof/goll_soc.htm</a:t>
            </a:r>
            <a:endParaRPr lang="ru-RU"/>
          </a:p>
          <a:p>
            <a:pPr marL="228600" indent="-228600"/>
            <a:r>
              <a:rPr lang="ru-RU"/>
              <a:t>Предприимчивый – </a:t>
            </a:r>
            <a:r>
              <a:rPr lang="ru-RU">
                <a:hlinkClick r:id="rId7"/>
              </a:rPr>
              <a:t>http://rodn-i-k.narod.ru/as_prof/goll_predpr.htm</a:t>
            </a:r>
            <a:endParaRPr lang="ru-RU"/>
          </a:p>
          <a:p>
            <a:pPr marL="228600" indent="-228600"/>
            <a:r>
              <a:rPr lang="ru-RU"/>
              <a:t>Консервативный -  (конвенциональный) </a:t>
            </a:r>
            <a:r>
              <a:rPr lang="ru-RU">
                <a:hlinkClick r:id="rId8"/>
              </a:rPr>
              <a:t>http://rodn-i-k.narod.ru/as_prof/goll_konvenc.htm</a:t>
            </a:r>
            <a:endParaRPr lang="ru-RU"/>
          </a:p>
          <a:p>
            <a:pPr marL="228600" indent="-228600"/>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D84F0D-FA7D-4429-ADBE-318857F4C0B1}" type="slidenum">
              <a:rPr lang="en-US"/>
              <a:pPr/>
              <a:t>10</a:t>
            </a:fld>
            <a:endParaRPr lang="en-US"/>
          </a:p>
        </p:txBody>
      </p:sp>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xfrm>
            <a:off x="685800" y="4191000"/>
            <a:ext cx="5486400" cy="4572000"/>
          </a:xfrm>
        </p:spPr>
        <p:txBody>
          <a:bodyPr/>
          <a:lstStyle/>
          <a:p>
            <a:r>
              <a:rPr lang="ru-RU" b="1">
                <a:solidFill>
                  <a:srgbClr val="000000"/>
                </a:solidFill>
              </a:rPr>
              <a:t>Области интересов личности (по теории Холланда)</a:t>
            </a:r>
          </a:p>
          <a:p>
            <a:r>
              <a:rPr lang="ru-RU" sz="1000">
                <a:solidFill>
                  <a:srgbClr val="000000"/>
                </a:solidFill>
              </a:rPr>
              <a:t>Области интересов приведены в сокращенном виде на слайде и подробно описаны ниже.</a:t>
            </a:r>
          </a:p>
          <a:p>
            <a:r>
              <a:rPr lang="en-US" sz="1000" b="1">
                <a:solidFill>
                  <a:srgbClr val="000000"/>
                </a:solidFill>
              </a:rPr>
              <a:t>R – Реалистичный -</a:t>
            </a:r>
            <a:r>
              <a:rPr lang="ru-RU" sz="1000">
                <a:solidFill>
                  <a:srgbClr val="000000"/>
                </a:solidFill>
              </a:rPr>
              <a:t> Люди, любящие заниматься деятельностью, связанной с решением практических задач, предпочитают работать с объектами, машинами и инструментами, это люди, имеющие спортивные способности или способности механика; люди, любящие иметь дело с животными, растениями и природными материалами, проводить время на улице</a:t>
            </a:r>
          </a:p>
          <a:p>
            <a:r>
              <a:rPr lang="en-US" sz="1000" b="1">
                <a:solidFill>
                  <a:srgbClr val="000000"/>
                </a:solidFill>
              </a:rPr>
              <a:t>I – </a:t>
            </a:r>
            <a:r>
              <a:rPr lang="ru-RU" sz="1000" b="1">
                <a:solidFill>
                  <a:srgbClr val="000000"/>
                </a:solidFill>
              </a:rPr>
              <a:t>Любознательный </a:t>
            </a:r>
            <a:r>
              <a:rPr lang="en-US" sz="1000" b="1">
                <a:solidFill>
                  <a:srgbClr val="000000"/>
                </a:solidFill>
              </a:rPr>
              <a:t>-</a:t>
            </a:r>
            <a:r>
              <a:rPr lang="ru-RU" sz="1000" b="1">
                <a:solidFill>
                  <a:srgbClr val="000000"/>
                </a:solidFill>
              </a:rPr>
              <a:t> </a:t>
            </a:r>
            <a:r>
              <a:rPr lang="ru-RU" sz="1000">
                <a:solidFill>
                  <a:srgbClr val="000000"/>
                </a:solidFill>
              </a:rPr>
              <a:t>Люди, которые обычно любят заниматься деятельностью, имеющей отношение к идеям и размышлениям; люди, любящие наблюдать, учиться, исследовать, анализировать, оценивать и решать проблемы; любят искать факты и решать задачи в уме</a:t>
            </a:r>
          </a:p>
          <a:p>
            <a:r>
              <a:rPr lang="en-US" sz="1000" b="1">
                <a:solidFill>
                  <a:srgbClr val="000000"/>
                </a:solidFill>
              </a:rPr>
              <a:t>A</a:t>
            </a:r>
            <a:r>
              <a:rPr lang="ru-RU" sz="1000" b="1">
                <a:solidFill>
                  <a:srgbClr val="000000"/>
                </a:solidFill>
              </a:rPr>
              <a:t> </a:t>
            </a:r>
            <a:r>
              <a:rPr lang="en-US" sz="1000" b="1">
                <a:solidFill>
                  <a:srgbClr val="000000"/>
                </a:solidFill>
              </a:rPr>
              <a:t>–</a:t>
            </a:r>
            <a:r>
              <a:rPr lang="ru-RU" sz="1000" b="1">
                <a:solidFill>
                  <a:srgbClr val="000000"/>
                </a:solidFill>
              </a:rPr>
              <a:t> Артистичный </a:t>
            </a:r>
            <a:r>
              <a:rPr lang="en-US" sz="1000" b="1">
                <a:solidFill>
                  <a:srgbClr val="000000"/>
                </a:solidFill>
              </a:rPr>
              <a:t>-</a:t>
            </a:r>
            <a:r>
              <a:rPr lang="ru-RU" sz="1000">
                <a:solidFill>
                  <a:srgbClr val="000000"/>
                </a:solidFill>
              </a:rPr>
              <a:t> Люди, склонные к творческой деятельности, склонные к инновациям, имеющие хорошую интуицию, любят работать в неорганизованной обстановке, используя свое воображение и творческие способности, любят формы, дизайн, схемы и самовыражение</a:t>
            </a:r>
          </a:p>
          <a:p>
            <a:r>
              <a:rPr lang="en-US" sz="1000" b="1">
                <a:solidFill>
                  <a:srgbClr val="000000"/>
                </a:solidFill>
              </a:rPr>
              <a:t>S</a:t>
            </a:r>
            <a:r>
              <a:rPr lang="ru-RU" sz="1000" b="1">
                <a:solidFill>
                  <a:srgbClr val="000000"/>
                </a:solidFill>
              </a:rPr>
              <a:t> </a:t>
            </a:r>
            <a:r>
              <a:rPr lang="en-US" sz="1000" b="1">
                <a:solidFill>
                  <a:srgbClr val="000000"/>
                </a:solidFill>
              </a:rPr>
              <a:t>–</a:t>
            </a:r>
            <a:r>
              <a:rPr lang="ru-RU" sz="1000" b="1">
                <a:solidFill>
                  <a:srgbClr val="000000"/>
                </a:solidFill>
              </a:rPr>
              <a:t> Общительный </a:t>
            </a:r>
            <a:r>
              <a:rPr lang="en-US" sz="1000" b="1">
                <a:solidFill>
                  <a:srgbClr val="000000"/>
                </a:solidFill>
              </a:rPr>
              <a:t>-</a:t>
            </a:r>
            <a:r>
              <a:rPr lang="ru-RU" sz="1000">
                <a:solidFill>
                  <a:srgbClr val="000000"/>
                </a:solidFill>
              </a:rPr>
              <a:t> Люди, любящие помогать другим, учить, обучать, информировать, просвещать или лечить людей, люди, владеющие словом; предпочитающие общаться, учить, давать советы и служить людям</a:t>
            </a:r>
          </a:p>
          <a:p>
            <a:r>
              <a:rPr lang="en-US" sz="1000" b="1">
                <a:solidFill>
                  <a:srgbClr val="000000"/>
                </a:solidFill>
              </a:rPr>
              <a:t>E</a:t>
            </a:r>
            <a:r>
              <a:rPr lang="ru-RU" sz="1000" b="1">
                <a:solidFill>
                  <a:srgbClr val="000000"/>
                </a:solidFill>
              </a:rPr>
              <a:t> </a:t>
            </a:r>
            <a:r>
              <a:rPr lang="en-US" sz="1000" b="1">
                <a:solidFill>
                  <a:srgbClr val="000000"/>
                </a:solidFill>
              </a:rPr>
              <a:t>–</a:t>
            </a:r>
            <a:r>
              <a:rPr lang="ru-RU" sz="1000" b="1">
                <a:solidFill>
                  <a:srgbClr val="000000"/>
                </a:solidFill>
              </a:rPr>
              <a:t> Инициативный </a:t>
            </a:r>
            <a:r>
              <a:rPr lang="en-US" sz="1000" b="1">
                <a:solidFill>
                  <a:srgbClr val="000000"/>
                </a:solidFill>
              </a:rPr>
              <a:t>-</a:t>
            </a:r>
            <a:r>
              <a:rPr lang="ru-RU" sz="1000">
                <a:solidFill>
                  <a:srgbClr val="000000"/>
                </a:solidFill>
              </a:rPr>
              <a:t> Люди, любящие организовывать и выполнять проекты, работать с людьми, убеждать, действовать, вести за собой, руководить, принимать решения и обеспечивать экономическую выгоду</a:t>
            </a:r>
          </a:p>
          <a:p>
            <a:r>
              <a:rPr lang="en-US" sz="1000" b="1">
                <a:solidFill>
                  <a:srgbClr val="000000"/>
                </a:solidFill>
              </a:rPr>
              <a:t>C – </a:t>
            </a:r>
            <a:r>
              <a:rPr lang="ru-RU" sz="1000" b="1">
                <a:solidFill>
                  <a:srgbClr val="000000"/>
                </a:solidFill>
              </a:rPr>
              <a:t>Консервативный </a:t>
            </a:r>
            <a:r>
              <a:rPr lang="ru-RU" sz="1000">
                <a:solidFill>
                  <a:srgbClr val="000000"/>
                </a:solidFill>
              </a:rPr>
              <a:t>- Люди, предпочитающие следовать установленным процедурам, работать с данными и деталями, имеющие способности к работе с числами и канцелярской работе, выполнять задачи по инструкциям</a:t>
            </a:r>
          </a:p>
          <a:p>
            <a:r>
              <a:rPr lang="ru-RU" sz="1000" b="1">
                <a:solidFill>
                  <a:srgbClr val="000000"/>
                </a:solidFill>
              </a:rPr>
              <a:t>Попросите учащихся угадать свой код по Холланду.  Запишите результат в упражнении 1.3.</a:t>
            </a:r>
          </a:p>
          <a:p>
            <a:r>
              <a:rPr lang="ru-RU" sz="1000">
                <a:solidFill>
                  <a:srgbClr val="000000"/>
                </a:solidFill>
              </a:rPr>
              <a:t>Затем попросите их пройти тест в Интернете в </a:t>
            </a:r>
            <a:r>
              <a:rPr lang="ru-RU" sz="1000" b="1">
                <a:solidFill>
                  <a:srgbClr val="000000"/>
                </a:solidFill>
              </a:rPr>
              <a:t>Упражнении 1.4.</a:t>
            </a:r>
          </a:p>
          <a:p>
            <a:r>
              <a:rPr lang="ru-RU" sz="1000">
                <a:solidFill>
                  <a:srgbClr val="000000"/>
                </a:solidFill>
              </a:rPr>
              <a:t>Спросите, соответствует ли предложенный ими код результатам теста в Интернете.  </a:t>
            </a:r>
          </a:p>
          <a:p>
            <a:endParaRPr lang="en-US" sz="100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одзаголовок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5B106E36-FD25-4E2D-B0AA-010F637433A0}" type="datetimeFigureOut">
              <a:rPr lang="ru-RU" smtClean="0"/>
              <a:pPr/>
              <a:t>27.03.2015</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7" name="Прямая соединительная линия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Овал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Овал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Номер слайда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25C68B6-61C2-468F-89AB-4B9F7531AA68}" type="slidenum">
              <a:rPr lang="ru-RU" smtClean="0"/>
              <a:pPr/>
              <a:t>‹#›</a:t>
            </a:fld>
            <a:endParaRPr lang="ru-RU"/>
          </a:p>
        </p:txBody>
      </p:sp>
      <p:sp>
        <p:nvSpPr>
          <p:cNvPr id="8" name="Заголовок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27.03.2015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2"/>
      </p:bgRef>
    </p:bg>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Прямая соединительная линия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Овал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6915912" y="3009901"/>
            <a:ext cx="457200" cy="441325"/>
          </a:xfrm>
        </p:spPr>
        <p:txBody>
          <a:bodyPr/>
          <a:lstStyle/>
          <a:p>
            <a:fld id="{725C68B6-61C2-468F-89AB-4B9F7531AA68}" type="slidenum">
              <a:rPr lang="ru-RU" smtClean="0"/>
              <a:pPr/>
              <a:t>‹#›</a:t>
            </a:fld>
            <a:endParaRPr lang="ru-RU"/>
          </a:p>
        </p:txBody>
      </p:sp>
      <p:sp>
        <p:nvSpPr>
          <p:cNvPr id="3" name="Вертикальный текст 2"/>
          <p:cNvSpPr>
            <a:spLocks noGrp="1"/>
          </p:cNvSpPr>
          <p:nvPr>
            <p:ph type="body" orient="vert" idx="1"/>
          </p:nvPr>
        </p:nvSpPr>
        <p:spPr>
          <a:xfrm>
            <a:off x="304800" y="304800"/>
            <a:ext cx="6553200" cy="5821366"/>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27.03.2015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2" name="Вертикальный заголовок 1"/>
          <p:cNvSpPr>
            <a:spLocks noGrp="1"/>
          </p:cNvSpPr>
          <p:nvPr>
            <p:ph type="title" orient="vert"/>
          </p:nvPr>
        </p:nvSpPr>
        <p:spPr>
          <a:xfrm>
            <a:off x="7391400" y="304801"/>
            <a:ext cx="1447800" cy="5851525"/>
          </a:xfrm>
        </p:spPr>
        <p:txBody>
          <a:bodyPr vert="eaVert"/>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600200"/>
            <a:ext cx="8229600" cy="4525963"/>
          </a:xfrm>
        </p:spPr>
        <p:txBody>
          <a:bodyPr/>
          <a:lstStyle/>
          <a:p>
            <a:endParaRPr lang="ru-RU"/>
          </a:p>
        </p:txBody>
      </p:sp>
      <p:sp>
        <p:nvSpPr>
          <p:cNvPr id="4" name="Дата 3"/>
          <p:cNvSpPr>
            <a:spLocks noGrp="1"/>
          </p:cNvSpPr>
          <p:nvPr>
            <p:ph type="dt" sz="half" idx="10"/>
          </p:nvPr>
        </p:nvSpPr>
        <p:spPr>
          <a:xfrm>
            <a:off x="457200" y="6457950"/>
            <a:ext cx="2133600" cy="476250"/>
          </a:xfrm>
        </p:spPr>
        <p:txBody>
          <a:bodyPr/>
          <a:lstStyle>
            <a:lvl1pPr>
              <a:defRPr/>
            </a:lvl1pPr>
          </a:lstStyle>
          <a:p>
            <a:endParaRPr lang="en-US"/>
          </a:p>
        </p:txBody>
      </p:sp>
      <p:sp>
        <p:nvSpPr>
          <p:cNvPr id="5" name="Номер слайда 4"/>
          <p:cNvSpPr>
            <a:spLocks noGrp="1"/>
          </p:cNvSpPr>
          <p:nvPr>
            <p:ph type="sldNum" sz="quarter" idx="11"/>
          </p:nvPr>
        </p:nvSpPr>
        <p:spPr>
          <a:xfrm>
            <a:off x="2743200" y="6457950"/>
            <a:ext cx="2133600" cy="476250"/>
          </a:xfrm>
        </p:spPr>
        <p:txBody>
          <a:bodyPr/>
          <a:lstStyle>
            <a:lvl1pPr>
              <a:defRPr/>
            </a:lvl1pPr>
          </a:lstStyle>
          <a:p>
            <a:fld id="{52708ADB-DFF5-4B1E-96D7-5DCE83E7465C}"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cSld name="Заголовок и четыре объекта">
    <p:spTree>
      <p:nvGrpSpPr>
        <p:cNvPr id="1" name=""/>
        <p:cNvGrpSpPr/>
        <p:nvPr/>
      </p:nvGrpSpPr>
      <p:grpSpPr>
        <a:xfrm>
          <a:off x="0" y="0"/>
          <a:ext cx="0" cy="0"/>
          <a:chOff x="0" y="0"/>
          <a:chExt cx="0" cy="0"/>
        </a:xfrm>
      </p:grpSpPr>
      <p:sp>
        <p:nvSpPr>
          <p:cNvPr id="2" name="Заголовок 1"/>
          <p:cNvSpPr>
            <a:spLocks noGrp="1"/>
          </p:cNvSpPr>
          <p:nvPr>
            <p:ph type="title" sz="quarter"/>
          </p:nvPr>
        </p:nvSpPr>
        <p:spPr>
          <a:xfrm>
            <a:off x="457200" y="274638"/>
            <a:ext cx="8229600" cy="1143000"/>
          </a:xfrm>
        </p:spPr>
        <p:txBody>
          <a:bodyPr/>
          <a:lstStyle/>
          <a:p>
            <a:r>
              <a:rPr lang="ru-RU" smtClean="0"/>
              <a:t>Образец заголовка</a:t>
            </a:r>
            <a:endParaRPr lang="ru-RU"/>
          </a:p>
        </p:txBody>
      </p:sp>
      <p:sp>
        <p:nvSpPr>
          <p:cNvPr id="3" name="Содержимое 2"/>
          <p:cNvSpPr>
            <a:spLocks noGrp="1"/>
          </p:cNvSpPr>
          <p:nvPr>
            <p:ph sz="quarter" idx="1"/>
          </p:nvPr>
        </p:nvSpPr>
        <p:spPr>
          <a:xfrm>
            <a:off x="457200" y="1600200"/>
            <a:ext cx="4038600" cy="21859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648200" y="1600200"/>
            <a:ext cx="4038600" cy="21859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quarter" idx="3"/>
          </p:nvPr>
        </p:nvSpPr>
        <p:spPr>
          <a:xfrm>
            <a:off x="457200" y="3938588"/>
            <a:ext cx="4038600" cy="21875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Содержимое 5"/>
          <p:cNvSpPr>
            <a:spLocks noGrp="1"/>
          </p:cNvSpPr>
          <p:nvPr>
            <p:ph sz="quarter" idx="4"/>
          </p:nvPr>
        </p:nvSpPr>
        <p:spPr>
          <a:xfrm>
            <a:off x="4648200" y="3938588"/>
            <a:ext cx="4038600" cy="21875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a:xfrm>
            <a:off x="457200" y="6457950"/>
            <a:ext cx="2133600" cy="476250"/>
          </a:xfrm>
        </p:spPr>
        <p:txBody>
          <a:bodyPr/>
          <a:lstStyle>
            <a:lvl1pPr>
              <a:defRPr/>
            </a:lvl1pPr>
          </a:lstStyle>
          <a:p>
            <a:endParaRPr lang="en-US"/>
          </a:p>
        </p:txBody>
      </p:sp>
      <p:sp>
        <p:nvSpPr>
          <p:cNvPr id="8" name="Номер слайда 7"/>
          <p:cNvSpPr>
            <a:spLocks noGrp="1"/>
          </p:cNvSpPr>
          <p:nvPr>
            <p:ph type="sldNum" sz="quarter" idx="11"/>
          </p:nvPr>
        </p:nvSpPr>
        <p:spPr>
          <a:xfrm>
            <a:off x="2743200" y="6457950"/>
            <a:ext cx="2133600" cy="476250"/>
          </a:xfrm>
        </p:spPr>
        <p:txBody>
          <a:bodyPr/>
          <a:lstStyle>
            <a:lvl1pPr>
              <a:defRPr/>
            </a:lvl1pPr>
          </a:lstStyle>
          <a:p>
            <a:fld id="{433513BA-5BCE-4B64-8BE8-385674CBFB8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3">
                    <a:shade val="75000"/>
                  </a:schemeClr>
                </a:solidFill>
              </a:defRPr>
            </a:lvl1p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27.03.2015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4361688" y="1026372"/>
            <a:ext cx="457200" cy="441325"/>
          </a:xfrm>
        </p:spPr>
        <p:txBody>
          <a:bodyPr/>
          <a:lstStyle/>
          <a:p>
            <a:fld id="{725C68B6-61C2-468F-89AB-4B9F7531AA68}" type="slidenum">
              <a:rPr lang="ru-RU" smtClean="0"/>
              <a:pPr/>
              <a:t>‹#›</a:t>
            </a:fld>
            <a:endParaRPr lang="ru-RU"/>
          </a:p>
        </p:txBody>
      </p:sp>
      <p:sp>
        <p:nvSpPr>
          <p:cNvPr id="8" name="Содержимое 7"/>
          <p:cNvSpPr>
            <a:spLocks noGrp="1"/>
          </p:cNvSpPr>
          <p:nvPr>
            <p:ph sz="quarter" idx="1"/>
          </p:nvPr>
        </p:nvSpPr>
        <p:spPr>
          <a:xfrm>
            <a:off x="301752" y="1527048"/>
            <a:ext cx="850392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3" name="Прямоугольник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Прямоугольник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Нижний колонтитул 4"/>
          <p:cNvSpPr>
            <a:spLocks noGrp="1"/>
          </p:cNvSpPr>
          <p:nvPr>
            <p:ph type="ftr" sz="quarter" idx="11"/>
          </p:nvPr>
        </p:nvSpPr>
        <p:spPr/>
        <p:txBody>
          <a:bodyPr/>
          <a:lstStyle/>
          <a:p>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27.03.2015</a:t>
            </a:fld>
            <a:endParaRPr lang="ru-RU"/>
          </a:p>
        </p:txBody>
      </p:sp>
      <p:sp>
        <p:nvSpPr>
          <p:cNvPr id="8" name="Прямая соединительная линия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Овал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25C68B6-61C2-468F-89AB-4B9F7531AA68}" type="slidenum">
              <a:rPr lang="ru-RU" smtClean="0"/>
              <a:pPr/>
              <a:t>‹#›</a:t>
            </a:fld>
            <a:endParaRPr lang="ru-RU"/>
          </a:p>
        </p:txBody>
      </p:sp>
      <p:sp>
        <p:nvSpPr>
          <p:cNvPr id="2" name="Заголовок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758952"/>
          </a:xfrm>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a:xfrm>
            <a:off x="5791200" y="6409944"/>
            <a:ext cx="3044952" cy="365760"/>
          </a:xfrm>
        </p:spPr>
        <p:txBody>
          <a:bodyPr/>
          <a:lstStyle/>
          <a:p>
            <a:fld id="{5B106E36-FD25-4E2D-B0AA-010F637433A0}" type="datetimeFigureOut">
              <a:rPr lang="ru-RU" smtClean="0"/>
              <a:pPr/>
              <a:t>27.03.2015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8" name="Прямая соединительная линия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Содержимое 9"/>
          <p:cNvSpPr>
            <a:spLocks noGrp="1"/>
          </p:cNvSpPr>
          <p:nvPr>
            <p:ph sz="half" idx="1"/>
          </p:nvPr>
        </p:nvSpPr>
        <p:spPr>
          <a:xfrm>
            <a:off x="301752"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Содержимое 11"/>
          <p:cNvSpPr>
            <a:spLocks noGrp="1"/>
          </p:cNvSpPr>
          <p:nvPr>
            <p:ph sz="half" idx="2"/>
          </p:nvPr>
        </p:nvSpPr>
        <p:spPr>
          <a:xfrm>
            <a:off x="4800600"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1">
        <a:schemeClr val="bg2"/>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Прямоугольник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Прямоугольник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Прямоугольник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5B106E36-FD25-4E2D-B0AA-010F637433A0}" type="datetimeFigureOut">
              <a:rPr lang="ru-RU" smtClean="0"/>
              <a:pPr/>
              <a:t>27.03.2015</a:t>
            </a:fld>
            <a:endParaRPr lang="ru-RU"/>
          </a:p>
        </p:txBody>
      </p:sp>
      <p:sp>
        <p:nvSpPr>
          <p:cNvPr id="8" name="Нижний колонтитул 7"/>
          <p:cNvSpPr>
            <a:spLocks noGrp="1"/>
          </p:cNvSpPr>
          <p:nvPr>
            <p:ph type="ftr" sz="quarter" idx="11"/>
          </p:nvPr>
        </p:nvSpPr>
        <p:spPr>
          <a:xfrm>
            <a:off x="304800" y="6409944"/>
            <a:ext cx="3581400" cy="365760"/>
          </a:xfrm>
        </p:spPr>
        <p:txBody>
          <a:bodyPr/>
          <a:lstStyle/>
          <a:p>
            <a:endParaRPr lang="ru-RU"/>
          </a:p>
        </p:txBody>
      </p:sp>
      <p:sp>
        <p:nvSpPr>
          <p:cNvPr id="15" name="Прямая соединительная линия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Содержимое 23"/>
          <p:cNvSpPr>
            <a:spLocks noGrp="1"/>
          </p:cNvSpPr>
          <p:nvPr>
            <p:ph sz="quarter" idx="2"/>
          </p:nvPr>
        </p:nvSpPr>
        <p:spPr>
          <a:xfrm>
            <a:off x="301752" y="2471383"/>
            <a:ext cx="4041648" cy="3818404"/>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Содержимое 25"/>
          <p:cNvSpPr>
            <a:spLocks noGrp="1"/>
          </p:cNvSpPr>
          <p:nvPr>
            <p:ph sz="quarter" idx="4"/>
          </p:nvPr>
        </p:nvSpPr>
        <p:spPr>
          <a:xfrm>
            <a:off x="4800600" y="2471383"/>
            <a:ext cx="4038600" cy="382219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Овал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Овал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Номер слайда 8"/>
          <p:cNvSpPr>
            <a:spLocks noGrp="1"/>
          </p:cNvSpPr>
          <p:nvPr>
            <p:ph type="sldNum" sz="quarter" idx="12"/>
          </p:nvPr>
        </p:nvSpPr>
        <p:spPr>
          <a:xfrm>
            <a:off x="4343400" y="1042416"/>
            <a:ext cx="457200" cy="441325"/>
          </a:xfrm>
        </p:spPr>
        <p:txBody>
          <a:bodyPr/>
          <a:lstStyle>
            <a:lvl1pPr algn="ctr">
              <a:defRPr/>
            </a:lvl1pPr>
          </a:lstStyle>
          <a:p>
            <a:fld id="{725C68B6-61C2-468F-89AB-4B9F7531AA68}" type="slidenum">
              <a:rPr lang="ru-RU" smtClean="0"/>
              <a:pPr/>
              <a:t>‹#›</a:t>
            </a:fld>
            <a:endParaRPr lang="ru-RU"/>
          </a:p>
        </p:txBody>
      </p:sp>
      <p:sp>
        <p:nvSpPr>
          <p:cNvPr id="23" name="Заголовок 22"/>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27.03.2015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a:xfrm>
            <a:off x="4343400" y="1036020"/>
            <a:ext cx="457200" cy="441325"/>
          </a:xfrm>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Прямоугольник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Прямоугольник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Дата 1"/>
          <p:cNvSpPr>
            <a:spLocks noGrp="1"/>
          </p:cNvSpPr>
          <p:nvPr>
            <p:ph type="dt" sz="half" idx="10"/>
          </p:nvPr>
        </p:nvSpPr>
        <p:spPr/>
        <p:txBody>
          <a:bodyPr/>
          <a:lstStyle/>
          <a:p>
            <a:fld id="{5B106E36-FD25-4E2D-B0AA-010F637433A0}" type="datetimeFigureOut">
              <a:rPr lang="ru-RU" smtClean="0"/>
              <a:pPr/>
              <a:t>27.03.2015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9" name="Прямоугольник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Прямоугольник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оугольник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Прямая соединительная линия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Содержимое 19"/>
          <p:cNvSpPr>
            <a:spLocks noGrp="1"/>
          </p:cNvSpPr>
          <p:nvPr>
            <p:ph sz="quarter" idx="1"/>
          </p:nvPr>
        </p:nvSpPr>
        <p:spPr>
          <a:xfrm>
            <a:off x="3124200" y="685800"/>
            <a:ext cx="5638800" cy="5410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Овал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25C68B6-61C2-468F-89AB-4B9F7531AA68}" type="slidenum">
              <a:rPr lang="ru-RU" smtClean="0"/>
              <a:pPr/>
              <a:t>‹#›</a:t>
            </a:fld>
            <a:endParaRPr lang="ru-RU"/>
          </a:p>
        </p:txBody>
      </p:sp>
      <p:sp>
        <p:nvSpPr>
          <p:cNvPr id="21" name="Прямоугольник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27.03.2015</a:t>
            </a:fld>
            <a:endParaRPr lang="ru-RU"/>
          </a:p>
        </p:txBody>
      </p:sp>
      <p:sp>
        <p:nvSpPr>
          <p:cNvPr id="6" name="Нижний колонтитул 5"/>
          <p:cNvSpPr>
            <a:spLocks noGrp="1"/>
          </p:cNvSpPr>
          <p:nvPr>
            <p:ph type="ftr" sz="quarter" idx="11"/>
          </p:nvPr>
        </p:nvSpPr>
        <p:spPr>
          <a:xfrm>
            <a:off x="301752" y="6410848"/>
            <a:ext cx="3383280" cy="365760"/>
          </a:xfrm>
        </p:spPr>
        <p:txBody>
          <a:bodyPr/>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1" name="Прямая соединительная линия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Прямоугольник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Прямоугольник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Овал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Овал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p>
            <a:fld id="{725C68B6-61C2-468F-89AB-4B9F7531AA68}" type="slidenum">
              <a:rPr lang="ru-RU" smtClean="0"/>
              <a:pPr/>
              <a:t>‹#›</a:t>
            </a:fld>
            <a:endParaRPr lang="ru-RU"/>
          </a:p>
        </p:txBody>
      </p:sp>
      <p:sp>
        <p:nvSpPr>
          <p:cNvPr id="2" name="Заголовок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3000375" y="609600"/>
            <a:ext cx="5867400" cy="4267200"/>
          </a:xfrm>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22" name="Прямоугольник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a:xfrm>
            <a:off x="5788152" y="6404984"/>
            <a:ext cx="3044952" cy="365760"/>
          </a:xfrm>
        </p:spPr>
        <p:txBody>
          <a:bodyPr/>
          <a:lstStyle/>
          <a:p>
            <a:fld id="{5B106E36-FD25-4E2D-B0AA-010F637433A0}" type="datetimeFigureOut">
              <a:rPr lang="ru-RU" smtClean="0"/>
              <a:pPr/>
              <a:t>27.03.2015</a:t>
            </a:fld>
            <a:endParaRPr lang="ru-RU"/>
          </a:p>
        </p:txBody>
      </p:sp>
      <p:sp>
        <p:nvSpPr>
          <p:cNvPr id="6" name="Нижний колонтитул 5"/>
          <p:cNvSpPr>
            <a:spLocks noGrp="1"/>
          </p:cNvSpPr>
          <p:nvPr>
            <p:ph type="ftr" sz="quarter" idx="11"/>
          </p:nvPr>
        </p:nvSpPr>
        <p:spPr>
          <a:xfrm>
            <a:off x="301752" y="6410848"/>
            <a:ext cx="3584448" cy="365760"/>
          </a:xfrm>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Дата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B106E36-FD25-4E2D-B0AA-010F637433A0}" type="datetimeFigureOut">
              <a:rPr lang="ru-RU" smtClean="0"/>
              <a:pPr/>
              <a:t>27.03.2015</a:t>
            </a:fld>
            <a:endParaRPr lang="ru-RU"/>
          </a:p>
        </p:txBody>
      </p:sp>
      <p:sp>
        <p:nvSpPr>
          <p:cNvPr id="3" name="Нижний колонтитул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ru-RU"/>
          </a:p>
        </p:txBody>
      </p:sp>
      <p:sp>
        <p:nvSpPr>
          <p:cNvPr id="8" name="Прямоугольник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Прямая соединительная линия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Овал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25C68B6-61C2-468F-89AB-4B9F7531AA68}" type="slidenum">
              <a:rPr lang="ru-RU" smtClean="0"/>
              <a:pPr/>
              <a:t>‹#›</a:t>
            </a:fld>
            <a:endParaRPr lang="ru-RU"/>
          </a:p>
        </p:txBody>
      </p:sp>
      <p:sp>
        <p:nvSpPr>
          <p:cNvPr id="22" name="Заголовок 21"/>
          <p:cNvSpPr>
            <a:spLocks noGrp="1"/>
          </p:cNvSpPr>
          <p:nvPr>
            <p:ph type="title"/>
          </p:nvPr>
        </p:nvSpPr>
        <p:spPr>
          <a:xfrm>
            <a:off x="301752" y="228600"/>
            <a:ext cx="8534400" cy="758952"/>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lt1" tx1="dk1" bg2="lt2" tx2="dk2" accent1="accent1" accent2="accent2" accent3="accent3" accent4="accent4" accent5="accent5" accent6="accent6" hlink="hlink" folHlink="folHlink"/>
  <p:sldLayoutIdLst>
    <p:sldLayoutId id="2147483873" r:id="rId1"/>
    <p:sldLayoutId id="2147483874" r:id="rId2"/>
    <p:sldLayoutId id="2147483875" r:id="rId3"/>
    <p:sldLayoutId id="2147483876" r:id="rId4"/>
    <p:sldLayoutId id="2147483877" r:id="rId5"/>
    <p:sldLayoutId id="2147483878" r:id="rId6"/>
    <p:sldLayoutId id="2147483879" r:id="rId7"/>
    <p:sldLayoutId id="2147483880" r:id="rId8"/>
    <p:sldLayoutId id="2147483881" r:id="rId9"/>
    <p:sldLayoutId id="2147483882" r:id="rId10"/>
    <p:sldLayoutId id="2147483883" r:id="rId11"/>
    <p:sldLayoutId id="2147483884" r:id="rId12"/>
    <p:sldLayoutId id="2147483885" r:id="rId13"/>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4.xml"/><Relationship Id="rId6" Type="http://schemas.openxmlformats.org/officeDocument/2006/relationships/image" Target="../media/image7.wmf"/><Relationship Id="rId5" Type="http://schemas.openxmlformats.org/officeDocument/2006/relationships/image" Target="../media/image6.wmf"/><Relationship Id="rId4" Type="http://schemas.openxmlformats.org/officeDocument/2006/relationships/image" Target="../media/image5.w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428604"/>
            <a:ext cx="9144000" cy="5357850"/>
          </a:xfrm>
        </p:spPr>
        <p:txBody>
          <a:bodyPr>
            <a:normAutofit/>
          </a:bodyPr>
          <a:lstStyle/>
          <a:p>
            <a:r>
              <a:rPr lang="ru-RU" sz="6000" dirty="0" smtClean="0">
                <a:latin typeface="Monotype Corsiva" pitchFamily="66" charset="0"/>
              </a:rPr>
              <a:t>Проект на тему:</a:t>
            </a:r>
            <a:br>
              <a:rPr lang="ru-RU" sz="6000" dirty="0" smtClean="0">
                <a:latin typeface="Monotype Corsiva" pitchFamily="66" charset="0"/>
              </a:rPr>
            </a:br>
            <a:r>
              <a:rPr lang="ru-RU" sz="6000" dirty="0" smtClean="0">
                <a:latin typeface="Monotype Corsiva" pitchFamily="66" charset="0"/>
              </a:rPr>
              <a:t/>
            </a:r>
            <a:br>
              <a:rPr lang="ru-RU" sz="6000" dirty="0" smtClean="0">
                <a:latin typeface="Monotype Corsiva" pitchFamily="66" charset="0"/>
              </a:rPr>
            </a:br>
            <a:r>
              <a:rPr lang="ru-RU" sz="6000" dirty="0" smtClean="0">
                <a:latin typeface="Monotype Corsiva" pitchFamily="66" charset="0"/>
              </a:rPr>
              <a:t/>
            </a:r>
            <a:br>
              <a:rPr lang="ru-RU" sz="6000" dirty="0" smtClean="0">
                <a:latin typeface="Monotype Corsiva" pitchFamily="66" charset="0"/>
              </a:rPr>
            </a:br>
            <a:r>
              <a:rPr lang="ru-RU" sz="6000" dirty="0" err="1" smtClean="0">
                <a:solidFill>
                  <a:srgbClr val="FF0000"/>
                </a:solidFill>
                <a:latin typeface="Monotype Corsiva" pitchFamily="66" charset="0"/>
              </a:rPr>
              <a:t>Портфолио</a:t>
            </a:r>
            <a:r>
              <a:rPr lang="ru-RU" sz="6000" dirty="0" smtClean="0">
                <a:solidFill>
                  <a:srgbClr val="FF0000"/>
                </a:solidFill>
                <a:latin typeface="Monotype Corsiva" pitchFamily="66" charset="0"/>
              </a:rPr>
              <a:t> </a:t>
            </a:r>
            <a:br>
              <a:rPr lang="ru-RU" sz="6000" dirty="0" smtClean="0">
                <a:solidFill>
                  <a:srgbClr val="FF0000"/>
                </a:solidFill>
                <a:latin typeface="Monotype Corsiva" pitchFamily="66" charset="0"/>
              </a:rPr>
            </a:br>
            <a:r>
              <a:rPr lang="ru-RU" sz="6000" dirty="0" smtClean="0">
                <a:solidFill>
                  <a:srgbClr val="FF0000"/>
                </a:solidFill>
                <a:latin typeface="Monotype Corsiva" pitchFamily="66" charset="0"/>
              </a:rPr>
              <a:t>для успешной карьеры</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3000" fill="hold"/>
                                        <p:tgtEl>
                                          <p:spTgt spid="2"/>
                                        </p:tgtEl>
                                        <p:attrNameLst>
                                          <p:attrName>ppt_x</p:attrName>
                                        </p:attrNameLst>
                                      </p:cBhvr>
                                      <p:tavLst>
                                        <p:tav tm="0">
                                          <p:val>
                                            <p:strVal val="#ppt_x"/>
                                          </p:val>
                                        </p:tav>
                                        <p:tav tm="100000">
                                          <p:val>
                                            <p:strVal val="#ppt_x"/>
                                          </p:val>
                                        </p:tav>
                                      </p:tavLst>
                                    </p:anim>
                                    <p:anim calcmode="lin" valueType="num">
                                      <p:cBhvr additive="base">
                                        <p:cTn id="8" dur="30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sz="quarter"/>
          </p:nvPr>
        </p:nvSpPr>
        <p:spPr>
          <a:xfrm>
            <a:off x="457200" y="214291"/>
            <a:ext cx="8186766" cy="785818"/>
          </a:xfrm>
        </p:spPr>
        <p:txBody>
          <a:bodyPr>
            <a:normAutofit/>
          </a:bodyPr>
          <a:lstStyle/>
          <a:p>
            <a:r>
              <a:rPr lang="ru-RU" sz="2800" dirty="0">
                <a:solidFill>
                  <a:srgbClr val="FF0000"/>
                </a:solidFill>
              </a:rPr>
              <a:t>Код </a:t>
            </a:r>
            <a:r>
              <a:rPr lang="ru-RU" sz="2800" dirty="0" err="1">
                <a:solidFill>
                  <a:srgbClr val="FF0000"/>
                </a:solidFill>
              </a:rPr>
              <a:t>Холланда</a:t>
            </a:r>
            <a:endParaRPr lang="ru-RU" sz="2800" dirty="0">
              <a:solidFill>
                <a:srgbClr val="FF0000"/>
              </a:solidFill>
            </a:endParaRPr>
          </a:p>
        </p:txBody>
      </p:sp>
      <p:graphicFrame>
        <p:nvGraphicFramePr>
          <p:cNvPr id="72850" name="Group 146"/>
          <p:cNvGraphicFramePr>
            <a:graphicFrameLocks noGrp="1"/>
          </p:cNvGraphicFramePr>
          <p:nvPr>
            <p:ph sz="quarter" idx="1"/>
          </p:nvPr>
        </p:nvGraphicFramePr>
        <p:xfrm>
          <a:off x="538163" y="2895600"/>
          <a:ext cx="8234362" cy="822960"/>
        </p:xfrm>
        <a:graphic>
          <a:graphicData uri="http://schemas.openxmlformats.org/drawingml/2006/table">
            <a:tbl>
              <a:tblPr/>
              <a:tblGrid>
                <a:gridCol w="833437"/>
                <a:gridCol w="2743200"/>
                <a:gridCol w="4657725"/>
              </a:tblGrid>
              <a:tr h="731838">
                <a:tc>
                  <a:txBody>
                    <a:bodyPr/>
                    <a:lstStyle/>
                    <a:p>
                      <a:pPr marL="0" marR="0" lvl="0" indent="0" algn="ctr" defTabSz="914400" rtl="0" eaLnBrk="1" fontAlgn="base" latinLnBrk="0" hangingPunct="1">
                        <a:lnSpc>
                          <a:spcPct val="125000"/>
                        </a:lnSpc>
                        <a:spcBef>
                          <a:spcPct val="20000"/>
                        </a:spcBef>
                        <a:spcAft>
                          <a:spcPct val="0"/>
                        </a:spcAft>
                        <a:buClrTx/>
                        <a:buSzTx/>
                        <a:buFontTx/>
                        <a:buNone/>
                        <a:tabLst/>
                      </a:pPr>
                      <a:r>
                        <a:rPr kumimoji="0" lang="en-US" sz="2000" b="1" i="0" u="none" strike="noStrike" cap="none" normalizeH="0" baseline="0" dirty="0" smtClean="0">
                          <a:ln>
                            <a:noFill/>
                          </a:ln>
                          <a:solidFill>
                            <a:schemeClr val="tx1">
                              <a:lumMod val="95000"/>
                              <a:lumOff val="5000"/>
                            </a:schemeClr>
                          </a:solidFill>
                          <a:effectLst/>
                          <a:latin typeface="Arial" pitchFamily="34" charset="0"/>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5000"/>
                        </a:lnSpc>
                        <a:spcBef>
                          <a:spcPct val="20000"/>
                        </a:spcBef>
                        <a:spcAft>
                          <a:spcPct val="0"/>
                        </a:spcAft>
                        <a:buClrTx/>
                        <a:buSzTx/>
                        <a:buFontTx/>
                        <a:buNone/>
                        <a:tabLst/>
                      </a:pPr>
                      <a:r>
                        <a:rPr kumimoji="0" lang="ru-RU" sz="1800" b="0" i="0" u="none" strike="noStrike" cap="none" normalizeH="0" baseline="0" smtClean="0">
                          <a:ln>
                            <a:noFill/>
                          </a:ln>
                          <a:solidFill>
                            <a:schemeClr val="tx1">
                              <a:lumMod val="95000"/>
                              <a:lumOff val="5000"/>
                            </a:schemeClr>
                          </a:solidFill>
                          <a:effectLst/>
                          <a:latin typeface="Arial" pitchFamily="34" charset="0"/>
                        </a:rPr>
                        <a:t>Артистичный</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600" b="0" i="0" u="none" strike="noStrike" cap="none" normalizeH="0" baseline="0" dirty="0" smtClean="0">
                          <a:ln>
                            <a:noFill/>
                          </a:ln>
                          <a:solidFill>
                            <a:schemeClr val="tx1">
                              <a:lumMod val="95000"/>
                              <a:lumOff val="5000"/>
                            </a:schemeClr>
                          </a:solidFill>
                          <a:effectLst/>
                          <a:latin typeface="Arial" pitchFamily="34" charset="0"/>
                        </a:rPr>
                        <a:t>Творческий, обладающий интуицией, не организующий свои действия, имеющий воображение, творческие способности</a:t>
                      </a:r>
                      <a:endParaRPr kumimoji="0" lang="en-US" sz="1600" b="0" i="0" u="none" strike="noStrike" cap="none" normalizeH="0" baseline="0" dirty="0" smtClean="0">
                        <a:ln>
                          <a:noFill/>
                        </a:ln>
                        <a:solidFill>
                          <a:schemeClr val="tx1">
                            <a:lumMod val="95000"/>
                            <a:lumOff val="5000"/>
                          </a:schemeClr>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72848" name="Group 144"/>
          <p:cNvGraphicFramePr>
            <a:graphicFrameLocks noGrp="1"/>
          </p:cNvGraphicFramePr>
          <p:nvPr>
            <p:ph sz="quarter" idx="2"/>
          </p:nvPr>
        </p:nvGraphicFramePr>
        <p:xfrm>
          <a:off x="539750" y="5348288"/>
          <a:ext cx="8239125" cy="822960"/>
        </p:xfrm>
        <a:graphic>
          <a:graphicData uri="http://schemas.openxmlformats.org/drawingml/2006/table">
            <a:tbl>
              <a:tblPr/>
              <a:tblGrid>
                <a:gridCol w="830263"/>
                <a:gridCol w="2744787"/>
                <a:gridCol w="4664075"/>
              </a:tblGrid>
              <a:tr h="776288">
                <a:tc>
                  <a:txBody>
                    <a:bodyPr/>
                    <a:lstStyle/>
                    <a:p>
                      <a:pPr marL="0" marR="0" lvl="0" indent="0" algn="ctr" defTabSz="914400" rtl="0" eaLnBrk="1" fontAlgn="base" latinLnBrk="0" hangingPunct="1">
                        <a:lnSpc>
                          <a:spcPct val="125000"/>
                        </a:lnSpc>
                        <a:spcBef>
                          <a:spcPct val="20000"/>
                        </a:spcBef>
                        <a:spcAft>
                          <a:spcPct val="0"/>
                        </a:spcAft>
                        <a:buClrTx/>
                        <a:buSzTx/>
                        <a:buFontTx/>
                        <a:buNone/>
                        <a:tabLst/>
                      </a:pPr>
                      <a:r>
                        <a:rPr kumimoji="0" lang="en-US" sz="2000" b="1" i="0" u="none" strike="noStrike" cap="none" normalizeH="0" baseline="0" dirty="0" smtClean="0">
                          <a:ln>
                            <a:noFill/>
                          </a:ln>
                          <a:solidFill>
                            <a:schemeClr val="tx1">
                              <a:lumMod val="95000"/>
                              <a:lumOff val="5000"/>
                            </a:schemeClr>
                          </a:solidFill>
                          <a:effectLst/>
                          <a:latin typeface="Arial" pitchFamily="34" charset="0"/>
                        </a:rPr>
                        <a:t>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5000"/>
                        </a:lnSpc>
                        <a:spcBef>
                          <a:spcPct val="20000"/>
                        </a:spcBef>
                        <a:spcAft>
                          <a:spcPct val="0"/>
                        </a:spcAft>
                        <a:buClrTx/>
                        <a:buSzTx/>
                        <a:buFontTx/>
                        <a:buNone/>
                        <a:tabLst/>
                      </a:pPr>
                      <a:r>
                        <a:rPr kumimoji="0" lang="ru-RU" sz="1800" b="0" i="0" u="none" strike="noStrike" cap="none" normalizeH="0" baseline="0" smtClean="0">
                          <a:ln>
                            <a:noFill/>
                          </a:ln>
                          <a:solidFill>
                            <a:schemeClr val="tx1">
                              <a:lumMod val="95000"/>
                              <a:lumOff val="5000"/>
                            </a:schemeClr>
                          </a:solidFill>
                          <a:effectLst/>
                          <a:latin typeface="Arial" pitchFamily="34" charset="0"/>
                        </a:rPr>
                        <a:t>Консервативный</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600" b="0" i="0" u="none" strike="noStrike" cap="none" normalizeH="0" baseline="0" dirty="0" smtClean="0">
                          <a:ln>
                            <a:noFill/>
                          </a:ln>
                          <a:solidFill>
                            <a:schemeClr val="tx1">
                              <a:lumMod val="95000"/>
                              <a:lumOff val="5000"/>
                            </a:schemeClr>
                          </a:solidFill>
                          <a:effectLst/>
                          <a:latin typeface="Arial" pitchFamily="34" charset="0"/>
                        </a:rPr>
                        <a:t>Следует установленным процедурам, работает с данными и деталями, способен к канцелярской работе и работе с числами</a:t>
                      </a:r>
                      <a:endParaRPr kumimoji="0" lang="en-US" sz="1600" b="0" i="0" u="none" strike="noStrike" cap="none" normalizeH="0" baseline="0" dirty="0" smtClean="0">
                        <a:ln>
                          <a:noFill/>
                        </a:ln>
                        <a:solidFill>
                          <a:schemeClr val="tx1">
                            <a:lumMod val="95000"/>
                            <a:lumOff val="5000"/>
                          </a:schemeClr>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72849" name="Group 145"/>
          <p:cNvGraphicFramePr>
            <a:graphicFrameLocks noGrp="1"/>
          </p:cNvGraphicFramePr>
          <p:nvPr>
            <p:ph sz="quarter" idx="3"/>
          </p:nvPr>
        </p:nvGraphicFramePr>
        <p:xfrm>
          <a:off x="533400" y="3703638"/>
          <a:ext cx="8239125" cy="822960"/>
        </p:xfrm>
        <a:graphic>
          <a:graphicData uri="http://schemas.openxmlformats.org/drawingml/2006/table">
            <a:tbl>
              <a:tblPr/>
              <a:tblGrid>
                <a:gridCol w="838200"/>
                <a:gridCol w="2743200"/>
                <a:gridCol w="4657725"/>
              </a:tblGrid>
              <a:tr h="700088">
                <a:tc>
                  <a:txBody>
                    <a:bodyPr/>
                    <a:lstStyle/>
                    <a:p>
                      <a:pPr marL="0" marR="0" lvl="0" indent="0" algn="ctr" defTabSz="914400" rtl="0" eaLnBrk="1" fontAlgn="base" latinLnBrk="0" hangingPunct="1">
                        <a:lnSpc>
                          <a:spcPct val="125000"/>
                        </a:lnSpc>
                        <a:spcBef>
                          <a:spcPct val="20000"/>
                        </a:spcBef>
                        <a:spcAft>
                          <a:spcPct val="0"/>
                        </a:spcAft>
                        <a:buClrTx/>
                        <a:buSzTx/>
                        <a:buFontTx/>
                        <a:buNone/>
                        <a:tabLst/>
                      </a:pPr>
                      <a:r>
                        <a:rPr kumimoji="0" lang="en-US" sz="2000" b="1" i="0" u="none" strike="noStrike" cap="none" normalizeH="0" baseline="0" dirty="0" smtClean="0">
                          <a:ln>
                            <a:noFill/>
                          </a:ln>
                          <a:solidFill>
                            <a:schemeClr val="tx1">
                              <a:lumMod val="95000"/>
                              <a:lumOff val="5000"/>
                            </a:schemeClr>
                          </a:solidFill>
                          <a:effectLst/>
                          <a:latin typeface="Arial" pitchFamily="34" charset="0"/>
                        </a:rPr>
                        <a: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5000"/>
                        </a:lnSpc>
                        <a:spcBef>
                          <a:spcPct val="20000"/>
                        </a:spcBef>
                        <a:spcAft>
                          <a:spcPct val="0"/>
                        </a:spcAft>
                        <a:buClrTx/>
                        <a:buSzTx/>
                        <a:buFontTx/>
                        <a:buNone/>
                        <a:tabLst/>
                      </a:pPr>
                      <a:r>
                        <a:rPr kumimoji="0" lang="ru-RU" sz="1800" b="0" i="0" u="none" strike="noStrike" cap="none" normalizeH="0" baseline="0" smtClean="0">
                          <a:ln>
                            <a:noFill/>
                          </a:ln>
                          <a:solidFill>
                            <a:schemeClr val="tx1">
                              <a:lumMod val="95000"/>
                              <a:lumOff val="5000"/>
                            </a:schemeClr>
                          </a:solidFill>
                          <a:effectLst/>
                          <a:latin typeface="Arial" pitchFamily="34" charset="0"/>
                        </a:rPr>
                        <a:t>Общительный</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600" b="0" i="0" u="none" strike="noStrike" cap="none" normalizeH="0" baseline="0" dirty="0" smtClean="0">
                          <a:ln>
                            <a:noFill/>
                          </a:ln>
                          <a:solidFill>
                            <a:schemeClr val="tx1">
                              <a:lumMod val="95000"/>
                              <a:lumOff val="5000"/>
                            </a:schemeClr>
                          </a:solidFill>
                          <a:effectLst/>
                          <a:latin typeface="Arial" pitchFamily="34" charset="0"/>
                        </a:rPr>
                        <a:t>Помогает другим, помогает в обучении, работает с людьми, помогает учить, лечить людей</a:t>
                      </a:r>
                      <a:endParaRPr kumimoji="0" lang="en-US" sz="1600" b="0" i="0" u="none" strike="noStrike" cap="none" normalizeH="0" baseline="0" dirty="0" smtClean="0">
                        <a:ln>
                          <a:noFill/>
                        </a:ln>
                        <a:solidFill>
                          <a:schemeClr val="tx1">
                            <a:lumMod val="95000"/>
                            <a:lumOff val="5000"/>
                          </a:schemeClr>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72847" name="Group 143"/>
          <p:cNvGraphicFramePr>
            <a:graphicFrameLocks noGrp="1"/>
          </p:cNvGraphicFramePr>
          <p:nvPr>
            <p:ph sz="quarter" idx="4"/>
          </p:nvPr>
        </p:nvGraphicFramePr>
        <p:xfrm>
          <a:off x="538163" y="4541838"/>
          <a:ext cx="8248650" cy="792163"/>
        </p:xfrm>
        <a:graphic>
          <a:graphicData uri="http://schemas.openxmlformats.org/drawingml/2006/table">
            <a:tbl>
              <a:tblPr/>
              <a:tblGrid>
                <a:gridCol w="833437"/>
                <a:gridCol w="2743200"/>
                <a:gridCol w="4672013"/>
              </a:tblGrid>
              <a:tr h="792163">
                <a:tc>
                  <a:txBody>
                    <a:bodyPr/>
                    <a:lstStyle/>
                    <a:p>
                      <a:pPr marL="0" marR="0" lvl="0" indent="0" algn="ctr" defTabSz="914400" rtl="0" eaLnBrk="1" fontAlgn="base" latinLnBrk="0" hangingPunct="1">
                        <a:lnSpc>
                          <a:spcPct val="125000"/>
                        </a:lnSpc>
                        <a:spcBef>
                          <a:spcPct val="20000"/>
                        </a:spcBef>
                        <a:spcAft>
                          <a:spcPct val="0"/>
                        </a:spcAft>
                        <a:buClrTx/>
                        <a:buSzTx/>
                        <a:buFontTx/>
                        <a:buNone/>
                        <a:tabLst/>
                      </a:pPr>
                      <a:r>
                        <a:rPr kumimoji="0" lang="en-US" sz="2000" b="1" i="0" u="none" strike="noStrike" cap="none" normalizeH="0" baseline="0" dirty="0" smtClean="0">
                          <a:ln>
                            <a:noFill/>
                          </a:ln>
                          <a:solidFill>
                            <a:schemeClr val="tx1">
                              <a:lumMod val="95000"/>
                              <a:lumOff val="5000"/>
                            </a:schemeClr>
                          </a:solidFill>
                          <a:effectLst/>
                          <a:latin typeface="Arial" pitchFamily="34" charset="0"/>
                        </a:rPr>
                        <a: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5000"/>
                        </a:lnSpc>
                        <a:spcBef>
                          <a:spcPct val="20000"/>
                        </a:spcBef>
                        <a:spcAft>
                          <a:spcPct val="0"/>
                        </a:spcAft>
                        <a:buClrTx/>
                        <a:buSzTx/>
                        <a:buFontTx/>
                        <a:buNone/>
                        <a:tabLst/>
                      </a:pPr>
                      <a:r>
                        <a:rPr kumimoji="0" lang="ru-RU" sz="1800" b="0" i="0" u="none" strike="noStrike" cap="none" normalizeH="0" baseline="0" smtClean="0">
                          <a:ln>
                            <a:noFill/>
                          </a:ln>
                          <a:solidFill>
                            <a:schemeClr val="tx1">
                              <a:lumMod val="95000"/>
                              <a:lumOff val="5000"/>
                            </a:schemeClr>
                          </a:solidFill>
                          <a:effectLst/>
                          <a:latin typeface="Arial" pitchFamily="34" charset="0"/>
                        </a:rPr>
                        <a:t>Инициативный</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600" b="0" i="0" u="none" strike="noStrike" cap="none" normalizeH="0" baseline="0" dirty="0" smtClean="0">
                          <a:ln>
                            <a:noFill/>
                          </a:ln>
                          <a:solidFill>
                            <a:schemeClr val="tx1">
                              <a:lumMod val="95000"/>
                              <a:lumOff val="5000"/>
                            </a:schemeClr>
                          </a:solidFill>
                          <a:effectLst/>
                          <a:latin typeface="Arial" pitchFamily="34" charset="0"/>
                        </a:rPr>
                        <a:t>Организует и выполняет проекты, влияет и убеждает, руководит, принимает решения</a:t>
                      </a:r>
                      <a:endParaRPr kumimoji="0" lang="en-US" sz="1600" b="0" i="0" u="none" strike="noStrike" cap="none" normalizeH="0" baseline="0" dirty="0" smtClean="0">
                        <a:ln>
                          <a:noFill/>
                        </a:ln>
                        <a:solidFill>
                          <a:schemeClr val="tx1">
                            <a:lumMod val="95000"/>
                            <a:lumOff val="5000"/>
                          </a:schemeClr>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72852" name="Group 148"/>
          <p:cNvGraphicFramePr>
            <a:graphicFrameLocks noGrp="1"/>
          </p:cNvGraphicFramePr>
          <p:nvPr/>
        </p:nvGraphicFramePr>
        <p:xfrm>
          <a:off x="500034" y="1285860"/>
          <a:ext cx="8239125" cy="730250"/>
        </p:xfrm>
        <a:graphic>
          <a:graphicData uri="http://schemas.openxmlformats.org/drawingml/2006/table">
            <a:tbl>
              <a:tblPr/>
              <a:tblGrid>
                <a:gridCol w="842962"/>
                <a:gridCol w="2743200"/>
                <a:gridCol w="4652963"/>
              </a:tblGrid>
              <a:tr h="730250">
                <a:tc>
                  <a:txBody>
                    <a:bodyPr/>
                    <a:lstStyle/>
                    <a:p>
                      <a:pPr marL="0" marR="0" lvl="0" indent="0" algn="ctr" defTabSz="914400" rtl="0" eaLnBrk="1" fontAlgn="base" latinLnBrk="0" hangingPunct="1">
                        <a:lnSpc>
                          <a:spcPct val="125000"/>
                        </a:lnSpc>
                        <a:spcBef>
                          <a:spcPct val="60000"/>
                        </a:spcBef>
                        <a:spcAft>
                          <a:spcPct val="0"/>
                        </a:spcAft>
                        <a:buClrTx/>
                        <a:buSzTx/>
                        <a:buFontTx/>
                        <a:buNone/>
                        <a:tabLst/>
                      </a:pPr>
                      <a:r>
                        <a:rPr kumimoji="0" lang="en-US" sz="2000" b="1" i="0" u="none" strike="noStrike" cap="none" normalizeH="0" baseline="0" dirty="0" smtClean="0">
                          <a:ln>
                            <a:noFill/>
                          </a:ln>
                          <a:solidFill>
                            <a:schemeClr val="tx1">
                              <a:lumMod val="95000"/>
                              <a:lumOff val="5000"/>
                            </a:schemeClr>
                          </a:solidFill>
                          <a:effectLst/>
                          <a:latin typeface="Arial" pitchFamily="34" charset="0"/>
                        </a:rPr>
                        <a:t>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5000"/>
                        </a:lnSpc>
                        <a:spcBef>
                          <a:spcPct val="20000"/>
                        </a:spcBef>
                        <a:spcAft>
                          <a:spcPct val="0"/>
                        </a:spcAft>
                        <a:buClrTx/>
                        <a:buSzTx/>
                        <a:buFontTx/>
                        <a:buNone/>
                        <a:tabLst/>
                      </a:pPr>
                      <a:r>
                        <a:rPr kumimoji="0" lang="ru-RU" sz="1800" b="0" i="0" u="none" strike="noStrike" cap="none" normalizeH="0" baseline="0" dirty="0" smtClean="0">
                          <a:ln>
                            <a:noFill/>
                          </a:ln>
                          <a:solidFill>
                            <a:schemeClr val="tx1">
                              <a:lumMod val="95000"/>
                              <a:lumOff val="5000"/>
                            </a:schemeClr>
                          </a:solidFill>
                          <a:effectLst/>
                          <a:latin typeface="Arial" pitchFamily="34" charset="0"/>
                        </a:rPr>
                        <a:t>Реалистичный</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600" b="0" i="0" u="none" strike="noStrike" cap="none" normalizeH="0" baseline="0" dirty="0" smtClean="0">
                          <a:ln>
                            <a:noFill/>
                          </a:ln>
                          <a:solidFill>
                            <a:schemeClr val="tx1">
                              <a:lumMod val="95000"/>
                              <a:lumOff val="5000"/>
                            </a:schemeClr>
                          </a:solidFill>
                          <a:effectLst/>
                          <a:latin typeface="Arial" pitchFamily="34" charset="0"/>
                        </a:rPr>
                        <a:t>Практичный, работает с объектами, машинами, инструментами</a:t>
                      </a:r>
                      <a:endParaRPr kumimoji="0" lang="en-US" sz="1600" b="0" i="0" u="none" strike="noStrike" cap="none" normalizeH="0" baseline="0" dirty="0" smtClean="0">
                        <a:ln>
                          <a:noFill/>
                        </a:ln>
                        <a:solidFill>
                          <a:schemeClr val="tx1">
                            <a:lumMod val="95000"/>
                            <a:lumOff val="5000"/>
                          </a:schemeClr>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72851" name="Group 147"/>
          <p:cNvGraphicFramePr>
            <a:graphicFrameLocks noGrp="1"/>
          </p:cNvGraphicFramePr>
          <p:nvPr/>
        </p:nvGraphicFramePr>
        <p:xfrm>
          <a:off x="533400" y="2057400"/>
          <a:ext cx="8229600" cy="762000"/>
        </p:xfrm>
        <a:graphic>
          <a:graphicData uri="http://schemas.openxmlformats.org/drawingml/2006/table">
            <a:tbl>
              <a:tblPr/>
              <a:tblGrid>
                <a:gridCol w="838200"/>
                <a:gridCol w="2743200"/>
                <a:gridCol w="4648200"/>
              </a:tblGrid>
              <a:tr h="762000">
                <a:tc>
                  <a:txBody>
                    <a:bodyPr/>
                    <a:lstStyle/>
                    <a:p>
                      <a:pPr marL="0" marR="0" lvl="0" indent="0" algn="ctr" defTabSz="914400" rtl="0" eaLnBrk="1" fontAlgn="base" latinLnBrk="0" hangingPunct="1">
                        <a:lnSpc>
                          <a:spcPct val="125000"/>
                        </a:lnSpc>
                        <a:spcBef>
                          <a:spcPct val="20000"/>
                        </a:spcBef>
                        <a:spcAft>
                          <a:spcPct val="0"/>
                        </a:spcAft>
                        <a:buClrTx/>
                        <a:buSzTx/>
                        <a:buFontTx/>
                        <a:buNone/>
                        <a:tabLst/>
                      </a:pPr>
                      <a:r>
                        <a:rPr kumimoji="0" lang="en-US" sz="2000" b="1" i="0" u="none" strike="noStrike" cap="none" normalizeH="0" baseline="0" dirty="0" smtClean="0">
                          <a:ln>
                            <a:noFill/>
                          </a:ln>
                          <a:solidFill>
                            <a:schemeClr val="tx1">
                              <a:lumMod val="95000"/>
                              <a:lumOff val="5000"/>
                            </a:schemeClr>
                          </a:solidFill>
                          <a:effectLst/>
                          <a:latin typeface="Arial" pitchFamily="34" charset="0"/>
                        </a:rPr>
                        <a:t>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5000"/>
                        </a:lnSpc>
                        <a:spcBef>
                          <a:spcPct val="20000"/>
                        </a:spcBef>
                        <a:spcAft>
                          <a:spcPct val="0"/>
                        </a:spcAft>
                        <a:buClrTx/>
                        <a:buSzTx/>
                        <a:buFontTx/>
                        <a:buNone/>
                        <a:tabLst/>
                      </a:pPr>
                      <a:r>
                        <a:rPr kumimoji="0" lang="ru-RU" sz="1800" b="0" i="0" u="none" strike="noStrike" cap="none" normalizeH="0" baseline="0" smtClean="0">
                          <a:ln>
                            <a:noFill/>
                          </a:ln>
                          <a:solidFill>
                            <a:schemeClr val="tx1">
                              <a:lumMod val="95000"/>
                              <a:lumOff val="5000"/>
                            </a:schemeClr>
                          </a:solidFill>
                          <a:effectLst/>
                          <a:latin typeface="Arial" pitchFamily="34" charset="0"/>
                        </a:rPr>
                        <a:t>Любознательный</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600" b="0" i="0" u="none" strike="noStrike" cap="none" normalizeH="0" baseline="0" dirty="0" smtClean="0">
                          <a:ln>
                            <a:noFill/>
                          </a:ln>
                          <a:solidFill>
                            <a:schemeClr val="tx1">
                              <a:lumMod val="95000"/>
                              <a:lumOff val="5000"/>
                            </a:schemeClr>
                          </a:solidFill>
                          <a:effectLst/>
                          <a:latin typeface="Arial" pitchFamily="34" charset="0"/>
                        </a:rPr>
                        <a:t>Генерирует идеи, думает, наблюдает, учится, исследует, анализирует, оценивает</a:t>
                      </a:r>
                      <a:endParaRPr kumimoji="0" lang="en-US" sz="1600" b="0" i="0" u="none" strike="noStrike" cap="none" normalizeH="0" baseline="0" dirty="0" smtClean="0">
                        <a:ln>
                          <a:noFill/>
                        </a:ln>
                        <a:solidFill>
                          <a:schemeClr val="tx1">
                            <a:lumMod val="95000"/>
                            <a:lumOff val="5000"/>
                          </a:schemeClr>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2852"/>
                                        </p:tgtEl>
                                        <p:attrNameLst>
                                          <p:attrName>style.visibility</p:attrName>
                                        </p:attrNameLst>
                                      </p:cBhvr>
                                      <p:to>
                                        <p:strVal val="visible"/>
                                      </p:to>
                                    </p:set>
                                    <p:animEffect transition="in" filter="dissolve">
                                      <p:cBhvr>
                                        <p:cTn id="7" dur="500"/>
                                        <p:tgtEl>
                                          <p:spTgt spid="7285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72851"/>
                                        </p:tgtEl>
                                        <p:attrNameLst>
                                          <p:attrName>style.visibility</p:attrName>
                                        </p:attrNameLst>
                                      </p:cBhvr>
                                      <p:to>
                                        <p:strVal val="visible"/>
                                      </p:to>
                                    </p:set>
                                    <p:animEffect transition="in" filter="dissolve">
                                      <p:cBhvr>
                                        <p:cTn id="12" dur="500"/>
                                        <p:tgtEl>
                                          <p:spTgt spid="72851"/>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72850"/>
                                        </p:tgtEl>
                                        <p:attrNameLst>
                                          <p:attrName>style.visibility</p:attrName>
                                        </p:attrNameLst>
                                      </p:cBhvr>
                                      <p:to>
                                        <p:strVal val="visible"/>
                                      </p:to>
                                    </p:set>
                                    <p:animEffect transition="in" filter="dissolve">
                                      <p:cBhvr>
                                        <p:cTn id="17" dur="500"/>
                                        <p:tgtEl>
                                          <p:spTgt spid="72850"/>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72849"/>
                                        </p:tgtEl>
                                        <p:attrNameLst>
                                          <p:attrName>style.visibility</p:attrName>
                                        </p:attrNameLst>
                                      </p:cBhvr>
                                      <p:to>
                                        <p:strVal val="visible"/>
                                      </p:to>
                                    </p:set>
                                    <p:animEffect transition="in" filter="dissolve">
                                      <p:cBhvr>
                                        <p:cTn id="22" dur="500"/>
                                        <p:tgtEl>
                                          <p:spTgt spid="72849"/>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72847"/>
                                        </p:tgtEl>
                                        <p:attrNameLst>
                                          <p:attrName>style.visibility</p:attrName>
                                        </p:attrNameLst>
                                      </p:cBhvr>
                                      <p:to>
                                        <p:strVal val="visible"/>
                                      </p:to>
                                    </p:set>
                                    <p:animEffect transition="in" filter="dissolve">
                                      <p:cBhvr>
                                        <p:cTn id="27" dur="500"/>
                                        <p:tgtEl>
                                          <p:spTgt spid="72847"/>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72848"/>
                                        </p:tgtEl>
                                        <p:attrNameLst>
                                          <p:attrName>style.visibility</p:attrName>
                                        </p:attrNameLst>
                                      </p:cBhvr>
                                      <p:to>
                                        <p:strVal val="visible"/>
                                      </p:to>
                                    </p:set>
                                    <p:animEffect transition="in" filter="dissolve">
                                      <p:cBhvr>
                                        <p:cTn id="32" dur="500"/>
                                        <p:tgtEl>
                                          <p:spTgt spid="728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642910" y="2000240"/>
          <a:ext cx="7858180" cy="3594745"/>
        </p:xfrm>
        <a:graphic>
          <a:graphicData uri="http://schemas.openxmlformats.org/drawingml/2006/table">
            <a:tbl>
              <a:tblPr/>
              <a:tblGrid>
                <a:gridCol w="2071702"/>
                <a:gridCol w="5786478"/>
              </a:tblGrid>
              <a:tr h="1400185">
                <a:tc>
                  <a:txBody>
                    <a:bodyPr/>
                    <a:lstStyle/>
                    <a:p>
                      <a:pPr algn="just" defTabSz="914400" rtl="0" eaLnBrk="1" latinLnBrk="0" hangingPunct="1">
                        <a:spcAft>
                          <a:spcPts val="0"/>
                        </a:spcAft>
                        <a:buFont typeface="Arial" pitchFamily="34" charset="0"/>
                        <a:buChar char="•"/>
                      </a:pPr>
                      <a:r>
                        <a:rPr lang="ru-RU" sz="2000" b="0" kern="1200" dirty="0" smtClean="0">
                          <a:solidFill>
                            <a:srgbClr val="FF0000"/>
                          </a:solidFill>
                          <a:latin typeface="+mn-lt"/>
                          <a:ea typeface="+mn-ea"/>
                          <a:cs typeface="+mn-cs"/>
                        </a:rPr>
                        <a:t>Упражнение 1.</a:t>
                      </a:r>
                    </a:p>
                  </a:txBody>
                  <a:tcPr marL="64941" marR="64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590" algn="just" defTabSz="914400" rtl="0" eaLnBrk="1" latinLnBrk="0" hangingPunct="1">
                        <a:spcAft>
                          <a:spcPts val="0"/>
                        </a:spcAft>
                        <a:buFont typeface="Arial" pitchFamily="34" charset="0"/>
                        <a:buChar char="•"/>
                      </a:pPr>
                      <a:r>
                        <a:rPr lang="ru-RU" sz="2400" b="0" kern="1200" dirty="0" smtClean="0">
                          <a:solidFill>
                            <a:schemeClr val="tx1"/>
                          </a:solidFill>
                          <a:latin typeface="+mn-lt"/>
                          <a:ea typeface="+mn-ea"/>
                          <a:cs typeface="+mn-cs"/>
                        </a:rPr>
                        <a:t> На основе таблиц </a:t>
                      </a:r>
                      <a:r>
                        <a:rPr lang="ru-RU" sz="2400" b="0" kern="1200" dirty="0" err="1" smtClean="0">
                          <a:solidFill>
                            <a:schemeClr val="tx1"/>
                          </a:solidFill>
                          <a:latin typeface="+mn-lt"/>
                          <a:ea typeface="+mn-ea"/>
                          <a:cs typeface="+mn-cs"/>
                        </a:rPr>
                        <a:t>Биркмена</a:t>
                      </a:r>
                      <a:r>
                        <a:rPr lang="ru-RU" sz="2400" b="0" kern="1200" dirty="0" smtClean="0">
                          <a:solidFill>
                            <a:schemeClr val="tx1"/>
                          </a:solidFill>
                          <a:latin typeface="+mn-lt"/>
                          <a:ea typeface="+mn-ea"/>
                          <a:cs typeface="+mn-cs"/>
                        </a:rPr>
                        <a:t> определите  цвет ваших профессиональных характеристик и предпочитаемых видов деятельности. </a:t>
                      </a:r>
                    </a:p>
                  </a:txBody>
                  <a:tcPr marL="64941" marR="64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00185">
                <a:tc>
                  <a:txBody>
                    <a:bodyPr/>
                    <a:lstStyle/>
                    <a:p>
                      <a:pPr algn="just" defTabSz="914400" rtl="0" eaLnBrk="1" latinLnBrk="0" hangingPunct="1">
                        <a:spcAft>
                          <a:spcPts val="0"/>
                        </a:spcAft>
                        <a:buFont typeface="Arial" pitchFamily="34" charset="0"/>
                        <a:buChar char="•"/>
                      </a:pPr>
                      <a:r>
                        <a:rPr lang="ru-RU" sz="2000" b="0" kern="1200" dirty="0" smtClean="0">
                          <a:solidFill>
                            <a:srgbClr val="FF0000"/>
                          </a:solidFill>
                          <a:latin typeface="+mn-lt"/>
                          <a:ea typeface="+mn-ea"/>
                          <a:cs typeface="+mn-cs"/>
                        </a:rPr>
                        <a:t>Упражнение 2.</a:t>
                      </a:r>
                    </a:p>
                  </a:txBody>
                  <a:tcPr marL="64941" marR="64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590" algn="just" defTabSz="914400" rtl="0" eaLnBrk="1" latinLnBrk="0" hangingPunct="1">
                        <a:spcAft>
                          <a:spcPts val="0"/>
                        </a:spcAft>
                        <a:buFont typeface="Arial" pitchFamily="34" charset="0"/>
                        <a:buChar char="•"/>
                      </a:pPr>
                      <a:r>
                        <a:rPr lang="ru-RU" sz="2400" b="0" kern="1200" dirty="0" smtClean="0">
                          <a:solidFill>
                            <a:schemeClr val="tx1"/>
                          </a:solidFill>
                          <a:latin typeface="+mn-lt"/>
                          <a:ea typeface="+mn-ea"/>
                          <a:cs typeface="+mn-cs"/>
                        </a:rPr>
                        <a:t> Запишите результаты тестирования  по методу ДДО с перечнем предлагаемых профессий.</a:t>
                      </a:r>
                    </a:p>
                  </a:txBody>
                  <a:tcPr marL="64941" marR="64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0092">
                <a:tc>
                  <a:txBody>
                    <a:bodyPr/>
                    <a:lstStyle/>
                    <a:p>
                      <a:pPr algn="just" defTabSz="914400" rtl="0" eaLnBrk="1" latinLnBrk="0" hangingPunct="1">
                        <a:spcAft>
                          <a:spcPts val="0"/>
                        </a:spcAft>
                        <a:buFont typeface="Arial" pitchFamily="34" charset="0"/>
                        <a:buChar char="•"/>
                      </a:pPr>
                      <a:r>
                        <a:rPr lang="ru-RU" sz="2000" b="0" kern="1200" dirty="0" smtClean="0">
                          <a:solidFill>
                            <a:srgbClr val="FF0000"/>
                          </a:solidFill>
                          <a:latin typeface="+mn-lt"/>
                          <a:ea typeface="+mn-ea"/>
                          <a:cs typeface="+mn-cs"/>
                        </a:rPr>
                        <a:t>Упражнение 3.</a:t>
                      </a:r>
                    </a:p>
                  </a:txBody>
                  <a:tcPr marL="64941" marR="64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590" algn="just" defTabSz="914400" rtl="0" eaLnBrk="1" latinLnBrk="0" hangingPunct="1">
                        <a:spcAft>
                          <a:spcPts val="0"/>
                        </a:spcAft>
                        <a:buFont typeface="Arial" pitchFamily="34" charset="0"/>
                        <a:buChar char="•"/>
                        <a:tabLst>
                          <a:tab pos="21590" algn="l"/>
                        </a:tabLst>
                      </a:pPr>
                      <a:r>
                        <a:rPr lang="ru-RU" sz="2400" b="0" kern="1200" dirty="0" smtClean="0">
                          <a:solidFill>
                            <a:schemeClr val="tx1"/>
                          </a:solidFill>
                          <a:latin typeface="+mn-lt"/>
                          <a:ea typeface="+mn-ea"/>
                          <a:cs typeface="+mn-cs"/>
                        </a:rPr>
                        <a:t> Определите свой тип личности и угадайте свой код по </a:t>
                      </a:r>
                      <a:r>
                        <a:rPr lang="ru-RU" sz="2400" b="0" kern="1200" dirty="0" err="1" smtClean="0">
                          <a:solidFill>
                            <a:schemeClr val="tx1"/>
                          </a:solidFill>
                          <a:latin typeface="+mn-lt"/>
                          <a:ea typeface="+mn-ea"/>
                          <a:cs typeface="+mn-cs"/>
                        </a:rPr>
                        <a:t>Холланду</a:t>
                      </a:r>
                      <a:r>
                        <a:rPr lang="ru-RU" sz="2400" b="0" kern="1200" dirty="0" smtClean="0">
                          <a:solidFill>
                            <a:schemeClr val="tx1"/>
                          </a:solidFill>
                          <a:latin typeface="+mn-lt"/>
                          <a:ea typeface="+mn-ea"/>
                          <a:cs typeface="+mn-cs"/>
                        </a:rPr>
                        <a:t>.  </a:t>
                      </a:r>
                    </a:p>
                  </a:txBody>
                  <a:tcPr marL="64941" marR="64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571528"/>
            <a:ext cx="8715436" cy="4071966"/>
          </a:xfrm>
        </p:spPr>
        <p:txBody>
          <a:bodyPr>
            <a:normAutofit fontScale="90000"/>
          </a:bodyPr>
          <a:lstStyle/>
          <a:p>
            <a:r>
              <a:rPr lang="ru-RU" sz="4800" b="1" dirty="0" smtClean="0"/>
              <a:t/>
            </a:r>
            <a:br>
              <a:rPr lang="ru-RU" sz="4800" b="1" dirty="0" smtClean="0"/>
            </a:br>
            <a:r>
              <a:rPr lang="ru-RU" sz="4800" b="1" dirty="0" smtClean="0"/>
              <a:t/>
            </a:r>
            <a:br>
              <a:rPr lang="ru-RU" sz="4800" b="1" dirty="0" smtClean="0"/>
            </a:br>
            <a:r>
              <a:rPr lang="ru-RU" sz="4800" b="1" dirty="0" smtClean="0"/>
              <a:t/>
            </a:r>
            <a:br>
              <a:rPr lang="ru-RU" sz="4800" b="1" dirty="0" smtClean="0"/>
            </a:br>
            <a:r>
              <a:rPr lang="ru-RU" sz="4800" b="1" dirty="0" smtClean="0"/>
              <a:t/>
            </a:r>
            <a:br>
              <a:rPr lang="ru-RU" sz="4800" b="1" dirty="0" smtClean="0"/>
            </a:br>
            <a:r>
              <a:rPr lang="ru-RU" sz="4800" b="1" dirty="0" smtClean="0"/>
              <a:t/>
            </a:r>
            <a:br>
              <a:rPr lang="ru-RU" sz="4800" b="1" dirty="0" smtClean="0"/>
            </a:br>
            <a:r>
              <a:rPr lang="ru-RU" sz="2700" b="1" dirty="0" smtClean="0">
                <a:solidFill>
                  <a:srgbClr val="FF0000"/>
                </a:solidFill>
              </a:rPr>
              <a:t>Упражнение 4.</a:t>
            </a:r>
            <a:r>
              <a:rPr lang="ru-RU" sz="3200" b="1" dirty="0" smtClean="0">
                <a:solidFill>
                  <a:srgbClr val="FF0000"/>
                </a:solidFill>
              </a:rPr>
              <a:t/>
            </a:r>
            <a:br>
              <a:rPr lang="ru-RU" sz="3200" b="1" dirty="0" smtClean="0">
                <a:solidFill>
                  <a:srgbClr val="FF0000"/>
                </a:solidFill>
              </a:rPr>
            </a:br>
            <a:r>
              <a:rPr lang="ru-RU" sz="3100" b="1" dirty="0" smtClean="0">
                <a:solidFill>
                  <a:srgbClr val="FF0000"/>
                </a:solidFill>
              </a:rPr>
              <a:t>Определение «идеальной» работы.</a:t>
            </a:r>
            <a:br>
              <a:rPr lang="ru-RU" sz="3100" b="1" dirty="0" smtClean="0">
                <a:solidFill>
                  <a:srgbClr val="FF0000"/>
                </a:solidFill>
              </a:rPr>
            </a:br>
            <a:r>
              <a:rPr lang="ru-RU" sz="3100" b="1" dirty="0" smtClean="0"/>
              <a:t/>
            </a:r>
            <a:br>
              <a:rPr lang="ru-RU" sz="3100" b="1" dirty="0" smtClean="0"/>
            </a:br>
            <a:r>
              <a:rPr lang="ru-RU" sz="2700" dirty="0" smtClean="0"/>
              <a:t>Основываясь на результатах тестирования, определить - какая профессия подойдет лучше всего (эссе об «идеальной» работе). </a:t>
            </a:r>
            <a:r>
              <a:rPr lang="ru-RU" dirty="0" smtClean="0"/>
              <a:t/>
            </a:r>
            <a:br>
              <a:rPr lang="ru-RU" dirty="0" smtClean="0"/>
            </a:br>
            <a:r>
              <a:rPr lang="ru-RU" dirty="0" smtClean="0"/>
              <a:t/>
            </a:r>
            <a:br>
              <a:rPr lang="ru-RU" dirty="0" smtClean="0"/>
            </a:br>
            <a:endParaRPr lang="ru-RU" dirty="0"/>
          </a:p>
        </p:txBody>
      </p:sp>
      <p:sp>
        <p:nvSpPr>
          <p:cNvPr id="3" name="Содержимое 2"/>
          <p:cNvSpPr>
            <a:spLocks noGrp="1"/>
          </p:cNvSpPr>
          <p:nvPr>
            <p:ph sz="quarter" idx="1"/>
          </p:nvPr>
        </p:nvSpPr>
        <p:spPr>
          <a:xfrm>
            <a:off x="457200" y="2571744"/>
            <a:ext cx="8229600" cy="3857652"/>
          </a:xfrm>
        </p:spPr>
        <p:txBody>
          <a:bodyPr>
            <a:normAutofit fontScale="92500"/>
          </a:bodyPr>
          <a:lstStyle/>
          <a:p>
            <a:pPr>
              <a:buNone/>
            </a:pPr>
            <a:r>
              <a:rPr lang="ru-RU" i="1" dirty="0" smtClean="0">
                <a:solidFill>
                  <a:srgbClr val="002060"/>
                </a:solidFill>
              </a:rPr>
              <a:t>Эссе должно включать:</a:t>
            </a:r>
          </a:p>
          <a:p>
            <a:pPr lvl="0"/>
            <a:r>
              <a:rPr lang="ru-RU" sz="2600" dirty="0" smtClean="0"/>
              <a:t>Результаты исследования цветов профессиональных характеристики и видов деятельности.</a:t>
            </a:r>
          </a:p>
          <a:p>
            <a:pPr lvl="0"/>
            <a:r>
              <a:rPr lang="ru-RU" sz="2600" dirty="0" smtClean="0"/>
              <a:t>Результаты исследования профессиональных характеристик по ДДО и </a:t>
            </a:r>
            <a:r>
              <a:rPr lang="ru-RU" sz="2600" dirty="0" err="1" smtClean="0"/>
              <a:t>Холланду</a:t>
            </a:r>
            <a:r>
              <a:rPr lang="ru-RU" sz="2600" dirty="0" smtClean="0"/>
              <a:t>.</a:t>
            </a:r>
          </a:p>
          <a:p>
            <a:pPr lvl="0"/>
            <a:r>
              <a:rPr lang="ru-RU" sz="2600" dirty="0" smtClean="0"/>
              <a:t>Компиляцию интересующих вариантов карьеры на основе результатов исследования интересов.</a:t>
            </a:r>
          </a:p>
          <a:p>
            <a:r>
              <a:rPr lang="ru-RU" sz="2600" dirty="0" smtClean="0"/>
              <a:t>Описание «идеальной» для учащихся работы (используя </a:t>
            </a:r>
            <a:r>
              <a:rPr lang="ru-RU" sz="2600" dirty="0" err="1" smtClean="0"/>
              <a:t>Microsoft</a:t>
            </a:r>
            <a:r>
              <a:rPr lang="ru-RU" sz="2600" dirty="0" smtClean="0"/>
              <a:t> </a:t>
            </a:r>
            <a:r>
              <a:rPr lang="ru-RU" sz="2600" dirty="0" err="1" smtClean="0"/>
              <a:t>Word</a:t>
            </a:r>
            <a:r>
              <a:rPr lang="ru-RU" sz="2600" dirty="0" smtClean="0"/>
              <a:t>). </a:t>
            </a:r>
            <a:endParaRPr lang="ru-RU" sz="26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85776"/>
            <a:ext cx="8229600" cy="2857520"/>
          </a:xfrm>
        </p:spPr>
        <p:txBody>
          <a:bodyPr>
            <a:normAutofit fontScale="90000"/>
          </a:bodyPr>
          <a:lstStyle/>
          <a:p>
            <a:r>
              <a:rPr lang="ru-RU" sz="4800" b="1" dirty="0" smtClean="0"/>
              <a:t/>
            </a:r>
            <a:br>
              <a:rPr lang="ru-RU" sz="4800" b="1" dirty="0" smtClean="0"/>
            </a:br>
            <a:r>
              <a:rPr lang="ru-RU" sz="4800" b="1" dirty="0" smtClean="0"/>
              <a:t/>
            </a:r>
            <a:br>
              <a:rPr lang="ru-RU" sz="4800" b="1" dirty="0" smtClean="0"/>
            </a:br>
            <a:r>
              <a:rPr lang="ru-RU" sz="4800" b="1" dirty="0" smtClean="0"/>
              <a:t/>
            </a:r>
            <a:br>
              <a:rPr lang="ru-RU" sz="4800" b="1" dirty="0" smtClean="0"/>
            </a:br>
            <a:r>
              <a:rPr lang="ru-RU" sz="3100" dirty="0" smtClean="0">
                <a:solidFill>
                  <a:srgbClr val="FF0000"/>
                </a:solidFill>
              </a:rPr>
              <a:t/>
            </a:r>
            <a:br>
              <a:rPr lang="ru-RU" sz="3100" dirty="0" smtClean="0">
                <a:solidFill>
                  <a:srgbClr val="FF0000"/>
                </a:solidFill>
              </a:rPr>
            </a:br>
            <a:r>
              <a:rPr lang="ru-RU" sz="2800" b="1" dirty="0" smtClean="0">
                <a:solidFill>
                  <a:srgbClr val="FF0000"/>
                </a:solidFill>
              </a:rPr>
              <a:t> </a:t>
            </a:r>
            <a:br>
              <a:rPr lang="ru-RU" sz="2800" b="1" dirty="0" smtClean="0">
                <a:solidFill>
                  <a:srgbClr val="FF0000"/>
                </a:solidFill>
              </a:rPr>
            </a:br>
            <a:r>
              <a:rPr lang="ru-RU" sz="2800" b="1" dirty="0" smtClean="0">
                <a:solidFill>
                  <a:srgbClr val="FF0000"/>
                </a:solidFill>
              </a:rPr>
              <a:t>Группы профессий и подготовка к профессии</a:t>
            </a:r>
            <a:r>
              <a:rPr lang="ru-RU" sz="2800" dirty="0" smtClean="0">
                <a:solidFill>
                  <a:srgbClr val="FF0000"/>
                </a:solidFill>
              </a:rPr>
              <a:t> </a:t>
            </a:r>
            <a:r>
              <a:rPr lang="ru-RU" sz="3100" b="1" dirty="0" smtClean="0">
                <a:solidFill>
                  <a:srgbClr val="FF0000"/>
                </a:solidFill>
              </a:rPr>
              <a:t/>
            </a:r>
            <a:br>
              <a:rPr lang="ru-RU" sz="3100" b="1" dirty="0" smtClean="0">
                <a:solidFill>
                  <a:srgbClr val="FF0000"/>
                </a:solidFill>
              </a:rPr>
            </a:br>
            <a:r>
              <a:rPr lang="ru-RU" sz="3100" dirty="0" smtClean="0"/>
              <a:t/>
            </a:r>
            <a:br>
              <a:rPr lang="ru-RU" sz="3100" dirty="0" smtClean="0"/>
            </a:br>
            <a:r>
              <a:rPr lang="ru-RU" dirty="0" smtClean="0"/>
              <a:t/>
            </a:r>
            <a:br>
              <a:rPr lang="ru-RU" dirty="0" smtClean="0"/>
            </a:br>
            <a:r>
              <a:rPr lang="ru-RU" dirty="0" smtClean="0"/>
              <a:t/>
            </a:r>
            <a:br>
              <a:rPr lang="ru-RU" dirty="0" smtClean="0"/>
            </a:br>
            <a:endParaRPr lang="ru-RU" dirty="0"/>
          </a:p>
        </p:txBody>
      </p:sp>
      <p:sp>
        <p:nvSpPr>
          <p:cNvPr id="3" name="Содержимое 2"/>
          <p:cNvSpPr>
            <a:spLocks noGrp="1"/>
          </p:cNvSpPr>
          <p:nvPr>
            <p:ph sz="quarter" idx="1"/>
          </p:nvPr>
        </p:nvSpPr>
        <p:spPr>
          <a:xfrm>
            <a:off x="457200" y="1500174"/>
            <a:ext cx="8229600" cy="4929222"/>
          </a:xfrm>
        </p:spPr>
        <p:txBody>
          <a:bodyPr>
            <a:normAutofit fontScale="92500" lnSpcReduction="20000"/>
          </a:bodyPr>
          <a:lstStyle/>
          <a:p>
            <a:r>
              <a:rPr lang="ru-RU" dirty="0" smtClean="0"/>
              <a:t>Группы профессий.</a:t>
            </a:r>
          </a:p>
          <a:p>
            <a:pPr>
              <a:buNone/>
            </a:pPr>
            <a:r>
              <a:rPr lang="ru-RU" sz="2400" dirty="0" smtClean="0"/>
              <a:t>Узнать о группах профессий - общих категориях профессий, полезных для ищущих работу (например: строительство, образовательные услуги и т.д.).</a:t>
            </a:r>
          </a:p>
          <a:p>
            <a:r>
              <a:rPr lang="ru-RU" dirty="0" smtClean="0"/>
              <a:t>Детальное изучение профессии.</a:t>
            </a:r>
          </a:p>
          <a:p>
            <a:pPr lvl="0">
              <a:buNone/>
            </a:pPr>
            <a:r>
              <a:rPr lang="ru-RU" sz="2400" dirty="0" smtClean="0"/>
              <a:t>Конкретизировать сведения о выбранных группах профессий, сузить критерии поиска работы. </a:t>
            </a:r>
          </a:p>
          <a:p>
            <a:r>
              <a:rPr lang="ru-RU" dirty="0" smtClean="0"/>
              <a:t>Обучение и подготовка к профессии</a:t>
            </a:r>
          </a:p>
          <a:p>
            <a:pPr>
              <a:buNone/>
            </a:pPr>
            <a:r>
              <a:rPr lang="ru-RU" sz="2400" dirty="0" smtClean="0"/>
              <a:t>Поиск образовательных учреждений, дающих образование в основных областях, необходимых для выбранной учащимися профессии. </a:t>
            </a:r>
          </a:p>
          <a:p>
            <a:r>
              <a:rPr lang="ru-RU" dirty="0" smtClean="0"/>
              <a:t>Краткое введение в базу профессий</a:t>
            </a:r>
          </a:p>
          <a:p>
            <a:pPr>
              <a:buNone/>
            </a:pPr>
            <a:r>
              <a:rPr lang="ru-RU" sz="2400" dirty="0" smtClean="0"/>
              <a:t>Ввести данные по профессиям в базу </a:t>
            </a:r>
            <a:r>
              <a:rPr lang="ru-RU" sz="2400" dirty="0" err="1" smtClean="0"/>
              <a:t>Microsot</a:t>
            </a:r>
            <a:r>
              <a:rPr lang="ru-RU" sz="2400" dirty="0" smtClean="0"/>
              <a:t> </a:t>
            </a:r>
            <a:r>
              <a:rPr lang="ru-RU" sz="2400" dirty="0" err="1" smtClean="0"/>
              <a:t>Access</a:t>
            </a:r>
            <a:r>
              <a:rPr lang="ru-RU" sz="2400" dirty="0" smtClean="0"/>
              <a:t> и </a:t>
            </a:r>
            <a:r>
              <a:rPr lang="ru-RU" sz="2400" dirty="0" err="1" smtClean="0"/>
              <a:t>воспользоватьтся</a:t>
            </a:r>
            <a:r>
              <a:rPr lang="ru-RU" sz="2400" dirty="0" smtClean="0"/>
              <a:t> функцией поиска.</a:t>
            </a:r>
          </a:p>
          <a:p>
            <a:endParaRPr lang="ru-RU" dirty="0" smtClean="0"/>
          </a:p>
          <a:p>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439982"/>
          </a:xfrm>
        </p:spPr>
        <p:txBody>
          <a:bodyPr>
            <a:normAutofit fontScale="90000"/>
          </a:bodyPr>
          <a:lstStyle/>
          <a:p>
            <a:r>
              <a:rPr lang="ru-RU" sz="4800" b="1" dirty="0" smtClean="0"/>
              <a:t/>
            </a:r>
            <a:br>
              <a:rPr lang="ru-RU" sz="4800" b="1" dirty="0" smtClean="0"/>
            </a:br>
            <a:r>
              <a:rPr lang="ru-RU" sz="4800" b="1" dirty="0" smtClean="0"/>
              <a:t/>
            </a:r>
            <a:br>
              <a:rPr lang="ru-RU" sz="4800" b="1" dirty="0" smtClean="0"/>
            </a:br>
            <a:r>
              <a:rPr lang="ru-RU" sz="4800" b="1" dirty="0" smtClean="0"/>
              <a:t/>
            </a:r>
            <a:br>
              <a:rPr lang="ru-RU" sz="4800" b="1" dirty="0" smtClean="0"/>
            </a:br>
            <a:r>
              <a:rPr lang="ru-RU" sz="2400" b="1" dirty="0" smtClean="0"/>
              <a:t> </a:t>
            </a:r>
            <a:r>
              <a:rPr lang="ru-RU" sz="3100" b="1" dirty="0" smtClean="0">
                <a:solidFill>
                  <a:srgbClr val="FF0000"/>
                </a:solidFill>
              </a:rPr>
              <a:t>Подготовка карьерного </a:t>
            </a:r>
            <a:r>
              <a:rPr lang="ru-RU" sz="3100" b="1" dirty="0" err="1" smtClean="0">
                <a:solidFill>
                  <a:srgbClr val="FF0000"/>
                </a:solidFill>
              </a:rPr>
              <a:t>портфолио</a:t>
            </a:r>
            <a:r>
              <a:rPr lang="ru-RU" sz="3100" b="1" dirty="0" smtClean="0">
                <a:solidFill>
                  <a:srgbClr val="FF0000"/>
                </a:solidFill>
              </a:rPr>
              <a:t> </a:t>
            </a:r>
            <a:br>
              <a:rPr lang="ru-RU" sz="3100" b="1" dirty="0" smtClean="0">
                <a:solidFill>
                  <a:srgbClr val="FF0000"/>
                </a:solidFill>
              </a:rPr>
            </a:br>
            <a:r>
              <a:rPr lang="ru-RU" sz="3100" dirty="0" smtClean="0"/>
              <a:t/>
            </a:r>
            <a:br>
              <a:rPr lang="ru-RU" sz="3100" dirty="0" smtClean="0"/>
            </a:br>
            <a:r>
              <a:rPr lang="ru-RU" dirty="0" smtClean="0"/>
              <a:t/>
            </a:r>
            <a:br>
              <a:rPr lang="ru-RU" dirty="0" smtClean="0"/>
            </a:br>
            <a:r>
              <a:rPr lang="ru-RU" dirty="0" smtClean="0"/>
              <a:t/>
            </a:r>
            <a:br>
              <a:rPr lang="ru-RU" dirty="0" smtClean="0"/>
            </a:br>
            <a:endParaRPr lang="ru-RU" dirty="0"/>
          </a:p>
        </p:txBody>
      </p:sp>
      <p:sp>
        <p:nvSpPr>
          <p:cNvPr id="3" name="Содержимое 2"/>
          <p:cNvSpPr>
            <a:spLocks noGrp="1"/>
          </p:cNvSpPr>
          <p:nvPr>
            <p:ph sz="quarter" idx="1"/>
          </p:nvPr>
        </p:nvSpPr>
        <p:spPr>
          <a:xfrm>
            <a:off x="457200" y="1500174"/>
            <a:ext cx="8229600" cy="4929222"/>
          </a:xfrm>
        </p:spPr>
        <p:txBody>
          <a:bodyPr>
            <a:normAutofit fontScale="92500" lnSpcReduction="20000"/>
          </a:bodyPr>
          <a:lstStyle/>
          <a:p>
            <a:r>
              <a:rPr lang="ru-RU" dirty="0" smtClean="0">
                <a:solidFill>
                  <a:schemeClr val="tx2"/>
                </a:solidFill>
              </a:rPr>
              <a:t>Резюме .</a:t>
            </a:r>
          </a:p>
          <a:p>
            <a:pPr lvl="0" algn="just">
              <a:buNone/>
            </a:pPr>
            <a:r>
              <a:rPr lang="ru-RU" sz="2400" dirty="0" smtClean="0"/>
              <a:t>Содержит контактную информацию, сведения об опыте и образовании.  Подчеркивает сильные стороны и достижения человека, чтобы заинтересовать потенциального работодателя и дойти до собеседования.</a:t>
            </a:r>
          </a:p>
          <a:p>
            <a:r>
              <a:rPr lang="ru-RU" dirty="0" smtClean="0">
                <a:solidFill>
                  <a:schemeClr val="tx2"/>
                </a:solidFill>
              </a:rPr>
              <a:t>Собеседование.</a:t>
            </a:r>
          </a:p>
          <a:p>
            <a:pPr algn="just">
              <a:buNone/>
            </a:pPr>
            <a:r>
              <a:rPr lang="ru-RU" sz="2400" dirty="0" smtClean="0"/>
              <a:t>Возможность рассказать работодателю о своем опыте, продемонстрировать свой интерес к должности и рассказать, какие у него есть навыки для работы. Позволяет сотруднику оценить, подходят ли ему фирма и должность. Ролевое собеседование.</a:t>
            </a:r>
          </a:p>
          <a:p>
            <a:r>
              <a:rPr lang="ru-RU" dirty="0" smtClean="0">
                <a:solidFill>
                  <a:schemeClr val="tx2"/>
                </a:solidFill>
              </a:rPr>
              <a:t>Обзор профессии.</a:t>
            </a:r>
          </a:p>
          <a:p>
            <a:pPr algn="just">
              <a:buNone/>
            </a:pPr>
            <a:r>
              <a:rPr lang="ru-RU" sz="2400" dirty="0" smtClean="0"/>
              <a:t>Создание и презентация электронных </a:t>
            </a:r>
            <a:r>
              <a:rPr lang="ru-RU" sz="2400" dirty="0" err="1" smtClean="0"/>
              <a:t>портфолио</a:t>
            </a:r>
            <a:r>
              <a:rPr lang="ru-RU" sz="2400" dirty="0" smtClean="0"/>
              <a:t> длительностью не более 10 минут. Объединить всю предыдущую работу по проекту в презентации </a:t>
            </a:r>
            <a:r>
              <a:rPr lang="ru-RU" sz="2400" dirty="0" err="1" smtClean="0"/>
              <a:t>PowerPoint</a:t>
            </a:r>
            <a:endParaRPr lang="ru-RU" sz="2400" dirty="0" smtClean="0"/>
          </a:p>
          <a:p>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96908"/>
          </a:xfrm>
        </p:spPr>
        <p:txBody>
          <a:bodyPr>
            <a:normAutofit/>
          </a:bodyPr>
          <a:lstStyle/>
          <a:p>
            <a:r>
              <a:rPr lang="ru-RU" sz="2500" b="1" dirty="0" smtClean="0">
                <a:solidFill>
                  <a:srgbClr val="FF0000"/>
                </a:solidFill>
              </a:rPr>
              <a:t>Создание презентации </a:t>
            </a:r>
            <a:r>
              <a:rPr lang="ru-RU" sz="2500" b="1" dirty="0" err="1" smtClean="0">
                <a:solidFill>
                  <a:srgbClr val="FF0000"/>
                </a:solidFill>
              </a:rPr>
              <a:t>портфолио</a:t>
            </a:r>
            <a:r>
              <a:rPr lang="ru-RU" sz="2500" b="1" dirty="0" smtClean="0">
                <a:solidFill>
                  <a:srgbClr val="FF0000"/>
                </a:solidFill>
              </a:rPr>
              <a:t> профессии</a:t>
            </a:r>
          </a:p>
        </p:txBody>
      </p:sp>
      <p:sp>
        <p:nvSpPr>
          <p:cNvPr id="3" name="Содержимое 2"/>
          <p:cNvSpPr>
            <a:spLocks noGrp="1"/>
          </p:cNvSpPr>
          <p:nvPr>
            <p:ph sz="quarter" idx="1"/>
          </p:nvPr>
        </p:nvSpPr>
        <p:spPr/>
        <p:txBody>
          <a:bodyPr>
            <a:normAutofit fontScale="85000" lnSpcReduction="10000"/>
          </a:bodyPr>
          <a:lstStyle/>
          <a:p>
            <a:pPr lvl="0" algn="just"/>
            <a:r>
              <a:rPr lang="ru-RU" sz="2800" dirty="0" smtClean="0"/>
              <a:t>Титульный слайд – имя создателя, дата, цели карьеры.</a:t>
            </a:r>
          </a:p>
          <a:p>
            <a:pPr lvl="0" algn="just"/>
            <a:r>
              <a:rPr lang="ru-RU" sz="2800" dirty="0" smtClean="0"/>
              <a:t>Результаты исследования цветовой оценки профессиональных характеристик и видов деятельности.</a:t>
            </a:r>
          </a:p>
          <a:p>
            <a:pPr lvl="0" algn="just"/>
            <a:r>
              <a:rPr lang="ru-RU" sz="2800" dirty="0" smtClean="0"/>
              <a:t>Результаты исследования по методу ДДО и </a:t>
            </a:r>
            <a:r>
              <a:rPr lang="ru-RU" sz="2800" dirty="0" err="1" smtClean="0"/>
              <a:t>Холланда</a:t>
            </a:r>
            <a:r>
              <a:rPr lang="ru-RU" sz="2800" dirty="0" smtClean="0"/>
              <a:t>.</a:t>
            </a:r>
          </a:p>
          <a:p>
            <a:pPr lvl="0" algn="just"/>
            <a:r>
              <a:rPr lang="ru-RU" sz="2800" dirty="0" smtClean="0"/>
              <a:t>Подробное изучение выбора профессии – три-четыре слайда.</a:t>
            </a:r>
          </a:p>
          <a:p>
            <a:pPr lvl="0" algn="just"/>
            <a:r>
              <a:rPr lang="ru-RU" sz="2800" dirty="0" smtClean="0"/>
              <a:t>Требуемая подготовка для выбранной карьеры – образовательные учреждения и специальности.</a:t>
            </a:r>
          </a:p>
          <a:p>
            <a:pPr lvl="0" algn="just"/>
            <a:r>
              <a:rPr lang="ru-RU" sz="2800" dirty="0" smtClean="0"/>
              <a:t>Как написать резюме.</a:t>
            </a:r>
          </a:p>
          <a:p>
            <a:pPr lvl="0" algn="just"/>
            <a:r>
              <a:rPr lang="ru-RU" sz="2800" dirty="0" smtClean="0"/>
              <a:t>Заключение</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10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10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1"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2" dur="10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8"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9" dur="1000"/>
                                        <p:tgtEl>
                                          <p:spTgt spid="3">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5" presetClass="entr" presetSubtype="0" fill="hold"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 calcmode="lin" valueType="num">
                                      <p:cBhvr>
                                        <p:cTn id="54" dur="10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55"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6"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85720" y="500042"/>
            <a:ext cx="8572560" cy="54476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457200" algn="l"/>
              </a:tabLst>
            </a:pPr>
            <a:r>
              <a:rPr kumimoji="0" lang="ru-RU" sz="2400" b="1" i="0" u="none" strike="noStrike" cap="none" normalizeH="0" baseline="0" dirty="0" smtClean="0">
                <a:ln>
                  <a:noFill/>
                </a:ln>
                <a:solidFill>
                  <a:srgbClr val="FF0000"/>
                </a:solidFill>
                <a:effectLst/>
                <a:latin typeface="Arial" pitchFamily="34" charset="0"/>
                <a:ea typeface="Times New Roman" pitchFamily="18" charset="0"/>
              </a:rPr>
              <a:t>Самостоятельная оценка профессиональных характеристик </a:t>
            </a:r>
            <a:endParaRPr kumimoji="0" lang="ru-RU" sz="2400" b="0" i="0" u="none" strike="noStrike" cap="none" normalizeH="0" baseline="0" dirty="0" smtClean="0">
              <a:ln>
                <a:noFill/>
              </a:ln>
              <a:solidFill>
                <a:srgbClr val="FF0000"/>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457200" algn="l"/>
              </a:tabLst>
            </a:pPr>
            <a:endParaRPr kumimoji="0" lang="ru-RU" sz="2400" b="0" i="1" u="none" strike="noStrike" cap="none" normalizeH="0" baseline="0" dirty="0" smtClean="0">
              <a:ln>
                <a:noFill/>
              </a:ln>
              <a:solidFill>
                <a:srgbClr val="FF0000"/>
              </a:solidFill>
              <a:effectLst/>
              <a:latin typeface="Arial" pitchFamily="34"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ru-RU" sz="2400" b="0" i="0" u="none" strike="noStrike" cap="none" normalizeH="0" baseline="0" dirty="0" smtClean="0">
              <a:ln>
                <a:noFill/>
              </a:ln>
              <a:solidFill>
                <a:srgbClr val="FF0000"/>
              </a:solidFill>
              <a:effectLst/>
              <a:latin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ru-RU" sz="2400" b="0" i="0" u="none" strike="noStrike" cap="none" normalizeH="0" baseline="0" dirty="0" smtClean="0">
                <a:ln>
                  <a:noFill/>
                </a:ln>
                <a:solidFill>
                  <a:schemeClr val="tx1"/>
                </a:solidFill>
                <a:effectLst/>
                <a:latin typeface="Arial" pitchFamily="34" charset="0"/>
                <a:ea typeface="Times New Roman" pitchFamily="18" charset="0"/>
              </a:rPr>
              <a:t> </a:t>
            </a:r>
            <a:r>
              <a:rPr kumimoji="0" lang="ru-RU" sz="2400" b="0" i="0" u="none" strike="noStrike" cap="none" normalizeH="0" baseline="0" dirty="0" smtClean="0">
                <a:ln>
                  <a:noFill/>
                </a:ln>
                <a:solidFill>
                  <a:srgbClr val="002060"/>
                </a:solidFill>
                <a:effectLst/>
                <a:latin typeface="Arial" pitchFamily="34" charset="0"/>
                <a:ea typeface="Times New Roman" pitchFamily="18" charset="0"/>
              </a:rPr>
              <a:t>Каковы ваши интересы и хобби сегодня?</a:t>
            </a:r>
            <a:endParaRPr kumimoji="0" lang="ru-RU" sz="2400" b="0" i="0" u="none" strike="noStrike" cap="none" normalizeH="0" baseline="0" dirty="0" smtClean="0">
              <a:ln>
                <a:noFill/>
              </a:ln>
              <a:solidFill>
                <a:srgbClr val="002060"/>
              </a:solidFill>
              <a:effectLst/>
              <a:latin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ru-RU" sz="2400" b="0" i="0" u="none" strike="noStrike" cap="none" normalizeH="0" baseline="0" dirty="0" smtClean="0">
                <a:ln>
                  <a:noFill/>
                </a:ln>
                <a:solidFill>
                  <a:srgbClr val="002060"/>
                </a:solidFill>
                <a:effectLst/>
                <a:latin typeface="Arial" pitchFamily="34" charset="0"/>
                <a:ea typeface="Times New Roman" pitchFamily="18" charset="0"/>
              </a:rPr>
              <a:t> Какие у вас есть навыки или таланты?</a:t>
            </a:r>
            <a:endParaRPr kumimoji="0" lang="ru-RU" sz="2400" b="0" i="0" u="none" strike="noStrike" cap="none" normalizeH="0" baseline="0" dirty="0" smtClean="0">
              <a:ln>
                <a:noFill/>
              </a:ln>
              <a:solidFill>
                <a:srgbClr val="002060"/>
              </a:solidFill>
              <a:effectLst/>
              <a:latin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ru-RU" sz="2400" b="0" i="0" u="none" strike="noStrike" cap="none" normalizeH="0" baseline="0" dirty="0" smtClean="0">
                <a:ln>
                  <a:noFill/>
                </a:ln>
                <a:solidFill>
                  <a:srgbClr val="002060"/>
                </a:solidFill>
                <a:effectLst/>
                <a:latin typeface="Arial" pitchFamily="34" charset="0"/>
                <a:ea typeface="Times New Roman" pitchFamily="18" charset="0"/>
              </a:rPr>
              <a:t> Какую работу вы больше всего любите делать? </a:t>
            </a:r>
            <a:endParaRPr kumimoji="0" lang="ru-RU" sz="2400" b="0" i="0" u="none" strike="noStrike" cap="none" normalizeH="0" baseline="0" dirty="0" smtClean="0">
              <a:ln>
                <a:noFill/>
              </a:ln>
              <a:solidFill>
                <a:srgbClr val="002060"/>
              </a:solidFill>
              <a:effectLst/>
              <a:latin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ru-RU" sz="2400" b="0" i="0" u="none" strike="noStrike" cap="none" normalizeH="0" baseline="0" dirty="0" smtClean="0">
                <a:ln>
                  <a:noFill/>
                </a:ln>
                <a:solidFill>
                  <a:srgbClr val="002060"/>
                </a:solidFill>
                <a:effectLst/>
                <a:latin typeface="Arial" pitchFamily="34" charset="0"/>
                <a:ea typeface="Times New Roman" pitchFamily="18" charset="0"/>
              </a:rPr>
              <a:t> Влияют ли ваши навыки и интересы на ваши решения о дальнейшей жизни и обучении? </a:t>
            </a:r>
            <a:endParaRPr kumimoji="0" lang="ru-RU" sz="2400" b="0" i="0" u="none" strike="noStrike" cap="none" normalizeH="0" baseline="0" dirty="0" smtClean="0">
              <a:ln>
                <a:noFill/>
              </a:ln>
              <a:solidFill>
                <a:srgbClr val="002060"/>
              </a:solidFill>
              <a:effectLst/>
              <a:latin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ru-RU" sz="2400" b="0" i="0" u="none" strike="noStrike" cap="none" normalizeH="0" baseline="0" dirty="0" smtClean="0">
                <a:ln>
                  <a:noFill/>
                </a:ln>
                <a:solidFill>
                  <a:srgbClr val="002060"/>
                </a:solidFill>
                <a:effectLst/>
                <a:latin typeface="Arial" pitchFamily="34" charset="0"/>
                <a:ea typeface="Times New Roman" pitchFamily="18" charset="0"/>
              </a:rPr>
              <a:t> Какую профессию на сегодняшний день Вы выбрали ? </a:t>
            </a:r>
            <a:endParaRPr kumimoji="0" lang="ru-RU" sz="2400" b="0" i="0" u="none" strike="noStrike" cap="none" normalizeH="0" baseline="0" dirty="0" smtClean="0">
              <a:ln>
                <a:noFill/>
              </a:ln>
              <a:solidFill>
                <a:srgbClr val="002060"/>
              </a:solidFill>
              <a:effectLst/>
              <a:latin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endParaRPr kumimoji="0" lang="ru-RU" sz="2400" b="0" i="0" u="none" strike="noStrike" cap="none" normalizeH="0" baseline="0" dirty="0" smtClean="0">
              <a:ln>
                <a:noFill/>
              </a:ln>
              <a:solidFill>
                <a:srgbClr val="002060"/>
              </a:solidFill>
              <a:effectLst/>
              <a:latin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85720" y="2571744"/>
            <a:ext cx="8286808" cy="2857520"/>
          </a:xfrm>
        </p:spPr>
        <p:txBody>
          <a:bodyPr/>
          <a:lstStyle/>
          <a:p>
            <a:endParaRPr lang="ru-RU" b="1" dirty="0" smtClean="0">
              <a:solidFill>
                <a:schemeClr val="tx2"/>
              </a:solidFill>
            </a:endParaRPr>
          </a:p>
          <a:p>
            <a:endParaRPr lang="ru-RU" b="1" u="sng" dirty="0" smtClean="0">
              <a:solidFill>
                <a:schemeClr val="tx2"/>
              </a:solidFill>
            </a:endParaRPr>
          </a:p>
          <a:p>
            <a:endParaRPr lang="ru-RU" u="sng" dirty="0" smtClean="0"/>
          </a:p>
          <a:p>
            <a:r>
              <a:rPr lang="ru-RU" sz="2000" b="1" u="sng" dirty="0" smtClean="0">
                <a:solidFill>
                  <a:schemeClr val="tx2"/>
                </a:solidFill>
              </a:rPr>
              <a:t>Для этого надо:</a:t>
            </a:r>
          </a:p>
          <a:p>
            <a:endParaRPr lang="ru-RU" sz="2000" b="1" u="sng" dirty="0" smtClean="0">
              <a:solidFill>
                <a:schemeClr val="tx2"/>
              </a:solidFill>
            </a:endParaRPr>
          </a:p>
          <a:p>
            <a:pPr>
              <a:buFont typeface="Arial" pitchFamily="34" charset="0"/>
              <a:buChar char="•"/>
            </a:pPr>
            <a:r>
              <a:rPr lang="ru-RU" sz="2000" b="1" dirty="0" smtClean="0">
                <a:solidFill>
                  <a:schemeClr val="tx2"/>
                </a:solidFill>
              </a:rPr>
              <a:t>определить свои профессиональные цели;</a:t>
            </a:r>
          </a:p>
          <a:p>
            <a:pPr>
              <a:buFont typeface="Arial" pitchFamily="34" charset="0"/>
              <a:buChar char="•"/>
            </a:pPr>
            <a:r>
              <a:rPr lang="ru-RU" sz="2000" b="1" dirty="0" smtClean="0">
                <a:solidFill>
                  <a:schemeClr val="tx2"/>
                </a:solidFill>
              </a:rPr>
              <a:t>создать карьерное </a:t>
            </a:r>
            <a:r>
              <a:rPr lang="ru-RU" sz="2000" b="1" dirty="0" err="1" smtClean="0">
                <a:solidFill>
                  <a:schemeClr val="tx2"/>
                </a:solidFill>
              </a:rPr>
              <a:t>портфолио</a:t>
            </a:r>
            <a:r>
              <a:rPr lang="ru-RU" sz="2000" b="1" dirty="0" smtClean="0">
                <a:solidFill>
                  <a:schemeClr val="tx2"/>
                </a:solidFill>
              </a:rPr>
              <a:t>. </a:t>
            </a:r>
            <a:endParaRPr lang="ru-RU" sz="2000" dirty="0">
              <a:solidFill>
                <a:schemeClr val="tx2"/>
              </a:solidFill>
            </a:endParaRPr>
          </a:p>
        </p:txBody>
      </p:sp>
      <p:sp>
        <p:nvSpPr>
          <p:cNvPr id="2" name="Заголовок 1"/>
          <p:cNvSpPr>
            <a:spLocks noGrp="1"/>
          </p:cNvSpPr>
          <p:nvPr>
            <p:ph type="ctrTitle"/>
          </p:nvPr>
        </p:nvSpPr>
        <p:spPr>
          <a:xfrm>
            <a:off x="642910" y="785794"/>
            <a:ext cx="7772400" cy="1785950"/>
          </a:xfrm>
        </p:spPr>
        <p:txBody>
          <a:bodyPr>
            <a:noAutofit/>
          </a:bodyPr>
          <a:lstStyle/>
          <a:p>
            <a:r>
              <a:rPr lang="ru-RU" sz="3200" b="1" dirty="0" smtClean="0">
                <a:solidFill>
                  <a:srgbClr val="FF0000"/>
                </a:solidFill>
              </a:rPr>
              <a:t/>
            </a:r>
            <a:br>
              <a:rPr lang="ru-RU" sz="3200" b="1" dirty="0" smtClean="0">
                <a:solidFill>
                  <a:srgbClr val="FF0000"/>
                </a:solidFill>
              </a:rPr>
            </a:br>
            <a:r>
              <a:rPr lang="ru-RU" sz="3200" b="1" dirty="0" smtClean="0">
                <a:solidFill>
                  <a:srgbClr val="FF0000"/>
                </a:solidFill>
              </a:rPr>
              <a:t/>
            </a:r>
            <a:br>
              <a:rPr lang="ru-RU" sz="3200" b="1" dirty="0" smtClean="0">
                <a:solidFill>
                  <a:srgbClr val="FF0000"/>
                </a:solidFill>
              </a:rPr>
            </a:br>
            <a:r>
              <a:rPr lang="ru-RU" sz="3200" b="1" dirty="0" smtClean="0">
                <a:solidFill>
                  <a:srgbClr val="FF0000"/>
                </a:solidFill>
              </a:rPr>
              <a:t/>
            </a:r>
            <a:br>
              <a:rPr lang="ru-RU" sz="3200" b="1" dirty="0" smtClean="0">
                <a:solidFill>
                  <a:srgbClr val="FF0000"/>
                </a:solidFill>
              </a:rPr>
            </a:br>
            <a:r>
              <a:rPr lang="ru-RU" sz="3200" b="1" dirty="0" smtClean="0">
                <a:solidFill>
                  <a:srgbClr val="FF0000"/>
                </a:solidFill>
              </a:rPr>
              <a:t/>
            </a:r>
            <a:br>
              <a:rPr lang="ru-RU" sz="3200" b="1" dirty="0" smtClean="0">
                <a:solidFill>
                  <a:srgbClr val="FF0000"/>
                </a:solidFill>
              </a:rPr>
            </a:br>
            <a:r>
              <a:rPr lang="ru-RU" sz="3200" b="1" dirty="0" smtClean="0">
                <a:solidFill>
                  <a:srgbClr val="FF0000"/>
                </a:solidFill>
              </a:rPr>
              <a:t/>
            </a:r>
            <a:br>
              <a:rPr lang="ru-RU" sz="3200" b="1" dirty="0" smtClean="0">
                <a:solidFill>
                  <a:srgbClr val="FF0000"/>
                </a:solidFill>
              </a:rPr>
            </a:br>
            <a:r>
              <a:rPr lang="ru-RU" sz="3200" b="1" dirty="0" smtClean="0">
                <a:solidFill>
                  <a:srgbClr val="FF0000"/>
                </a:solidFill>
              </a:rPr>
              <a:t/>
            </a:r>
            <a:br>
              <a:rPr lang="ru-RU" sz="3200" b="1" dirty="0" smtClean="0">
                <a:solidFill>
                  <a:srgbClr val="FF0000"/>
                </a:solidFill>
              </a:rPr>
            </a:br>
            <a:r>
              <a:rPr lang="ru-RU" sz="3200" b="1" dirty="0" smtClean="0">
                <a:solidFill>
                  <a:srgbClr val="FF0000"/>
                </a:solidFill>
              </a:rPr>
              <a:t/>
            </a:r>
            <a:br>
              <a:rPr lang="ru-RU" sz="3200" b="1" dirty="0" smtClean="0">
                <a:solidFill>
                  <a:srgbClr val="FF0000"/>
                </a:solidFill>
              </a:rPr>
            </a:br>
            <a:r>
              <a:rPr lang="ru-RU" sz="3200" b="1" dirty="0" smtClean="0">
                <a:solidFill>
                  <a:srgbClr val="FF0000"/>
                </a:solidFill>
              </a:rPr>
              <a:t/>
            </a:r>
            <a:br>
              <a:rPr lang="ru-RU" sz="3200" b="1" dirty="0" smtClean="0">
                <a:solidFill>
                  <a:srgbClr val="FF0000"/>
                </a:solidFill>
              </a:rPr>
            </a:br>
            <a:r>
              <a:rPr lang="ru-RU" sz="3200" b="1" dirty="0" smtClean="0">
                <a:solidFill>
                  <a:srgbClr val="FF0000"/>
                </a:solidFill>
              </a:rPr>
              <a:t> Как сделать  успешную карьеру и стать успешным на современном рынке труда? </a:t>
            </a:r>
            <a:br>
              <a:rPr lang="ru-RU" sz="3200" b="1" dirty="0" smtClean="0">
                <a:solidFill>
                  <a:srgbClr val="FF0000"/>
                </a:solidFill>
              </a:rPr>
            </a:br>
            <a:endParaRPr lang="ru-RU" sz="3200" b="1" dirty="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285728"/>
            <a:ext cx="8715436" cy="5647700"/>
          </a:xfrm>
          <a:prstGeom prst="rect">
            <a:avLst/>
          </a:prstGeom>
        </p:spPr>
        <p:txBody>
          <a:bodyPr wrap="square">
            <a:spAutoFit/>
          </a:bodyPr>
          <a:lstStyle/>
          <a:p>
            <a:pPr algn="ctr"/>
            <a:r>
              <a:rPr lang="ru-RU" sz="2800" b="1" dirty="0" smtClean="0">
                <a:solidFill>
                  <a:srgbClr val="FF0000"/>
                </a:solidFill>
              </a:rPr>
              <a:t>Задания проекта</a:t>
            </a:r>
          </a:p>
          <a:p>
            <a:pPr marL="342900" indent="-342900" algn="just">
              <a:spcAft>
                <a:spcPts val="600"/>
              </a:spcAft>
              <a:buFont typeface="Arial" pitchFamily="34" charset="0"/>
              <a:buChar char="•"/>
            </a:pPr>
            <a:r>
              <a:rPr lang="ru-RU" b="1" dirty="0" smtClean="0"/>
              <a:t> Ознакомьтесь с известными теориями о видах деятельности и профессиональных характеристиках. </a:t>
            </a:r>
          </a:p>
          <a:p>
            <a:pPr marL="342900" lvl="0" indent="-342900" algn="just">
              <a:spcAft>
                <a:spcPts val="600"/>
              </a:spcAft>
              <a:buFont typeface="Arial" pitchFamily="34" charset="0"/>
              <a:buChar char="•"/>
            </a:pPr>
            <a:r>
              <a:rPr lang="ru-RU" b="1" dirty="0" smtClean="0"/>
              <a:t>Оцените себя с помощью тестов в Интернете и изучите свои профессиональные характеристики. </a:t>
            </a:r>
          </a:p>
          <a:p>
            <a:pPr lvl="0">
              <a:spcAft>
                <a:spcPts val="600"/>
              </a:spcAft>
              <a:buFont typeface="Arial" pitchFamily="34" charset="0"/>
              <a:buChar char="•"/>
            </a:pPr>
            <a:r>
              <a:rPr lang="ru-RU" b="1" dirty="0" smtClean="0"/>
              <a:t>    Напишите краткое эссе об «идеальной» работе. </a:t>
            </a:r>
            <a:endParaRPr lang="ru-RU" dirty="0" smtClean="0"/>
          </a:p>
          <a:p>
            <a:pPr marL="342900" lvl="0" indent="-342900" algn="just">
              <a:spcAft>
                <a:spcPts val="600"/>
              </a:spcAft>
              <a:buFont typeface="Arial" pitchFamily="34" charset="0"/>
              <a:buChar char="•"/>
            </a:pPr>
            <a:r>
              <a:rPr lang="ru-RU" b="1" dirty="0" smtClean="0"/>
              <a:t>Подготовьте список наиболее распространенных групп профессий.</a:t>
            </a:r>
            <a:endParaRPr lang="ru-RU" dirty="0" smtClean="0"/>
          </a:p>
          <a:p>
            <a:pPr marL="342900" lvl="0" indent="-342900" algn="just">
              <a:spcAft>
                <a:spcPts val="600"/>
              </a:spcAft>
              <a:buFont typeface="Arial" pitchFamily="34" charset="0"/>
              <a:buChar char="•"/>
            </a:pPr>
            <a:r>
              <a:rPr lang="ru-RU" b="1" dirty="0" smtClean="0"/>
              <a:t>Изучите группы профессий сначала в общем, а потом подробно. </a:t>
            </a:r>
            <a:endParaRPr lang="ru-RU" dirty="0" smtClean="0"/>
          </a:p>
          <a:p>
            <a:pPr marL="342900" lvl="0" indent="-342900" algn="just">
              <a:spcAft>
                <a:spcPts val="600"/>
              </a:spcAft>
              <a:buFont typeface="Arial" pitchFamily="34" charset="0"/>
              <a:buChar char="•"/>
            </a:pPr>
            <a:r>
              <a:rPr lang="ru-RU" b="1" dirty="0" smtClean="0"/>
              <a:t> Введите полученную информацию в базу данных.</a:t>
            </a:r>
            <a:endParaRPr lang="ru-RU" dirty="0" smtClean="0"/>
          </a:p>
          <a:p>
            <a:pPr marL="342900" lvl="0" indent="-342900" algn="just">
              <a:spcAft>
                <a:spcPts val="600"/>
              </a:spcAft>
              <a:buFont typeface="Arial" pitchFamily="34" charset="0"/>
              <a:buChar char="•"/>
            </a:pPr>
            <a:r>
              <a:rPr lang="ru-RU" b="1" dirty="0" smtClean="0"/>
              <a:t>Соберите и структурируйте информацию для создания рабочего резюме. </a:t>
            </a:r>
            <a:endParaRPr lang="ru-RU" dirty="0" smtClean="0"/>
          </a:p>
          <a:p>
            <a:pPr marL="342900" lvl="0" indent="-342900" algn="just">
              <a:spcAft>
                <a:spcPts val="600"/>
              </a:spcAft>
              <a:buFont typeface="Arial" pitchFamily="34" charset="0"/>
              <a:buChar char="•"/>
            </a:pPr>
            <a:r>
              <a:rPr lang="ru-RU" b="1" dirty="0" smtClean="0"/>
              <a:t> Определите текущие и будущие задачи своей карьеры.</a:t>
            </a:r>
            <a:endParaRPr lang="ru-RU" dirty="0" smtClean="0"/>
          </a:p>
          <a:p>
            <a:pPr marL="342900" lvl="0" indent="-342900" algn="just">
              <a:spcAft>
                <a:spcPts val="600"/>
              </a:spcAft>
              <a:buFont typeface="Arial" pitchFamily="34" charset="0"/>
              <a:buChar char="•"/>
            </a:pPr>
            <a:r>
              <a:rPr lang="ru-RU" b="1" dirty="0" smtClean="0"/>
              <a:t>Изучите методики собеседований, чтобы подготовиться и принять участие в ролевом собеседовании.</a:t>
            </a:r>
            <a:endParaRPr lang="ru-RU" dirty="0" smtClean="0"/>
          </a:p>
          <a:p>
            <a:pPr marL="342900" indent="-342900" algn="just">
              <a:spcAft>
                <a:spcPts val="600"/>
              </a:spcAft>
              <a:buFont typeface="Arial" pitchFamily="34" charset="0"/>
              <a:buChar char="•"/>
            </a:pPr>
            <a:r>
              <a:rPr lang="ru-RU" b="1" dirty="0" smtClean="0"/>
              <a:t>Соберите и представьте электронное </a:t>
            </a:r>
            <a:r>
              <a:rPr lang="ru-RU" b="1" dirty="0" err="1" smtClean="0"/>
              <a:t>портфолио</a:t>
            </a:r>
            <a:r>
              <a:rPr lang="ru-RU" b="1" dirty="0" smtClean="0"/>
              <a:t> с результатами всех предыдущих упражнений.</a:t>
            </a: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154230"/>
          </a:xfrm>
        </p:spPr>
        <p:txBody>
          <a:bodyPr>
            <a:normAutofit fontScale="90000"/>
          </a:bodyPr>
          <a:lstStyle/>
          <a:p>
            <a:r>
              <a:rPr lang="ru-RU" sz="2200" dirty="0" smtClean="0">
                <a:solidFill>
                  <a:srgbClr val="FF0000"/>
                </a:solidFill>
              </a:rPr>
              <a:t/>
            </a:r>
            <a:br>
              <a:rPr lang="ru-RU" sz="2200" dirty="0" smtClean="0">
                <a:solidFill>
                  <a:srgbClr val="FF0000"/>
                </a:solidFill>
              </a:rPr>
            </a:br>
            <a:r>
              <a:rPr lang="ru-RU" sz="2200" dirty="0" smtClean="0">
                <a:solidFill>
                  <a:srgbClr val="FF0000"/>
                </a:solidFill>
              </a:rPr>
              <a:t/>
            </a:r>
            <a:br>
              <a:rPr lang="ru-RU" sz="2200" dirty="0" smtClean="0">
                <a:solidFill>
                  <a:srgbClr val="FF0000"/>
                </a:solidFill>
              </a:rPr>
            </a:br>
            <a:r>
              <a:rPr lang="ru-RU" sz="2200" dirty="0" smtClean="0">
                <a:solidFill>
                  <a:srgbClr val="FF0000"/>
                </a:solidFill>
              </a:rPr>
              <a:t/>
            </a:r>
            <a:br>
              <a:rPr lang="ru-RU" sz="2200" dirty="0" smtClean="0">
                <a:solidFill>
                  <a:srgbClr val="FF0000"/>
                </a:solidFill>
              </a:rPr>
            </a:br>
            <a:r>
              <a:rPr lang="ru-RU" sz="2200" dirty="0" smtClean="0">
                <a:solidFill>
                  <a:srgbClr val="FF0000"/>
                </a:solidFill>
              </a:rPr>
              <a:t/>
            </a:r>
            <a:br>
              <a:rPr lang="ru-RU" sz="2200" dirty="0" smtClean="0">
                <a:solidFill>
                  <a:srgbClr val="FF0000"/>
                </a:solidFill>
              </a:rPr>
            </a:br>
            <a:r>
              <a:rPr lang="ru-RU" sz="3100" dirty="0" smtClean="0">
                <a:solidFill>
                  <a:srgbClr val="FF0000"/>
                </a:solidFill>
              </a:rPr>
              <a:t/>
            </a:r>
            <a:br>
              <a:rPr lang="ru-RU" sz="3100" dirty="0" smtClean="0">
                <a:solidFill>
                  <a:srgbClr val="FF0000"/>
                </a:solidFill>
              </a:rPr>
            </a:br>
            <a:r>
              <a:rPr lang="ru-RU" sz="3100" b="1" dirty="0" smtClean="0">
                <a:solidFill>
                  <a:srgbClr val="002060"/>
                </a:solidFill>
              </a:rPr>
              <a:t>  </a:t>
            </a:r>
            <a:r>
              <a:rPr lang="ru-RU" sz="2800" b="1" dirty="0" smtClean="0">
                <a:solidFill>
                  <a:srgbClr val="FF0000"/>
                </a:solidFill>
              </a:rPr>
              <a:t>Оценка профессиональной предрасположенности</a:t>
            </a:r>
            <a:r>
              <a:rPr lang="ru-RU" sz="2800" dirty="0" smtClean="0">
                <a:solidFill>
                  <a:srgbClr val="002060"/>
                </a:solidFill>
              </a:rPr>
              <a:t/>
            </a:r>
            <a:br>
              <a:rPr lang="ru-RU" sz="2800" dirty="0" smtClean="0">
                <a:solidFill>
                  <a:srgbClr val="002060"/>
                </a:solidFill>
              </a:rPr>
            </a:br>
            <a:r>
              <a:rPr lang="ru-RU" sz="2800" dirty="0" smtClean="0"/>
              <a:t> </a:t>
            </a:r>
            <a:br>
              <a:rPr lang="ru-RU" sz="2800" dirty="0" smtClean="0"/>
            </a:br>
            <a:r>
              <a:rPr lang="ru-RU" dirty="0" smtClean="0"/>
              <a:t/>
            </a:r>
            <a:br>
              <a:rPr lang="ru-RU" dirty="0" smtClean="0"/>
            </a:br>
            <a:endParaRPr lang="ru-RU" dirty="0"/>
          </a:p>
        </p:txBody>
      </p:sp>
      <p:pic>
        <p:nvPicPr>
          <p:cNvPr id="5" name="Содержимое 4" descr="j0217442.wmf"/>
          <p:cNvPicPr>
            <a:picLocks noGrp="1" noChangeAspect="1"/>
          </p:cNvPicPr>
          <p:nvPr>
            <p:ph sz="half" idx="1"/>
          </p:nvPr>
        </p:nvPicPr>
        <p:blipFill>
          <a:blip r:embed="rId2" cstate="print"/>
          <a:stretch>
            <a:fillRect/>
          </a:stretch>
        </p:blipFill>
        <p:spPr>
          <a:xfrm>
            <a:off x="2857488" y="4714884"/>
            <a:ext cx="1571637" cy="1508424"/>
          </a:xfrm>
        </p:spPr>
      </p:pic>
      <p:sp>
        <p:nvSpPr>
          <p:cNvPr id="4" name="Содержимое 3"/>
          <p:cNvSpPr>
            <a:spLocks noGrp="1"/>
          </p:cNvSpPr>
          <p:nvPr>
            <p:ph sz="half" idx="2"/>
          </p:nvPr>
        </p:nvSpPr>
        <p:spPr>
          <a:xfrm>
            <a:off x="4572000" y="1285860"/>
            <a:ext cx="4114800" cy="5286412"/>
          </a:xfrm>
        </p:spPr>
        <p:txBody>
          <a:bodyPr>
            <a:normAutofit fontScale="77500" lnSpcReduction="20000"/>
          </a:bodyPr>
          <a:lstStyle/>
          <a:p>
            <a:pPr>
              <a:lnSpc>
                <a:spcPct val="110000"/>
              </a:lnSpc>
              <a:spcBef>
                <a:spcPts val="0"/>
              </a:spcBef>
              <a:spcAft>
                <a:spcPts val="1200"/>
              </a:spcAft>
            </a:pPr>
            <a:endParaRPr lang="ru-RU" sz="2400" b="1" dirty="0" smtClean="0">
              <a:solidFill>
                <a:schemeClr val="tx2">
                  <a:lumMod val="50000"/>
                </a:schemeClr>
              </a:solidFill>
            </a:endParaRPr>
          </a:p>
          <a:p>
            <a:pPr>
              <a:lnSpc>
                <a:spcPct val="110000"/>
              </a:lnSpc>
              <a:spcBef>
                <a:spcPts val="0"/>
              </a:spcBef>
              <a:spcAft>
                <a:spcPts val="1200"/>
              </a:spcAft>
            </a:pPr>
            <a:r>
              <a:rPr lang="ru-RU" sz="2400" b="1" dirty="0" smtClean="0">
                <a:solidFill>
                  <a:schemeClr val="tx2">
                    <a:lumMod val="50000"/>
                  </a:schemeClr>
                </a:solidFill>
              </a:rPr>
              <a:t>Метод </a:t>
            </a:r>
            <a:r>
              <a:rPr lang="ru-RU" sz="2400" b="1" dirty="0" err="1" smtClean="0">
                <a:solidFill>
                  <a:schemeClr val="tx2">
                    <a:lumMod val="50000"/>
                  </a:schemeClr>
                </a:solidFill>
              </a:rPr>
              <a:t>Биркмена</a:t>
            </a:r>
            <a:r>
              <a:rPr lang="ru-RU" sz="2400" b="1" dirty="0" smtClean="0">
                <a:solidFill>
                  <a:schemeClr val="tx2">
                    <a:lumMod val="50000"/>
                  </a:schemeClr>
                </a:solidFill>
              </a:rPr>
              <a:t> </a:t>
            </a:r>
            <a:r>
              <a:rPr lang="ru-RU" sz="1700" dirty="0" smtClean="0"/>
              <a:t>(</a:t>
            </a:r>
            <a:r>
              <a:rPr lang="ru-RU" sz="2000" dirty="0" smtClean="0"/>
              <a:t>методика самооценки, определяющая профессиональные характеристики и предпочтительные виды деятельности). </a:t>
            </a:r>
          </a:p>
          <a:p>
            <a:pPr>
              <a:lnSpc>
                <a:spcPct val="110000"/>
              </a:lnSpc>
              <a:spcBef>
                <a:spcPts val="0"/>
              </a:spcBef>
              <a:spcAft>
                <a:spcPts val="1200"/>
              </a:spcAft>
            </a:pPr>
            <a:r>
              <a:rPr lang="ru-RU" sz="2400" b="1" smtClean="0">
                <a:solidFill>
                  <a:schemeClr val="tx2">
                    <a:lumMod val="50000"/>
                  </a:schemeClr>
                </a:solidFill>
              </a:rPr>
              <a:t>Дифференциально-диагностический </a:t>
            </a:r>
            <a:r>
              <a:rPr lang="ru-RU" sz="2400" b="1" dirty="0" err="1" smtClean="0">
                <a:solidFill>
                  <a:schemeClr val="tx2">
                    <a:lumMod val="50000"/>
                  </a:schemeClr>
                </a:solidFill>
              </a:rPr>
              <a:t>опросник</a:t>
            </a:r>
            <a:r>
              <a:rPr lang="ru-RU" sz="2400" b="1" dirty="0" smtClean="0">
                <a:solidFill>
                  <a:schemeClr val="tx2">
                    <a:lumMod val="50000"/>
                  </a:schemeClr>
                </a:solidFill>
              </a:rPr>
              <a:t> </a:t>
            </a:r>
            <a:r>
              <a:rPr lang="ru-RU" sz="2000" dirty="0" smtClean="0"/>
              <a:t>(позволяет определить тип профессии, который наиболее подходит ему в зависимости от его интересов, склонностей, темперамента).</a:t>
            </a:r>
            <a:r>
              <a:rPr lang="ru-RU" sz="2000" b="1" i="1" dirty="0" smtClean="0"/>
              <a:t> </a:t>
            </a:r>
            <a:endParaRPr lang="ru-RU" sz="2000" dirty="0" smtClean="0"/>
          </a:p>
          <a:p>
            <a:pPr>
              <a:lnSpc>
                <a:spcPct val="110000"/>
              </a:lnSpc>
              <a:spcBef>
                <a:spcPts val="0"/>
              </a:spcBef>
              <a:spcAft>
                <a:spcPts val="1200"/>
              </a:spcAft>
            </a:pPr>
            <a:r>
              <a:rPr lang="ru-RU" sz="2400" b="1" dirty="0" smtClean="0">
                <a:solidFill>
                  <a:schemeClr val="tx2">
                    <a:lumMod val="50000"/>
                  </a:schemeClr>
                </a:solidFill>
              </a:rPr>
              <a:t>Теория профессора Джона </a:t>
            </a:r>
            <a:r>
              <a:rPr lang="ru-RU" sz="2400" b="1" dirty="0" err="1" smtClean="0">
                <a:solidFill>
                  <a:schemeClr val="tx2">
                    <a:lumMod val="50000"/>
                  </a:schemeClr>
                </a:solidFill>
              </a:rPr>
              <a:t>Холланда</a:t>
            </a:r>
            <a:r>
              <a:rPr lang="ru-RU" sz="2400" b="1" dirty="0" smtClean="0">
                <a:solidFill>
                  <a:schemeClr val="tx2">
                    <a:lumMod val="50000"/>
                  </a:schemeClr>
                </a:solidFill>
              </a:rPr>
              <a:t> </a:t>
            </a:r>
            <a:r>
              <a:rPr lang="ru-RU" sz="2000" dirty="0" smtClean="0"/>
              <a:t>(система распределения профессий по категориям, группам интересов или рабочим атмосферам). </a:t>
            </a:r>
          </a:p>
          <a:p>
            <a:pPr>
              <a:lnSpc>
                <a:spcPct val="150000"/>
              </a:lnSpc>
              <a:spcBef>
                <a:spcPts val="0"/>
              </a:spcBef>
              <a:spcAft>
                <a:spcPts val="600"/>
              </a:spcAft>
              <a:buNone/>
            </a:pPr>
            <a:r>
              <a:rPr lang="ru-RU" dirty="0" smtClean="0"/>
              <a:t> </a:t>
            </a:r>
            <a:endParaRPr lang="ru-RU" dirty="0"/>
          </a:p>
        </p:txBody>
      </p:sp>
      <p:pic>
        <p:nvPicPr>
          <p:cNvPr id="6" name="Picture -1022" descr="F:\МТМ\КАРТИНКИ\ClipArt2\j0217462.wmf"/>
          <p:cNvPicPr>
            <a:picLocks noChangeAspect="1" noChangeArrowheads="1"/>
          </p:cNvPicPr>
          <p:nvPr/>
        </p:nvPicPr>
        <p:blipFill>
          <a:blip r:embed="rId3" cstate="print"/>
          <a:srcRect/>
          <a:stretch>
            <a:fillRect/>
          </a:stretch>
        </p:blipFill>
        <p:spPr bwMode="auto">
          <a:xfrm>
            <a:off x="214282" y="4786322"/>
            <a:ext cx="1811337" cy="1431925"/>
          </a:xfrm>
          <a:prstGeom prst="rect">
            <a:avLst/>
          </a:prstGeom>
          <a:noFill/>
        </p:spPr>
      </p:pic>
      <p:pic>
        <p:nvPicPr>
          <p:cNvPr id="7" name="Picture -1021" descr="F:\МТМ\КАРТИНКИ\ClipArt2\j0217438.wmf"/>
          <p:cNvPicPr>
            <a:picLocks noChangeAspect="1" noChangeArrowheads="1"/>
          </p:cNvPicPr>
          <p:nvPr/>
        </p:nvPicPr>
        <p:blipFill>
          <a:blip r:embed="rId4" cstate="print"/>
          <a:srcRect/>
          <a:stretch>
            <a:fillRect/>
          </a:stretch>
        </p:blipFill>
        <p:spPr bwMode="auto">
          <a:xfrm>
            <a:off x="214282" y="1285860"/>
            <a:ext cx="1250950" cy="1765300"/>
          </a:xfrm>
          <a:prstGeom prst="rect">
            <a:avLst/>
          </a:prstGeom>
          <a:noFill/>
        </p:spPr>
      </p:pic>
      <p:pic>
        <p:nvPicPr>
          <p:cNvPr id="8" name="Picture -1020" descr="F:\МТМ\КАРТИНКИ\ClipArt2\j0217434.wmf"/>
          <p:cNvPicPr>
            <a:picLocks noChangeAspect="1" noChangeArrowheads="1"/>
          </p:cNvPicPr>
          <p:nvPr/>
        </p:nvPicPr>
        <p:blipFill>
          <a:blip r:embed="rId5" cstate="print"/>
          <a:srcRect/>
          <a:stretch>
            <a:fillRect/>
          </a:stretch>
        </p:blipFill>
        <p:spPr bwMode="auto">
          <a:xfrm>
            <a:off x="1500166" y="2714620"/>
            <a:ext cx="1749425" cy="1801813"/>
          </a:xfrm>
          <a:prstGeom prst="rect">
            <a:avLst/>
          </a:prstGeom>
          <a:noFill/>
        </p:spPr>
      </p:pic>
      <p:pic>
        <p:nvPicPr>
          <p:cNvPr id="9" name="Picture -1019" descr="F:\МТМ\КАРТИНКИ\ClipArt2\j0217498.wmf"/>
          <p:cNvPicPr>
            <a:picLocks noChangeAspect="1" noChangeArrowheads="1"/>
          </p:cNvPicPr>
          <p:nvPr/>
        </p:nvPicPr>
        <p:blipFill>
          <a:blip r:embed="rId6" cstate="print"/>
          <a:srcRect/>
          <a:stretch>
            <a:fillRect/>
          </a:stretch>
        </p:blipFill>
        <p:spPr bwMode="auto">
          <a:xfrm>
            <a:off x="2714612" y="1285860"/>
            <a:ext cx="1811337" cy="1706563"/>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457200" y="274638"/>
            <a:ext cx="8229600" cy="939784"/>
          </a:xfrm>
        </p:spPr>
        <p:txBody>
          <a:bodyPr>
            <a:normAutofit/>
          </a:bodyPr>
          <a:lstStyle/>
          <a:p>
            <a:r>
              <a:rPr lang="ru-RU" sz="2500" dirty="0">
                <a:solidFill>
                  <a:srgbClr val="FF0000"/>
                </a:solidFill>
              </a:rPr>
              <a:t>Профессиональные характеристики </a:t>
            </a:r>
            <a:br>
              <a:rPr lang="ru-RU" sz="2500" dirty="0">
                <a:solidFill>
                  <a:srgbClr val="FF0000"/>
                </a:solidFill>
              </a:rPr>
            </a:br>
            <a:r>
              <a:rPr lang="ru-RU" sz="2500" dirty="0">
                <a:solidFill>
                  <a:srgbClr val="FF0000"/>
                </a:solidFill>
              </a:rPr>
              <a:t>по методу </a:t>
            </a:r>
            <a:r>
              <a:rPr lang="ru-RU" sz="2500" dirty="0" err="1">
                <a:solidFill>
                  <a:srgbClr val="FF0000"/>
                </a:solidFill>
              </a:rPr>
              <a:t>Биркмена</a:t>
            </a:r>
            <a:endParaRPr lang="ru-RU" sz="2500" dirty="0">
              <a:solidFill>
                <a:srgbClr val="FF0000"/>
              </a:solidFill>
            </a:endParaRPr>
          </a:p>
        </p:txBody>
      </p:sp>
      <p:graphicFrame>
        <p:nvGraphicFramePr>
          <p:cNvPr id="62523" name="Group 59"/>
          <p:cNvGraphicFramePr>
            <a:graphicFrameLocks noGrp="1"/>
          </p:cNvGraphicFramePr>
          <p:nvPr>
            <p:ph type="tbl" idx="1"/>
          </p:nvPr>
        </p:nvGraphicFramePr>
        <p:xfrm>
          <a:off x="593725" y="4648200"/>
          <a:ext cx="8215313" cy="1131888"/>
        </p:xfrm>
        <a:graphic>
          <a:graphicData uri="http://schemas.openxmlformats.org/drawingml/2006/table">
            <a:tbl>
              <a:tblPr/>
              <a:tblGrid>
                <a:gridCol w="1749425"/>
                <a:gridCol w="6465888"/>
              </a:tblGrid>
              <a:tr h="1131888">
                <a:tc>
                  <a:txBody>
                    <a:bodyPr/>
                    <a:lstStyle/>
                    <a:p>
                      <a:pPr marL="0" marR="0" lvl="0" indent="0" algn="l" defTabSz="914400" rtl="0" eaLnBrk="1" fontAlgn="base" latinLnBrk="0" hangingPunct="1">
                        <a:lnSpc>
                          <a:spcPct val="175000"/>
                        </a:lnSpc>
                        <a:spcBef>
                          <a:spcPct val="20000"/>
                        </a:spcBef>
                        <a:spcAft>
                          <a:spcPct val="0"/>
                        </a:spcAft>
                        <a:buClrTx/>
                        <a:buSzTx/>
                        <a:buFontTx/>
                        <a:buNone/>
                        <a:tabLst/>
                      </a:pPr>
                      <a:r>
                        <a:rPr kumimoji="0" lang="ru-RU" sz="2000" b="1" i="0" u="none" strike="noStrike" cap="none" normalizeH="0" baseline="0" dirty="0" smtClean="0">
                          <a:ln>
                            <a:noFill/>
                          </a:ln>
                          <a:solidFill>
                            <a:srgbClr val="000000"/>
                          </a:solidFill>
                          <a:effectLst/>
                          <a:latin typeface="Arial" pitchFamily="34" charset="0"/>
                        </a:rPr>
                        <a:t>Желтый</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25000"/>
                        </a:lnSpc>
                        <a:spcBef>
                          <a:spcPct val="20000"/>
                        </a:spcBef>
                        <a:spcAft>
                          <a:spcPct val="0"/>
                        </a:spcAft>
                        <a:buClrTx/>
                        <a:buSzTx/>
                        <a:buFontTx/>
                        <a:buNone/>
                        <a:tabLst/>
                      </a:pPr>
                      <a:r>
                        <a:rPr kumimoji="0" lang="ru-RU" sz="1800" b="0" i="0" u="none" strike="noStrike" cap="none" normalizeH="0" baseline="0" dirty="0" smtClean="0">
                          <a:ln>
                            <a:noFill/>
                          </a:ln>
                          <a:solidFill>
                            <a:srgbClr val="000000"/>
                          </a:solidFill>
                          <a:effectLst/>
                          <a:latin typeface="Arial" pitchFamily="34" charset="0"/>
                        </a:rPr>
                        <a:t>Организованный, ориентированный на детали; любит работать с числами или системами</a:t>
                      </a:r>
                      <a:endParaRPr kumimoji="0" lang="en-US" sz="1800" b="0" i="0" u="none" strike="noStrike" cap="none" normalizeH="0" baseline="0" dirty="0" smtClean="0">
                        <a:ln>
                          <a:noFill/>
                        </a:ln>
                        <a:solidFill>
                          <a:srgbClr val="000000"/>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r>
            </a:tbl>
          </a:graphicData>
        </a:graphic>
      </p:graphicFrame>
      <p:sp>
        <p:nvSpPr>
          <p:cNvPr id="62503" name="Rectangle 39"/>
          <p:cNvSpPr>
            <a:spLocks noChangeArrowheads="1"/>
          </p:cNvSpPr>
          <p:nvPr/>
        </p:nvSpPr>
        <p:spPr bwMode="auto">
          <a:xfrm>
            <a:off x="533400" y="838200"/>
            <a:ext cx="8153400" cy="5334000"/>
          </a:xfrm>
          <a:prstGeom prst="rect">
            <a:avLst/>
          </a:prstGeom>
          <a:noFill/>
          <a:ln w="9525" algn="ctr">
            <a:noFill/>
            <a:miter lim="800000"/>
            <a:headEnd/>
            <a:tailEnd/>
          </a:ln>
          <a:effectLst/>
        </p:spPr>
        <p:txBody>
          <a:bodyPr wrap="none" anchor="ctr"/>
          <a:lstStyle/>
          <a:p>
            <a:endParaRPr lang="ru-RU"/>
          </a:p>
        </p:txBody>
      </p:sp>
      <p:sp>
        <p:nvSpPr>
          <p:cNvPr id="62506" name="Rectangle 42"/>
          <p:cNvSpPr>
            <a:spLocks noChangeArrowheads="1"/>
          </p:cNvSpPr>
          <p:nvPr/>
        </p:nvSpPr>
        <p:spPr bwMode="auto">
          <a:xfrm>
            <a:off x="2667000" y="1828800"/>
            <a:ext cx="3657600" cy="1219200"/>
          </a:xfrm>
          <a:prstGeom prst="rect">
            <a:avLst/>
          </a:prstGeom>
          <a:noFill/>
          <a:ln w="9525" algn="ctr">
            <a:noFill/>
            <a:miter lim="800000"/>
            <a:headEnd/>
            <a:tailEnd/>
          </a:ln>
          <a:effectLst/>
        </p:spPr>
        <p:txBody>
          <a:bodyPr wrap="none" anchor="ctr"/>
          <a:lstStyle/>
          <a:p>
            <a:endParaRPr lang="ru-RU"/>
          </a:p>
        </p:txBody>
      </p:sp>
      <p:sp>
        <p:nvSpPr>
          <p:cNvPr id="62512" name="Text Box 48"/>
          <p:cNvSpPr txBox="1">
            <a:spLocks noChangeArrowheads="1"/>
          </p:cNvSpPr>
          <p:nvPr/>
        </p:nvSpPr>
        <p:spPr bwMode="auto">
          <a:xfrm>
            <a:off x="2743200" y="2057400"/>
            <a:ext cx="4876800" cy="641350"/>
          </a:xfrm>
          <a:prstGeom prst="rect">
            <a:avLst/>
          </a:prstGeom>
          <a:noFill/>
          <a:ln w="9525" algn="ctr">
            <a:noFill/>
            <a:miter lim="800000"/>
            <a:headEnd/>
            <a:tailEnd/>
          </a:ln>
          <a:effectLst/>
        </p:spPr>
        <p:txBody>
          <a:bodyPr>
            <a:spAutoFit/>
          </a:bodyPr>
          <a:lstStyle/>
          <a:p>
            <a:pPr>
              <a:spcBef>
                <a:spcPct val="50000"/>
              </a:spcBef>
            </a:pPr>
            <a:endParaRPr lang="ru-RU" sz="3600"/>
          </a:p>
        </p:txBody>
      </p:sp>
      <p:grpSp>
        <p:nvGrpSpPr>
          <p:cNvPr id="2" name="Group 70"/>
          <p:cNvGrpSpPr>
            <a:grpSpLocks/>
          </p:cNvGrpSpPr>
          <p:nvPr/>
        </p:nvGrpSpPr>
        <p:grpSpPr bwMode="auto">
          <a:xfrm>
            <a:off x="609600" y="1447800"/>
            <a:ext cx="8213725" cy="1182688"/>
            <a:chOff x="384" y="1056"/>
            <a:chExt cx="5174" cy="745"/>
          </a:xfrm>
        </p:grpSpPr>
        <p:sp>
          <p:nvSpPr>
            <p:cNvPr id="62511" name="Text Box 47"/>
            <p:cNvSpPr txBox="1">
              <a:spLocks noChangeArrowheads="1"/>
            </p:cNvSpPr>
            <p:nvPr/>
          </p:nvSpPr>
          <p:spPr bwMode="auto">
            <a:xfrm>
              <a:off x="384" y="1056"/>
              <a:ext cx="1092" cy="537"/>
            </a:xfrm>
            <a:prstGeom prst="rect">
              <a:avLst/>
            </a:prstGeom>
            <a:solidFill>
              <a:srgbClr val="0000CC"/>
            </a:solidFill>
            <a:ln w="9525" algn="ctr">
              <a:solidFill>
                <a:schemeClr val="tx1"/>
              </a:solidFill>
              <a:miter lim="800000"/>
              <a:headEnd/>
              <a:tailEnd/>
            </a:ln>
            <a:effectLst/>
          </p:spPr>
          <p:txBody>
            <a:bodyPr>
              <a:spAutoFit/>
            </a:bodyPr>
            <a:lstStyle/>
            <a:p>
              <a:pPr>
                <a:lnSpc>
                  <a:spcPct val="95000"/>
                </a:lnSpc>
                <a:spcBef>
                  <a:spcPct val="50000"/>
                </a:spcBef>
              </a:pPr>
              <a:endParaRPr lang="ru-RU" sz="1200">
                <a:solidFill>
                  <a:srgbClr val="000000"/>
                </a:solidFill>
              </a:endParaRPr>
            </a:p>
            <a:p>
              <a:pPr>
                <a:lnSpc>
                  <a:spcPct val="95000"/>
                </a:lnSpc>
              </a:pPr>
              <a:r>
                <a:rPr lang="ru-RU" sz="2000" b="1">
                  <a:solidFill>
                    <a:srgbClr val="FFFFFF"/>
                  </a:solidFill>
                </a:rPr>
                <a:t>Синий</a:t>
              </a:r>
            </a:p>
            <a:p>
              <a:pPr>
                <a:lnSpc>
                  <a:spcPct val="95000"/>
                </a:lnSpc>
              </a:pPr>
              <a:endParaRPr lang="ru-RU" sz="2000">
                <a:solidFill>
                  <a:srgbClr val="FFFFFF"/>
                </a:solidFill>
              </a:endParaRPr>
            </a:p>
          </p:txBody>
        </p:sp>
        <p:sp>
          <p:nvSpPr>
            <p:cNvPr id="62513" name="Text Box 49"/>
            <p:cNvSpPr txBox="1">
              <a:spLocks noChangeArrowheads="1"/>
            </p:cNvSpPr>
            <p:nvPr/>
          </p:nvSpPr>
          <p:spPr bwMode="auto">
            <a:xfrm>
              <a:off x="1476" y="1056"/>
              <a:ext cx="4082" cy="745"/>
            </a:xfrm>
            <a:prstGeom prst="rect">
              <a:avLst/>
            </a:prstGeom>
            <a:solidFill>
              <a:srgbClr val="0000CC"/>
            </a:solidFill>
            <a:ln w="9525" algn="ctr">
              <a:solidFill>
                <a:schemeClr val="tx1"/>
              </a:solidFill>
              <a:miter lim="800000"/>
              <a:headEnd/>
              <a:tailEnd/>
            </a:ln>
            <a:effectLst/>
          </p:spPr>
          <p:txBody>
            <a:bodyPr>
              <a:spAutoFit/>
            </a:bodyPr>
            <a:lstStyle/>
            <a:p>
              <a:pPr>
                <a:lnSpc>
                  <a:spcPct val="131000"/>
                </a:lnSpc>
              </a:pPr>
              <a:r>
                <a:rPr lang="ru-RU" sz="1800">
                  <a:solidFill>
                    <a:srgbClr val="FFFFFF"/>
                  </a:solidFill>
                </a:rPr>
                <a:t>Творческий, изобретательный, гуманитарный, склонен к размышлениям; планирует действия, оперирует абстракциями</a:t>
              </a:r>
            </a:p>
          </p:txBody>
        </p:sp>
      </p:grpSp>
      <p:grpSp>
        <p:nvGrpSpPr>
          <p:cNvPr id="3" name="Group 52"/>
          <p:cNvGrpSpPr>
            <a:grpSpLocks/>
          </p:cNvGrpSpPr>
          <p:nvPr/>
        </p:nvGrpSpPr>
        <p:grpSpPr bwMode="auto">
          <a:xfrm>
            <a:off x="609600" y="2590800"/>
            <a:ext cx="8229600" cy="1182688"/>
            <a:chOff x="480" y="1248"/>
            <a:chExt cx="5136" cy="745"/>
          </a:xfrm>
        </p:grpSpPr>
        <p:sp>
          <p:nvSpPr>
            <p:cNvPr id="62517" name="Text Box 53"/>
            <p:cNvSpPr txBox="1">
              <a:spLocks noChangeArrowheads="1"/>
            </p:cNvSpPr>
            <p:nvPr/>
          </p:nvSpPr>
          <p:spPr bwMode="auto">
            <a:xfrm>
              <a:off x="480" y="1248"/>
              <a:ext cx="1104" cy="537"/>
            </a:xfrm>
            <a:prstGeom prst="rect">
              <a:avLst/>
            </a:prstGeom>
            <a:solidFill>
              <a:srgbClr val="00FF00"/>
            </a:solidFill>
            <a:ln w="9525" algn="ctr">
              <a:solidFill>
                <a:schemeClr val="tx1"/>
              </a:solidFill>
              <a:miter lim="800000"/>
              <a:headEnd/>
              <a:tailEnd/>
            </a:ln>
            <a:effectLst/>
          </p:spPr>
          <p:txBody>
            <a:bodyPr>
              <a:spAutoFit/>
            </a:bodyPr>
            <a:lstStyle/>
            <a:p>
              <a:pPr>
                <a:lnSpc>
                  <a:spcPct val="95000"/>
                </a:lnSpc>
                <a:spcBef>
                  <a:spcPct val="50000"/>
                </a:spcBef>
              </a:pPr>
              <a:endParaRPr lang="ru-RU" sz="1200">
                <a:solidFill>
                  <a:srgbClr val="000000"/>
                </a:solidFill>
              </a:endParaRPr>
            </a:p>
            <a:p>
              <a:pPr>
                <a:lnSpc>
                  <a:spcPct val="95000"/>
                </a:lnSpc>
              </a:pPr>
              <a:r>
                <a:rPr lang="ru-RU" sz="2000" b="1">
                  <a:solidFill>
                    <a:srgbClr val="000000"/>
                  </a:solidFill>
                </a:rPr>
                <a:t>Зеленый</a:t>
              </a:r>
            </a:p>
            <a:p>
              <a:pPr>
                <a:lnSpc>
                  <a:spcPct val="95000"/>
                </a:lnSpc>
              </a:pPr>
              <a:endParaRPr lang="ru-RU" sz="2000">
                <a:solidFill>
                  <a:srgbClr val="000000"/>
                </a:solidFill>
              </a:endParaRPr>
            </a:p>
          </p:txBody>
        </p:sp>
        <p:sp>
          <p:nvSpPr>
            <p:cNvPr id="62518" name="Text Box 54"/>
            <p:cNvSpPr txBox="1">
              <a:spLocks noChangeArrowheads="1"/>
            </p:cNvSpPr>
            <p:nvPr/>
          </p:nvSpPr>
          <p:spPr bwMode="auto">
            <a:xfrm>
              <a:off x="1584" y="1248"/>
              <a:ext cx="4032" cy="745"/>
            </a:xfrm>
            <a:prstGeom prst="rect">
              <a:avLst/>
            </a:prstGeom>
            <a:solidFill>
              <a:srgbClr val="00FF00"/>
            </a:solidFill>
            <a:ln w="9525" algn="ctr">
              <a:solidFill>
                <a:schemeClr val="tx1"/>
              </a:solidFill>
              <a:miter lim="800000"/>
              <a:headEnd/>
              <a:tailEnd/>
            </a:ln>
            <a:effectLst/>
          </p:spPr>
          <p:txBody>
            <a:bodyPr>
              <a:spAutoFit/>
            </a:bodyPr>
            <a:lstStyle/>
            <a:p>
              <a:pPr>
                <a:lnSpc>
                  <a:spcPct val="131000"/>
                </a:lnSpc>
              </a:pPr>
              <a:r>
                <a:rPr lang="ru-RU" sz="1800">
                  <a:solidFill>
                    <a:srgbClr val="000000"/>
                  </a:solidFill>
                </a:rPr>
                <a:t>Убедительный, умеющий продавать, привлекательный; предпочитает давать советы или учить, мотивировать людей</a:t>
              </a:r>
            </a:p>
          </p:txBody>
        </p:sp>
      </p:grpSp>
      <p:grpSp>
        <p:nvGrpSpPr>
          <p:cNvPr id="4" name="Group 55"/>
          <p:cNvGrpSpPr>
            <a:grpSpLocks/>
          </p:cNvGrpSpPr>
          <p:nvPr/>
        </p:nvGrpSpPr>
        <p:grpSpPr bwMode="auto">
          <a:xfrm>
            <a:off x="579438" y="3792538"/>
            <a:ext cx="8229600" cy="852487"/>
            <a:chOff x="480" y="1248"/>
            <a:chExt cx="5136" cy="537"/>
          </a:xfrm>
        </p:grpSpPr>
        <p:sp>
          <p:nvSpPr>
            <p:cNvPr id="62520" name="Text Box 56"/>
            <p:cNvSpPr txBox="1">
              <a:spLocks noChangeArrowheads="1"/>
            </p:cNvSpPr>
            <p:nvPr/>
          </p:nvSpPr>
          <p:spPr bwMode="auto">
            <a:xfrm>
              <a:off x="480" y="1248"/>
              <a:ext cx="1104" cy="537"/>
            </a:xfrm>
            <a:prstGeom prst="rect">
              <a:avLst/>
            </a:prstGeom>
            <a:solidFill>
              <a:srgbClr val="FF0000"/>
            </a:solidFill>
            <a:ln w="9525" algn="ctr">
              <a:solidFill>
                <a:schemeClr val="tx1"/>
              </a:solidFill>
              <a:miter lim="800000"/>
              <a:headEnd/>
              <a:tailEnd/>
            </a:ln>
            <a:effectLst/>
          </p:spPr>
          <p:txBody>
            <a:bodyPr>
              <a:spAutoFit/>
            </a:bodyPr>
            <a:lstStyle/>
            <a:p>
              <a:pPr>
                <a:lnSpc>
                  <a:spcPct val="95000"/>
                </a:lnSpc>
                <a:spcBef>
                  <a:spcPct val="50000"/>
                </a:spcBef>
              </a:pPr>
              <a:endParaRPr lang="ru-RU" sz="1200">
                <a:solidFill>
                  <a:srgbClr val="000000"/>
                </a:solidFill>
              </a:endParaRPr>
            </a:p>
            <a:p>
              <a:pPr>
                <a:lnSpc>
                  <a:spcPct val="95000"/>
                </a:lnSpc>
              </a:pPr>
              <a:r>
                <a:rPr lang="ru-RU" sz="2000" b="1">
                  <a:solidFill>
                    <a:srgbClr val="FFFFFF"/>
                  </a:solidFill>
                </a:rPr>
                <a:t>Красный</a:t>
              </a:r>
              <a:r>
                <a:rPr lang="ru-RU" sz="2000">
                  <a:solidFill>
                    <a:srgbClr val="FFFFFF"/>
                  </a:solidFill>
                </a:rPr>
                <a:t> </a:t>
              </a:r>
            </a:p>
            <a:p>
              <a:pPr>
                <a:lnSpc>
                  <a:spcPct val="95000"/>
                </a:lnSpc>
              </a:pPr>
              <a:endParaRPr lang="ru-RU" sz="2000">
                <a:solidFill>
                  <a:srgbClr val="FFFFFF"/>
                </a:solidFill>
              </a:endParaRPr>
            </a:p>
          </p:txBody>
        </p:sp>
        <p:sp>
          <p:nvSpPr>
            <p:cNvPr id="62521" name="Text Box 57"/>
            <p:cNvSpPr txBox="1">
              <a:spLocks noChangeArrowheads="1"/>
            </p:cNvSpPr>
            <p:nvPr/>
          </p:nvSpPr>
          <p:spPr bwMode="auto">
            <a:xfrm>
              <a:off x="1584" y="1248"/>
              <a:ext cx="4032" cy="367"/>
            </a:xfrm>
            <a:prstGeom prst="rect">
              <a:avLst/>
            </a:prstGeom>
            <a:solidFill>
              <a:srgbClr val="FF0000"/>
            </a:solidFill>
            <a:ln w="9525" algn="ctr">
              <a:solidFill>
                <a:schemeClr val="tx1"/>
              </a:solidFill>
              <a:miter lim="800000"/>
              <a:headEnd/>
              <a:tailEnd/>
            </a:ln>
            <a:effectLst/>
          </p:spPr>
          <p:txBody>
            <a:bodyPr>
              <a:spAutoFit/>
            </a:bodyPr>
            <a:lstStyle/>
            <a:p>
              <a:pPr>
                <a:lnSpc>
                  <a:spcPct val="175000"/>
                </a:lnSpc>
              </a:pPr>
              <a:r>
                <a:rPr lang="ru-RU" sz="1800">
                  <a:solidFill>
                    <a:schemeClr val="bg1"/>
                  </a:solidFill>
                </a:rPr>
                <a:t>Практичный, техничный, практический, организованный</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ssolv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62523"/>
                                        </p:tgtEl>
                                        <p:attrNameLst>
                                          <p:attrName>style.visibility</p:attrName>
                                        </p:attrNameLst>
                                      </p:cBhvr>
                                      <p:to>
                                        <p:strVal val="visible"/>
                                      </p:to>
                                    </p:set>
                                    <p:animEffect transition="in" filter="dissolve">
                                      <p:cBhvr>
                                        <p:cTn id="22" dur="500"/>
                                        <p:tgtEl>
                                          <p:spTgt spid="625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457200" y="274638"/>
            <a:ext cx="8229600" cy="654032"/>
          </a:xfrm>
        </p:spPr>
        <p:txBody>
          <a:bodyPr>
            <a:normAutofit/>
          </a:bodyPr>
          <a:lstStyle/>
          <a:p>
            <a:r>
              <a:rPr lang="ru-RU" sz="2800" dirty="0">
                <a:solidFill>
                  <a:srgbClr val="FF0000"/>
                </a:solidFill>
              </a:rPr>
              <a:t>Виды деятельности </a:t>
            </a:r>
            <a:r>
              <a:rPr lang="ru-RU" sz="2800" dirty="0" smtClean="0">
                <a:solidFill>
                  <a:srgbClr val="FF0000"/>
                </a:solidFill>
              </a:rPr>
              <a:t> по </a:t>
            </a:r>
            <a:r>
              <a:rPr lang="ru-RU" sz="2800" dirty="0">
                <a:solidFill>
                  <a:srgbClr val="FF0000"/>
                </a:solidFill>
              </a:rPr>
              <a:t>методу </a:t>
            </a:r>
            <a:r>
              <a:rPr lang="ru-RU" sz="2800" dirty="0" err="1">
                <a:solidFill>
                  <a:srgbClr val="FF0000"/>
                </a:solidFill>
              </a:rPr>
              <a:t>Биркмена</a:t>
            </a:r>
            <a:endParaRPr lang="ru-RU" sz="2800" dirty="0">
              <a:solidFill>
                <a:srgbClr val="FF0000"/>
              </a:solidFill>
            </a:endParaRPr>
          </a:p>
        </p:txBody>
      </p:sp>
      <p:graphicFrame>
        <p:nvGraphicFramePr>
          <p:cNvPr id="69656" name="Group 24"/>
          <p:cNvGraphicFramePr>
            <a:graphicFrameLocks noGrp="1"/>
          </p:cNvGraphicFramePr>
          <p:nvPr>
            <p:ph type="tbl" idx="1"/>
          </p:nvPr>
        </p:nvGraphicFramePr>
        <p:xfrm>
          <a:off x="593725" y="5057775"/>
          <a:ext cx="8215313" cy="1114425"/>
        </p:xfrm>
        <a:graphic>
          <a:graphicData uri="http://schemas.openxmlformats.org/drawingml/2006/table">
            <a:tbl>
              <a:tblPr/>
              <a:tblGrid>
                <a:gridCol w="1749425"/>
                <a:gridCol w="6465888"/>
              </a:tblGrid>
              <a:tr h="1114425">
                <a:tc>
                  <a:txBody>
                    <a:bodyPr/>
                    <a:lstStyle/>
                    <a:p>
                      <a:pPr marL="0" marR="0" lvl="0" indent="0" algn="l" defTabSz="914400" rtl="0" eaLnBrk="1" fontAlgn="base" latinLnBrk="0" hangingPunct="1">
                        <a:lnSpc>
                          <a:spcPct val="175000"/>
                        </a:lnSpc>
                        <a:spcBef>
                          <a:spcPct val="20000"/>
                        </a:spcBef>
                        <a:spcAft>
                          <a:spcPct val="0"/>
                        </a:spcAft>
                        <a:buClrTx/>
                        <a:buSzTx/>
                        <a:buFontTx/>
                        <a:buNone/>
                        <a:tabLst/>
                      </a:pPr>
                      <a:r>
                        <a:rPr kumimoji="0" lang="ru-RU" sz="2000" b="1" i="0" u="none" strike="noStrike" cap="none" normalizeH="0" baseline="0" smtClean="0">
                          <a:ln>
                            <a:noFill/>
                          </a:ln>
                          <a:solidFill>
                            <a:srgbClr val="000000"/>
                          </a:solidFill>
                          <a:effectLst/>
                          <a:latin typeface="Arial" pitchFamily="34" charset="0"/>
                        </a:rPr>
                        <a:t>Желтый</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0" lang="ru-RU" sz="1800" b="0" i="0" u="none" strike="noStrike" cap="none" normalizeH="0" baseline="0" smtClean="0">
                          <a:ln>
                            <a:noFill/>
                          </a:ln>
                          <a:solidFill>
                            <a:srgbClr val="000000"/>
                          </a:solidFill>
                          <a:effectLst/>
                          <a:latin typeface="Arial" pitchFamily="34" charset="0"/>
                        </a:rPr>
                        <a:t>Общительный, ориентирован на задачи, любит использовать невербальное общение</a:t>
                      </a:r>
                      <a:endParaRPr kumimoji="0" lang="en-US" sz="1800" b="0" i="0" u="none" strike="noStrike" cap="none" normalizeH="0" baseline="0" smtClean="0">
                        <a:ln>
                          <a:noFill/>
                        </a:ln>
                        <a:solidFill>
                          <a:srgbClr val="000000"/>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r>
            </a:tbl>
          </a:graphicData>
        </a:graphic>
      </p:graphicFrame>
      <p:sp>
        <p:nvSpPr>
          <p:cNvPr id="69643" name="Rectangle 11"/>
          <p:cNvSpPr>
            <a:spLocks noChangeArrowheads="1"/>
          </p:cNvSpPr>
          <p:nvPr/>
        </p:nvSpPr>
        <p:spPr bwMode="auto">
          <a:xfrm>
            <a:off x="533400" y="838200"/>
            <a:ext cx="8153400" cy="5334000"/>
          </a:xfrm>
          <a:prstGeom prst="rect">
            <a:avLst/>
          </a:prstGeom>
          <a:noFill/>
          <a:ln w="9525" algn="ctr">
            <a:noFill/>
            <a:miter lim="800000"/>
            <a:headEnd/>
            <a:tailEnd/>
          </a:ln>
          <a:effectLst/>
        </p:spPr>
        <p:txBody>
          <a:bodyPr wrap="none" anchor="ctr"/>
          <a:lstStyle/>
          <a:p>
            <a:endParaRPr lang="ru-RU"/>
          </a:p>
        </p:txBody>
      </p:sp>
      <p:sp>
        <p:nvSpPr>
          <p:cNvPr id="69644" name="Rectangle 12"/>
          <p:cNvSpPr>
            <a:spLocks noChangeArrowheads="1"/>
          </p:cNvSpPr>
          <p:nvPr/>
        </p:nvSpPr>
        <p:spPr bwMode="auto">
          <a:xfrm>
            <a:off x="1828800" y="2286000"/>
            <a:ext cx="4343400" cy="2590800"/>
          </a:xfrm>
          <a:prstGeom prst="rect">
            <a:avLst/>
          </a:prstGeom>
          <a:noFill/>
          <a:ln w="9525" algn="ctr">
            <a:noFill/>
            <a:miter lim="800000"/>
            <a:headEnd/>
            <a:tailEnd/>
          </a:ln>
          <a:effectLst/>
        </p:spPr>
        <p:txBody>
          <a:bodyPr wrap="none" anchor="ctr"/>
          <a:lstStyle/>
          <a:p>
            <a:endParaRPr lang="ru-RU"/>
          </a:p>
        </p:txBody>
      </p:sp>
      <p:sp>
        <p:nvSpPr>
          <p:cNvPr id="69645" name="Rectangle 13"/>
          <p:cNvSpPr>
            <a:spLocks noChangeArrowheads="1"/>
          </p:cNvSpPr>
          <p:nvPr/>
        </p:nvSpPr>
        <p:spPr bwMode="auto">
          <a:xfrm>
            <a:off x="2667000" y="1828800"/>
            <a:ext cx="3657600" cy="1219200"/>
          </a:xfrm>
          <a:prstGeom prst="rect">
            <a:avLst/>
          </a:prstGeom>
          <a:noFill/>
          <a:ln w="9525" algn="ctr">
            <a:noFill/>
            <a:miter lim="800000"/>
            <a:headEnd/>
            <a:tailEnd/>
          </a:ln>
          <a:effectLst/>
        </p:spPr>
        <p:txBody>
          <a:bodyPr wrap="none" anchor="ctr"/>
          <a:lstStyle/>
          <a:p>
            <a:endParaRPr lang="ru-RU"/>
          </a:p>
        </p:txBody>
      </p:sp>
      <p:sp>
        <p:nvSpPr>
          <p:cNvPr id="69646" name="Text Box 14"/>
          <p:cNvSpPr txBox="1">
            <a:spLocks noChangeArrowheads="1"/>
          </p:cNvSpPr>
          <p:nvPr/>
        </p:nvSpPr>
        <p:spPr bwMode="auto">
          <a:xfrm>
            <a:off x="2743200" y="2057400"/>
            <a:ext cx="4876800" cy="762000"/>
          </a:xfrm>
          <a:prstGeom prst="rect">
            <a:avLst/>
          </a:prstGeom>
          <a:noFill/>
          <a:ln w="9525" algn="ctr">
            <a:noFill/>
            <a:miter lim="800000"/>
            <a:headEnd/>
            <a:tailEnd/>
          </a:ln>
          <a:effectLst/>
        </p:spPr>
        <p:txBody>
          <a:bodyPr>
            <a:spAutoFit/>
          </a:bodyPr>
          <a:lstStyle/>
          <a:p>
            <a:pPr>
              <a:spcBef>
                <a:spcPct val="50000"/>
              </a:spcBef>
            </a:pPr>
            <a:endParaRPr lang="ru-RU"/>
          </a:p>
        </p:txBody>
      </p:sp>
      <p:grpSp>
        <p:nvGrpSpPr>
          <p:cNvPr id="2" name="Group 25"/>
          <p:cNvGrpSpPr>
            <a:grpSpLocks/>
          </p:cNvGrpSpPr>
          <p:nvPr/>
        </p:nvGrpSpPr>
        <p:grpSpPr bwMode="auto">
          <a:xfrm>
            <a:off x="584200" y="1595438"/>
            <a:ext cx="8239125" cy="1127125"/>
            <a:chOff x="368" y="1005"/>
            <a:chExt cx="5190" cy="710"/>
          </a:xfrm>
        </p:grpSpPr>
        <p:sp>
          <p:nvSpPr>
            <p:cNvPr id="69648" name="Text Box 16"/>
            <p:cNvSpPr txBox="1">
              <a:spLocks noChangeArrowheads="1"/>
            </p:cNvSpPr>
            <p:nvPr/>
          </p:nvSpPr>
          <p:spPr bwMode="auto">
            <a:xfrm>
              <a:off x="368" y="1005"/>
              <a:ext cx="1109" cy="710"/>
            </a:xfrm>
            <a:prstGeom prst="rect">
              <a:avLst/>
            </a:prstGeom>
            <a:solidFill>
              <a:srgbClr val="0000CC"/>
            </a:solidFill>
            <a:ln w="9525" algn="ctr">
              <a:solidFill>
                <a:schemeClr val="tx1"/>
              </a:solidFill>
              <a:miter lim="800000"/>
              <a:headEnd/>
              <a:tailEnd/>
            </a:ln>
            <a:effectLst/>
          </p:spPr>
          <p:txBody>
            <a:bodyPr>
              <a:spAutoFit/>
            </a:bodyPr>
            <a:lstStyle/>
            <a:p>
              <a:pPr>
                <a:lnSpc>
                  <a:spcPct val="105000"/>
                </a:lnSpc>
                <a:spcBef>
                  <a:spcPct val="50000"/>
                </a:spcBef>
              </a:pPr>
              <a:endParaRPr lang="en-US" sz="1600">
                <a:solidFill>
                  <a:srgbClr val="000000"/>
                </a:solidFill>
              </a:endParaRPr>
            </a:p>
            <a:p>
              <a:pPr>
                <a:lnSpc>
                  <a:spcPct val="105000"/>
                </a:lnSpc>
              </a:pPr>
              <a:r>
                <a:rPr lang="ru-RU" sz="2000" b="1">
                  <a:solidFill>
                    <a:srgbClr val="FFFFFF"/>
                  </a:solidFill>
                </a:rPr>
                <a:t>Синий</a:t>
              </a:r>
            </a:p>
            <a:p>
              <a:pPr>
                <a:lnSpc>
                  <a:spcPct val="105000"/>
                </a:lnSpc>
              </a:pPr>
              <a:endParaRPr lang="en-US" sz="2800">
                <a:solidFill>
                  <a:srgbClr val="FFFFFF"/>
                </a:solidFill>
              </a:endParaRPr>
            </a:p>
          </p:txBody>
        </p:sp>
        <p:sp>
          <p:nvSpPr>
            <p:cNvPr id="69649" name="Text Box 17"/>
            <p:cNvSpPr txBox="1">
              <a:spLocks noChangeArrowheads="1"/>
            </p:cNvSpPr>
            <p:nvPr/>
          </p:nvSpPr>
          <p:spPr bwMode="auto">
            <a:xfrm>
              <a:off x="1477" y="1008"/>
              <a:ext cx="4081" cy="556"/>
            </a:xfrm>
            <a:prstGeom prst="rect">
              <a:avLst/>
            </a:prstGeom>
            <a:solidFill>
              <a:srgbClr val="0000CC"/>
            </a:solidFill>
            <a:ln w="9525" algn="ctr">
              <a:solidFill>
                <a:schemeClr val="tx1"/>
              </a:solidFill>
              <a:miter lim="800000"/>
              <a:headEnd/>
              <a:tailEnd/>
            </a:ln>
            <a:effectLst/>
          </p:spPr>
          <p:txBody>
            <a:bodyPr>
              <a:spAutoFit/>
            </a:bodyPr>
            <a:lstStyle/>
            <a:p>
              <a:pPr>
                <a:lnSpc>
                  <a:spcPct val="95000"/>
                </a:lnSpc>
                <a:spcBef>
                  <a:spcPct val="20000"/>
                </a:spcBef>
              </a:pPr>
              <a:r>
                <a:rPr lang="ru-RU" sz="1800">
                  <a:solidFill>
                    <a:schemeClr val="bg1"/>
                  </a:solidFill>
                </a:rPr>
                <a:t>Упорядоченный, склонный сотрудничать, последовательный, осторожный, ориентированный на людей, использующий непрямое общение</a:t>
              </a:r>
              <a:endParaRPr lang="en-US" sz="1800">
                <a:solidFill>
                  <a:schemeClr val="bg1"/>
                </a:solidFill>
              </a:endParaRPr>
            </a:p>
          </p:txBody>
        </p:sp>
      </p:grpSp>
      <p:grpSp>
        <p:nvGrpSpPr>
          <p:cNvPr id="3" name="Group 26"/>
          <p:cNvGrpSpPr>
            <a:grpSpLocks/>
          </p:cNvGrpSpPr>
          <p:nvPr/>
        </p:nvGrpSpPr>
        <p:grpSpPr bwMode="auto">
          <a:xfrm>
            <a:off x="577850" y="2743200"/>
            <a:ext cx="8229600" cy="1223963"/>
            <a:chOff x="365" y="1717"/>
            <a:chExt cx="5184" cy="771"/>
          </a:xfrm>
        </p:grpSpPr>
        <p:sp>
          <p:nvSpPr>
            <p:cNvPr id="69651" name="Text Box 19"/>
            <p:cNvSpPr txBox="1">
              <a:spLocks noChangeArrowheads="1"/>
            </p:cNvSpPr>
            <p:nvPr/>
          </p:nvSpPr>
          <p:spPr bwMode="auto">
            <a:xfrm>
              <a:off x="365" y="1717"/>
              <a:ext cx="1114" cy="771"/>
            </a:xfrm>
            <a:prstGeom prst="rect">
              <a:avLst/>
            </a:prstGeom>
            <a:solidFill>
              <a:srgbClr val="00FF00"/>
            </a:solidFill>
            <a:ln w="9525" algn="ctr">
              <a:solidFill>
                <a:schemeClr val="tx1"/>
              </a:solidFill>
              <a:miter lim="800000"/>
              <a:headEnd/>
              <a:tailEnd/>
            </a:ln>
            <a:effectLst/>
          </p:spPr>
          <p:txBody>
            <a:bodyPr>
              <a:spAutoFit/>
            </a:bodyPr>
            <a:lstStyle/>
            <a:p>
              <a:pPr>
                <a:lnSpc>
                  <a:spcPct val="115000"/>
                </a:lnSpc>
                <a:spcBef>
                  <a:spcPct val="50000"/>
                </a:spcBef>
              </a:pPr>
              <a:endParaRPr lang="en-US" sz="1600">
                <a:solidFill>
                  <a:srgbClr val="000000"/>
                </a:solidFill>
              </a:endParaRPr>
            </a:p>
            <a:p>
              <a:pPr>
                <a:lnSpc>
                  <a:spcPct val="115000"/>
                </a:lnSpc>
              </a:pPr>
              <a:r>
                <a:rPr lang="ru-RU" sz="2000" b="1">
                  <a:solidFill>
                    <a:srgbClr val="000000"/>
                  </a:solidFill>
                </a:rPr>
                <a:t>Зеленый</a:t>
              </a:r>
            </a:p>
            <a:p>
              <a:pPr>
                <a:lnSpc>
                  <a:spcPct val="115000"/>
                </a:lnSpc>
              </a:pPr>
              <a:endParaRPr lang="en-US" sz="2800">
                <a:solidFill>
                  <a:srgbClr val="000000"/>
                </a:solidFill>
              </a:endParaRPr>
            </a:p>
          </p:txBody>
        </p:sp>
        <p:sp>
          <p:nvSpPr>
            <p:cNvPr id="69652" name="Text Box 20"/>
            <p:cNvSpPr txBox="1">
              <a:spLocks noChangeArrowheads="1"/>
            </p:cNvSpPr>
            <p:nvPr/>
          </p:nvSpPr>
          <p:spPr bwMode="auto">
            <a:xfrm>
              <a:off x="1479" y="1717"/>
              <a:ext cx="4070" cy="583"/>
            </a:xfrm>
            <a:prstGeom prst="rect">
              <a:avLst/>
            </a:prstGeom>
            <a:solidFill>
              <a:srgbClr val="00FF00"/>
            </a:solidFill>
            <a:ln w="9525" algn="ctr">
              <a:solidFill>
                <a:schemeClr val="tx1"/>
              </a:solidFill>
              <a:miter lim="800000"/>
              <a:headEnd/>
              <a:tailEnd/>
            </a:ln>
            <a:effectLst/>
          </p:spPr>
          <p:txBody>
            <a:bodyPr>
              <a:spAutoFit/>
            </a:bodyPr>
            <a:lstStyle/>
            <a:p>
              <a:r>
                <a:rPr lang="ru-RU" sz="1800">
                  <a:solidFill>
                    <a:srgbClr val="000000"/>
                  </a:solidFill>
                </a:rPr>
                <a:t>Конкурентоспособный, командующий, напористый, хорошо говорящий, независимый; ориентируется на людей, использует прямое общение</a:t>
              </a:r>
              <a:endParaRPr lang="en-US" sz="1800">
                <a:solidFill>
                  <a:srgbClr val="000000"/>
                </a:solidFill>
              </a:endParaRPr>
            </a:p>
          </p:txBody>
        </p:sp>
      </p:grpSp>
      <p:grpSp>
        <p:nvGrpSpPr>
          <p:cNvPr id="4" name="Group 21"/>
          <p:cNvGrpSpPr>
            <a:grpSpLocks/>
          </p:cNvGrpSpPr>
          <p:nvPr/>
        </p:nvGrpSpPr>
        <p:grpSpPr bwMode="auto">
          <a:xfrm>
            <a:off x="579438" y="3898900"/>
            <a:ext cx="8229600" cy="1146175"/>
            <a:chOff x="480" y="1248"/>
            <a:chExt cx="5136" cy="722"/>
          </a:xfrm>
        </p:grpSpPr>
        <p:sp>
          <p:nvSpPr>
            <p:cNvPr id="69654" name="Text Box 22"/>
            <p:cNvSpPr txBox="1">
              <a:spLocks noChangeArrowheads="1"/>
            </p:cNvSpPr>
            <p:nvPr/>
          </p:nvSpPr>
          <p:spPr bwMode="auto">
            <a:xfrm>
              <a:off x="480" y="1248"/>
              <a:ext cx="1104" cy="722"/>
            </a:xfrm>
            <a:prstGeom prst="rect">
              <a:avLst/>
            </a:prstGeom>
            <a:solidFill>
              <a:srgbClr val="FF0000"/>
            </a:solidFill>
            <a:ln w="9525" algn="ctr">
              <a:solidFill>
                <a:schemeClr val="tx1"/>
              </a:solidFill>
              <a:miter lim="800000"/>
              <a:headEnd/>
              <a:tailEnd/>
            </a:ln>
            <a:effectLst/>
          </p:spPr>
          <p:txBody>
            <a:bodyPr>
              <a:spAutoFit/>
            </a:bodyPr>
            <a:lstStyle/>
            <a:p>
              <a:pPr>
                <a:lnSpc>
                  <a:spcPct val="95000"/>
                </a:lnSpc>
                <a:spcBef>
                  <a:spcPct val="50000"/>
                </a:spcBef>
              </a:pPr>
              <a:endParaRPr lang="en-US" sz="1600">
                <a:solidFill>
                  <a:srgbClr val="000000"/>
                </a:solidFill>
              </a:endParaRPr>
            </a:p>
            <a:p>
              <a:pPr>
                <a:lnSpc>
                  <a:spcPct val="95000"/>
                </a:lnSpc>
              </a:pPr>
              <a:r>
                <a:rPr lang="ru-RU" sz="2000" b="1">
                  <a:solidFill>
                    <a:srgbClr val="FFFFFF"/>
                  </a:solidFill>
                </a:rPr>
                <a:t>Красный</a:t>
              </a:r>
              <a:r>
                <a:rPr lang="en-US" sz="2800">
                  <a:solidFill>
                    <a:srgbClr val="FFFFFF"/>
                  </a:solidFill>
                </a:rPr>
                <a:t> </a:t>
              </a:r>
            </a:p>
            <a:p>
              <a:pPr>
                <a:lnSpc>
                  <a:spcPct val="95000"/>
                </a:lnSpc>
              </a:pPr>
              <a:endParaRPr lang="en-US" sz="2800">
                <a:solidFill>
                  <a:srgbClr val="FFFFFF"/>
                </a:solidFill>
              </a:endParaRPr>
            </a:p>
          </p:txBody>
        </p:sp>
        <p:sp>
          <p:nvSpPr>
            <p:cNvPr id="69655" name="Text Box 23"/>
            <p:cNvSpPr txBox="1">
              <a:spLocks noChangeArrowheads="1"/>
            </p:cNvSpPr>
            <p:nvPr/>
          </p:nvSpPr>
          <p:spPr bwMode="auto">
            <a:xfrm>
              <a:off x="1584" y="1248"/>
              <a:ext cx="4032" cy="520"/>
            </a:xfrm>
            <a:prstGeom prst="rect">
              <a:avLst/>
            </a:prstGeom>
            <a:solidFill>
              <a:srgbClr val="FF0000"/>
            </a:solidFill>
            <a:ln w="9525" algn="ctr">
              <a:solidFill>
                <a:schemeClr val="tx1"/>
              </a:solidFill>
              <a:miter lim="800000"/>
              <a:headEnd/>
              <a:tailEnd/>
            </a:ln>
            <a:effectLst/>
          </p:spPr>
          <p:txBody>
            <a:bodyPr>
              <a:spAutoFit/>
            </a:bodyPr>
            <a:lstStyle/>
            <a:p>
              <a:pPr>
                <a:lnSpc>
                  <a:spcPct val="132000"/>
                </a:lnSpc>
                <a:spcBef>
                  <a:spcPct val="20000"/>
                </a:spcBef>
              </a:pPr>
              <a:r>
                <a:rPr lang="ru-RU" sz="1800">
                  <a:solidFill>
                    <a:schemeClr val="bg1"/>
                  </a:solidFill>
                </a:rPr>
                <a:t>Ориентирован на задачи, любит использовать прямое общение</a:t>
              </a:r>
              <a:endParaRPr lang="en-US" sz="1800">
                <a:solidFill>
                  <a:schemeClr val="bg1"/>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ssolv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69656"/>
                                        </p:tgtEl>
                                        <p:attrNameLst>
                                          <p:attrName>style.visibility</p:attrName>
                                        </p:attrNameLst>
                                      </p:cBhvr>
                                      <p:to>
                                        <p:strVal val="visible"/>
                                      </p:to>
                                    </p:set>
                                    <p:animEffect transition="in" filter="dissolve">
                                      <p:cBhvr>
                                        <p:cTn id="22" dur="500"/>
                                        <p:tgtEl>
                                          <p:spTgt spid="696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301752" y="228600"/>
            <a:ext cx="8534400" cy="914384"/>
          </a:xfrm>
        </p:spPr>
        <p:txBody>
          <a:bodyPr>
            <a:normAutofit fontScale="90000"/>
          </a:bodyPr>
          <a:lstStyle/>
          <a:p>
            <a:r>
              <a:rPr lang="ru-RU" sz="3200" dirty="0">
                <a:solidFill>
                  <a:srgbClr val="FF0000"/>
                </a:solidFill>
              </a:rPr>
              <a:t>ДДО: Дифференциально-диагностический </a:t>
            </a:r>
            <a:r>
              <a:rPr lang="ru-RU" sz="3200" dirty="0" err="1">
                <a:solidFill>
                  <a:srgbClr val="FF0000"/>
                </a:solidFill>
              </a:rPr>
              <a:t>опросник</a:t>
            </a:r>
            <a:endParaRPr lang="ru-RU" sz="3200" dirty="0">
              <a:solidFill>
                <a:srgbClr val="FF0000"/>
              </a:solidFill>
            </a:endParaRPr>
          </a:p>
        </p:txBody>
      </p:sp>
      <p:sp>
        <p:nvSpPr>
          <p:cNvPr id="84995" name="Rectangle 3"/>
          <p:cNvSpPr>
            <a:spLocks noGrp="1" noChangeArrowheads="1"/>
          </p:cNvSpPr>
          <p:nvPr>
            <p:ph sz="quarter" idx="1"/>
          </p:nvPr>
        </p:nvSpPr>
        <p:spPr/>
        <p:txBody>
          <a:bodyPr/>
          <a:lstStyle/>
          <a:p>
            <a:pPr>
              <a:lnSpc>
                <a:spcPct val="90000"/>
              </a:lnSpc>
            </a:pPr>
            <a:endParaRPr lang="en-US" dirty="0"/>
          </a:p>
          <a:p>
            <a:pPr lvl="2">
              <a:lnSpc>
                <a:spcPct val="90000"/>
              </a:lnSpc>
            </a:pPr>
            <a:r>
              <a:rPr lang="ru-RU" sz="2800" dirty="0" smtClean="0">
                <a:solidFill>
                  <a:schemeClr val="tx2">
                    <a:lumMod val="50000"/>
                  </a:schemeClr>
                </a:solidFill>
              </a:rPr>
              <a:t>Человек </a:t>
            </a:r>
            <a:r>
              <a:rPr lang="ru-RU" sz="2800" dirty="0">
                <a:solidFill>
                  <a:schemeClr val="tx2">
                    <a:lumMod val="50000"/>
                  </a:schemeClr>
                </a:solidFill>
              </a:rPr>
              <a:t>- </a:t>
            </a:r>
            <a:r>
              <a:rPr lang="ru-RU" sz="2800" dirty="0" err="1">
                <a:solidFill>
                  <a:schemeClr val="tx2">
                    <a:lumMod val="50000"/>
                  </a:schemeClr>
                </a:solidFill>
              </a:rPr>
              <a:t>человек</a:t>
            </a:r>
            <a:endParaRPr lang="ru-RU" sz="2800" dirty="0">
              <a:solidFill>
                <a:schemeClr val="tx2">
                  <a:lumMod val="50000"/>
                </a:schemeClr>
              </a:solidFill>
            </a:endParaRPr>
          </a:p>
          <a:p>
            <a:pPr lvl="2">
              <a:lnSpc>
                <a:spcPct val="90000"/>
              </a:lnSpc>
            </a:pPr>
            <a:r>
              <a:rPr lang="ru-RU" sz="2800" dirty="0">
                <a:solidFill>
                  <a:schemeClr val="tx2">
                    <a:lumMod val="50000"/>
                  </a:schemeClr>
                </a:solidFill>
              </a:rPr>
              <a:t>Человек - природа</a:t>
            </a:r>
          </a:p>
          <a:p>
            <a:pPr lvl="2">
              <a:lnSpc>
                <a:spcPct val="90000"/>
              </a:lnSpc>
            </a:pPr>
            <a:r>
              <a:rPr lang="ru-RU" sz="2800" dirty="0">
                <a:solidFill>
                  <a:schemeClr val="tx2">
                    <a:lumMod val="50000"/>
                  </a:schemeClr>
                </a:solidFill>
              </a:rPr>
              <a:t>Человек - художественный образ</a:t>
            </a:r>
          </a:p>
          <a:p>
            <a:pPr lvl="2">
              <a:lnSpc>
                <a:spcPct val="90000"/>
              </a:lnSpc>
            </a:pPr>
            <a:r>
              <a:rPr lang="ru-RU" sz="2800" dirty="0">
                <a:solidFill>
                  <a:schemeClr val="tx2">
                    <a:lumMod val="50000"/>
                  </a:schemeClr>
                </a:solidFill>
              </a:rPr>
              <a:t> Человек – техника</a:t>
            </a:r>
          </a:p>
          <a:p>
            <a:pPr lvl="2">
              <a:lnSpc>
                <a:spcPct val="90000"/>
              </a:lnSpc>
            </a:pPr>
            <a:r>
              <a:rPr lang="ru-RU" sz="2800" dirty="0">
                <a:solidFill>
                  <a:schemeClr val="tx2">
                    <a:lumMod val="50000"/>
                  </a:schemeClr>
                </a:solidFill>
              </a:rPr>
              <a:t>Человек - знак</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normAutofit/>
          </a:bodyPr>
          <a:lstStyle/>
          <a:p>
            <a:r>
              <a:rPr lang="ru-RU" sz="4000" dirty="0">
                <a:solidFill>
                  <a:srgbClr val="FF0000"/>
                </a:solidFill>
              </a:rPr>
              <a:t>Теория </a:t>
            </a:r>
            <a:r>
              <a:rPr lang="ru-RU" sz="4000" dirty="0" err="1">
                <a:solidFill>
                  <a:srgbClr val="FF0000"/>
                </a:solidFill>
              </a:rPr>
              <a:t>Холланда</a:t>
            </a:r>
            <a:endParaRPr lang="ru-RU" sz="4000" dirty="0">
              <a:solidFill>
                <a:srgbClr val="FF0000"/>
              </a:solidFill>
            </a:endParaRPr>
          </a:p>
        </p:txBody>
      </p:sp>
      <p:sp>
        <p:nvSpPr>
          <p:cNvPr id="65539" name="Rectangle 3"/>
          <p:cNvSpPr>
            <a:spLocks noGrp="1" noChangeArrowheads="1"/>
          </p:cNvSpPr>
          <p:nvPr>
            <p:ph sz="quarter" idx="1"/>
          </p:nvPr>
        </p:nvSpPr>
        <p:spPr>
          <a:xfrm>
            <a:off x="457200" y="1371600"/>
            <a:ext cx="8229600" cy="4525963"/>
          </a:xfrm>
        </p:spPr>
        <p:txBody>
          <a:bodyPr/>
          <a:lstStyle/>
          <a:p>
            <a:pPr>
              <a:spcAft>
                <a:spcPct val="50000"/>
              </a:spcAft>
              <a:buFontTx/>
              <a:buNone/>
            </a:pPr>
            <a:r>
              <a:rPr lang="ru-RU" sz="2800" dirty="0"/>
              <a:t>   Люди и их рабочие среды делятся на шесть групп:</a:t>
            </a:r>
          </a:p>
          <a:p>
            <a:pPr lvl="3">
              <a:buFontTx/>
              <a:buNone/>
            </a:pPr>
            <a:r>
              <a:rPr lang="ru-RU" b="1" dirty="0"/>
              <a:t>реалистичные (</a:t>
            </a:r>
            <a:r>
              <a:rPr lang="en-US" b="1" dirty="0"/>
              <a:t>realistic</a:t>
            </a:r>
            <a:r>
              <a:rPr lang="ru-RU" b="1" dirty="0"/>
              <a:t>)</a:t>
            </a:r>
          </a:p>
          <a:p>
            <a:pPr lvl="3">
              <a:buFontTx/>
              <a:buNone/>
            </a:pPr>
            <a:r>
              <a:rPr lang="ru-RU" b="1" dirty="0"/>
              <a:t>любознательные</a:t>
            </a:r>
            <a:r>
              <a:rPr lang="en-US" b="1" dirty="0"/>
              <a:t> (investigative)</a:t>
            </a:r>
            <a:endParaRPr lang="ru-RU" dirty="0"/>
          </a:p>
          <a:p>
            <a:pPr lvl="3">
              <a:buFontTx/>
              <a:buNone/>
            </a:pPr>
            <a:r>
              <a:rPr lang="ru-RU" b="1" dirty="0"/>
              <a:t>артистичные</a:t>
            </a:r>
            <a:r>
              <a:rPr lang="en-US" b="1" dirty="0"/>
              <a:t> (artistic)</a:t>
            </a:r>
            <a:endParaRPr lang="ru-RU" dirty="0"/>
          </a:p>
          <a:p>
            <a:pPr lvl="3">
              <a:buFontTx/>
              <a:buNone/>
            </a:pPr>
            <a:r>
              <a:rPr lang="ru-RU" b="1" dirty="0"/>
              <a:t>общительные</a:t>
            </a:r>
            <a:r>
              <a:rPr lang="en-US" b="1" dirty="0"/>
              <a:t> (social)</a:t>
            </a:r>
            <a:endParaRPr lang="ru-RU" dirty="0"/>
          </a:p>
          <a:p>
            <a:pPr lvl="3">
              <a:buFontTx/>
              <a:buNone/>
            </a:pPr>
            <a:r>
              <a:rPr lang="ru-RU" b="1" dirty="0"/>
              <a:t>инициативные</a:t>
            </a:r>
            <a:r>
              <a:rPr lang="en-US" b="1" dirty="0"/>
              <a:t> (enterprising)</a:t>
            </a:r>
            <a:endParaRPr lang="ru-RU" dirty="0"/>
          </a:p>
          <a:p>
            <a:pPr lvl="3">
              <a:buFontTx/>
              <a:buNone/>
            </a:pPr>
            <a:r>
              <a:rPr lang="ru-RU" b="1" dirty="0"/>
              <a:t>консервативные</a:t>
            </a:r>
            <a:r>
              <a:rPr lang="en-US" b="1" dirty="0"/>
              <a:t> (conventional)</a:t>
            </a:r>
            <a:endParaRPr lang="ru-RU" b="1" dirty="0"/>
          </a:p>
          <a:p>
            <a:pPr lvl="3">
              <a:buFontTx/>
              <a:buNone/>
            </a:pPr>
            <a:endParaRPr lang="ru-RU" b="1" dirty="0"/>
          </a:p>
          <a:p>
            <a:pPr lvl="3">
              <a:buFontTx/>
              <a:buNone/>
            </a:pPr>
            <a:r>
              <a:rPr lang="en-US" b="1" dirty="0"/>
              <a:t>R I A S E C</a:t>
            </a:r>
            <a:endParaRPr lang="ru-RU" dirty="0"/>
          </a:p>
          <a:p>
            <a:pPr lvl="3">
              <a:buFontTx/>
              <a:buNone/>
            </a:pP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5539">
                                            <p:txEl>
                                              <p:pRg st="0" end="0"/>
                                            </p:txEl>
                                          </p:spTgt>
                                        </p:tgtEl>
                                        <p:attrNameLst>
                                          <p:attrName>style.visibility</p:attrName>
                                        </p:attrNameLst>
                                      </p:cBhvr>
                                      <p:to>
                                        <p:strVal val="visible"/>
                                      </p:to>
                                    </p:set>
                                    <p:anim calcmode="lin" valueType="num">
                                      <p:cBhvr additive="base">
                                        <p:cTn id="7" dur="500" fill="hold"/>
                                        <p:tgtEl>
                                          <p:spTgt spid="655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553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5539">
                                            <p:txEl>
                                              <p:pRg st="1" end="1"/>
                                            </p:txEl>
                                          </p:spTgt>
                                        </p:tgtEl>
                                        <p:attrNameLst>
                                          <p:attrName>style.visibility</p:attrName>
                                        </p:attrNameLst>
                                      </p:cBhvr>
                                      <p:to>
                                        <p:strVal val="visible"/>
                                      </p:to>
                                    </p:set>
                                    <p:anim calcmode="lin" valueType="num">
                                      <p:cBhvr additive="base">
                                        <p:cTn id="11" dur="500" fill="hold"/>
                                        <p:tgtEl>
                                          <p:spTgt spid="6553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5539">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5539">
                                            <p:txEl>
                                              <p:pRg st="2" end="2"/>
                                            </p:txEl>
                                          </p:spTgt>
                                        </p:tgtEl>
                                        <p:attrNameLst>
                                          <p:attrName>style.visibility</p:attrName>
                                        </p:attrNameLst>
                                      </p:cBhvr>
                                      <p:to>
                                        <p:strVal val="visible"/>
                                      </p:to>
                                    </p:set>
                                    <p:anim calcmode="lin" valueType="num">
                                      <p:cBhvr additive="base">
                                        <p:cTn id="15" dur="500" fill="hold"/>
                                        <p:tgtEl>
                                          <p:spTgt spid="65539">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5539">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65539">
                                            <p:txEl>
                                              <p:pRg st="3" end="3"/>
                                            </p:txEl>
                                          </p:spTgt>
                                        </p:tgtEl>
                                        <p:attrNameLst>
                                          <p:attrName>style.visibility</p:attrName>
                                        </p:attrNameLst>
                                      </p:cBhvr>
                                      <p:to>
                                        <p:strVal val="visible"/>
                                      </p:to>
                                    </p:set>
                                    <p:anim calcmode="lin" valueType="num">
                                      <p:cBhvr additive="base">
                                        <p:cTn id="19" dur="500" fill="hold"/>
                                        <p:tgtEl>
                                          <p:spTgt spid="6553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5539">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65539">
                                            <p:txEl>
                                              <p:pRg st="4" end="4"/>
                                            </p:txEl>
                                          </p:spTgt>
                                        </p:tgtEl>
                                        <p:attrNameLst>
                                          <p:attrName>style.visibility</p:attrName>
                                        </p:attrNameLst>
                                      </p:cBhvr>
                                      <p:to>
                                        <p:strVal val="visible"/>
                                      </p:to>
                                    </p:set>
                                    <p:anim calcmode="lin" valueType="num">
                                      <p:cBhvr additive="base">
                                        <p:cTn id="23" dur="500" fill="hold"/>
                                        <p:tgtEl>
                                          <p:spTgt spid="65539">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5539">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65539">
                                            <p:txEl>
                                              <p:pRg st="5" end="5"/>
                                            </p:txEl>
                                          </p:spTgt>
                                        </p:tgtEl>
                                        <p:attrNameLst>
                                          <p:attrName>style.visibility</p:attrName>
                                        </p:attrNameLst>
                                      </p:cBhvr>
                                      <p:to>
                                        <p:strVal val="visible"/>
                                      </p:to>
                                    </p:set>
                                    <p:anim calcmode="lin" valueType="num">
                                      <p:cBhvr additive="base">
                                        <p:cTn id="27" dur="500" fill="hold"/>
                                        <p:tgtEl>
                                          <p:spTgt spid="65539">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5539">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65539">
                                            <p:txEl>
                                              <p:pRg st="6" end="6"/>
                                            </p:txEl>
                                          </p:spTgt>
                                        </p:tgtEl>
                                        <p:attrNameLst>
                                          <p:attrName>style.visibility</p:attrName>
                                        </p:attrNameLst>
                                      </p:cBhvr>
                                      <p:to>
                                        <p:strVal val="visible"/>
                                      </p:to>
                                    </p:set>
                                    <p:anim calcmode="lin" valueType="num">
                                      <p:cBhvr additive="base">
                                        <p:cTn id="31" dur="500" fill="hold"/>
                                        <p:tgtEl>
                                          <p:spTgt spid="65539">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5539">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65539">
                                            <p:txEl>
                                              <p:pRg st="8" end="8"/>
                                            </p:txEl>
                                          </p:spTgt>
                                        </p:tgtEl>
                                        <p:attrNameLst>
                                          <p:attrName>style.visibility</p:attrName>
                                        </p:attrNameLst>
                                      </p:cBhvr>
                                      <p:to>
                                        <p:strVal val="visible"/>
                                      </p:to>
                                    </p:set>
                                    <p:anim calcmode="lin" valueType="num">
                                      <p:cBhvr additive="base">
                                        <p:cTn id="35" dur="500" fill="hold"/>
                                        <p:tgtEl>
                                          <p:spTgt spid="65539">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553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фициальная">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Официальная">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Официальная">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299</TotalTime>
  <Words>1552</Words>
  <Application>Microsoft Office PowerPoint</Application>
  <PresentationFormat>Экран (4:3)</PresentationFormat>
  <Paragraphs>194</Paragraphs>
  <Slides>15</Slides>
  <Notes>6</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Официальная</vt:lpstr>
      <vt:lpstr>Проект на тему:   Портфолио  для успешной карьеры</vt:lpstr>
      <vt:lpstr>Слайд 2</vt:lpstr>
      <vt:lpstr>         Как сделать  успешную карьеру и стать успешным на современном рынке труда?  </vt:lpstr>
      <vt:lpstr>Слайд 4</vt:lpstr>
      <vt:lpstr>       Оценка профессиональной предрасположенности    </vt:lpstr>
      <vt:lpstr>Профессиональные характеристики  по методу Биркмена</vt:lpstr>
      <vt:lpstr>Виды деятельности  по методу Биркмена</vt:lpstr>
      <vt:lpstr>ДДО: Дифференциально-диагностический опросник</vt:lpstr>
      <vt:lpstr>Теория Холланда</vt:lpstr>
      <vt:lpstr>Код Холланда</vt:lpstr>
      <vt:lpstr>Слайд 11</vt:lpstr>
      <vt:lpstr>     Упражнение 4. Определение «идеальной» работы.  Основываясь на результатах тестирования, определить - какая профессия подойдет лучше всего (эссе об «идеальной» работе).   </vt:lpstr>
      <vt:lpstr>      Группы профессий и подготовка к профессии     </vt:lpstr>
      <vt:lpstr>    Подготовка карьерного портфолио     </vt:lpstr>
      <vt:lpstr>Создание презентации портфолио профессии</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Системы счисления</dc:title>
  <cp:lastModifiedBy>Admin</cp:lastModifiedBy>
  <cp:revision>47</cp:revision>
  <dcterms:modified xsi:type="dcterms:W3CDTF">2015-03-27T19:38:47Z</dcterms:modified>
</cp:coreProperties>
</file>