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1" r:id="rId4"/>
    <p:sldId id="257" r:id="rId5"/>
    <p:sldId id="258" r:id="rId6"/>
    <p:sldId id="259" r:id="rId7"/>
    <p:sldId id="260" r:id="rId8"/>
    <p:sldId id="261" r:id="rId9"/>
    <p:sldId id="267" r:id="rId10"/>
    <p:sldId id="262" r:id="rId11"/>
    <p:sldId id="270" r:id="rId12"/>
    <p:sldId id="263" r:id="rId13"/>
    <p:sldId id="264" r:id="rId14"/>
    <p:sldId id="265" r:id="rId15"/>
    <p:sldId id="266" r:id="rId16"/>
  </p:sldIdLst>
  <p:sldSz cx="9144000" cy="6858000" type="screen4x3"/>
  <p:notesSz cx="7100888" cy="102330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8" d="100"/>
          <a:sy n="108" d="100"/>
        </p:scale>
        <p:origin x="-9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BA34D13-37B8-4015-802B-9B2EA604FAFF}" type="datetimeFigureOut">
              <a:rPr lang="en-US"/>
              <a:pPr>
                <a:defRPr/>
              </a:pPr>
              <a:t>3/24/2015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CEA96A-743B-4A30-B944-854041D7FF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85D311-DD13-450F-B16D-0A37B59B05FE}" type="datetimeFigureOut">
              <a:rPr lang="en-US"/>
              <a:pPr>
                <a:defRPr/>
              </a:pPr>
              <a:t>3/24/2015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8ECFB5-D301-4645-AEA4-9A2B128311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7F9E18-DC70-4B05-88A8-65CEB1171823}" type="datetimeFigureOut">
              <a:rPr lang="en-US"/>
              <a:pPr>
                <a:defRPr/>
              </a:pPr>
              <a:t>3/24/2015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271C5-0821-442E-BD84-1E83D84536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8FB863-FBB5-49AF-8735-B3958EF37D60}" type="datetimeFigureOut">
              <a:rPr lang="en-US"/>
              <a:pPr>
                <a:defRPr/>
              </a:pPr>
              <a:t>3/24/2015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F952A1-799C-44CF-B0DA-2C1B5A4CB3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70525C-FAD0-4A5F-9437-72DA8EF89A12}" type="datetimeFigureOut">
              <a:rPr lang="en-US"/>
              <a:pPr>
                <a:defRPr/>
              </a:pPr>
              <a:t>3/24/2015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B8244C-33C1-4E10-BF8F-5556B8B023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5A4E23-A660-42F5-A96C-0C7FD90E51A9}" type="datetimeFigureOut">
              <a:rPr lang="en-US"/>
              <a:pPr>
                <a:defRPr/>
              </a:pPr>
              <a:t>3/24/2015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850AD0-FC8E-4451-A0BB-651586C4B3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A7E9CF-FCD2-4DC2-B381-980DC4DB2F09}" type="datetimeFigureOut">
              <a:rPr lang="en-US"/>
              <a:pPr>
                <a:defRPr/>
              </a:pPr>
              <a:t>3/24/2015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0B8F4AC-D924-4D44-94E8-E16B3C94F4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6BF620-222D-4CDA-9856-CF1A084E8D3F}" type="datetimeFigureOut">
              <a:rPr lang="en-US"/>
              <a:pPr>
                <a:defRPr/>
              </a:pPr>
              <a:t>3/24/2015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187D6D-A7D9-4A96-8F5A-1552BE26F2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3BB2CB-1DFD-4AAF-993C-DD34270B716C}" type="datetimeFigureOut">
              <a:rPr lang="en-US"/>
              <a:pPr>
                <a:defRPr/>
              </a:pPr>
              <a:t>3/24/2015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063ECD-E3E4-45DD-8735-14C8A2F673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BE561E-5382-47B9-B86D-D986DD77B9B9}" type="datetimeFigureOut">
              <a:rPr lang="en-US"/>
              <a:pPr>
                <a:defRPr/>
              </a:pPr>
              <a:t>3/24/2015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4B7313-87D0-4939-9560-D87C3D12ABB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D5942-3525-41A5-876F-D69C001DB898}" type="datetimeFigureOut">
              <a:rPr lang="en-US"/>
              <a:pPr>
                <a:defRPr/>
              </a:pPr>
              <a:t>3/24/2015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564E43-C573-4F9E-856E-5E5A8F436FC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B1E825E-3D25-451C-B522-78281A787193}" type="datetimeFigureOut">
              <a:rPr lang="en-US"/>
              <a:pPr>
                <a:defRPr/>
              </a:pPr>
              <a:t>3/24/2015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9A8632-5D8A-4C5D-825E-2D856F4E4F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ru.wikipedia.org/wiki/332_%D0%B3%D0%BE%D0%B4_%D0%B4%D0%BE_%D0%BD._%D1%8D." TargetMode="External"/><Relationship Id="rId7" Type="http://schemas.openxmlformats.org/officeDocument/2006/relationships/hyperlink" Target="https://ru.wikipedia.org/wiki/%D0%A1%D1%80%D0%B5%D0%B4%D0%B8%D0%B7%D0%B5%D0%BC%D0%BD%D0%BE%D0%B5_%D0%BC%D0%BE%D1%80%D0%B5"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ru.wikipedia.org/wiki/%D0%95%D0%B3%D0%B8%D0%BF%D0%B5%D1%82" TargetMode="External"/><Relationship Id="rId11" Type="http://schemas.openxmlformats.org/officeDocument/2006/relationships/image" Target="../media/image11.jpeg"/><Relationship Id="rId5" Type="http://schemas.openxmlformats.org/officeDocument/2006/relationships/hyperlink" Target="https://ru.wikipedia.org/wiki/%D0%9F%D0%BE%D1%80%D1%82" TargetMode="External"/><Relationship Id="rId10" Type="http://schemas.openxmlformats.org/officeDocument/2006/relationships/image" Target="../media/image10.jpeg"/><Relationship Id="rId4" Type="http://schemas.openxmlformats.org/officeDocument/2006/relationships/hyperlink" Target="https://ru.wikipedia.org/wiki/%D0%90%D0%BB%D0%B5%D0%BA%D1%81%D0%B0%D0%BD%D0%B4%D1%80_%D0%9C%D0%B0%D0%BA%D0%B5%D0%B4%D0%BE%D0%BD%D1%81%D0%BA%D0%B8%D0%B9" TargetMode="Externa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2052"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685800" y="1905000"/>
            <a:ext cx="8077200" cy="2308225"/>
          </a:xfrm>
          <a:prstGeom prst="rect">
            <a:avLst/>
          </a:prstGeom>
          <a:noFill/>
          <a:effectLst>
            <a:outerShdw blurRad="50800" dist="38100" dir="13500000" algn="br" rotWithShape="0">
              <a:prstClr val="black">
                <a:alpha val="40000"/>
              </a:prstClr>
            </a:outerShdw>
          </a:effectLst>
        </p:spPr>
        <p:txBody>
          <a:bodyPr>
            <a:spAutoFit/>
          </a:bodyPr>
          <a:lstStyle/>
          <a:p>
            <a:pPr algn="ctr" fontAlgn="auto">
              <a:spcBef>
                <a:spcPts val="0"/>
              </a:spcBef>
              <a:spcAft>
                <a:spcPts val="0"/>
              </a:spcAft>
              <a:defRPr/>
            </a:pPr>
            <a:r>
              <a:rPr lang="ru-RU" sz="7200" b="1" i="1" dirty="0">
                <a:solidFill>
                  <a:srgbClr val="FF0000"/>
                </a:solidFill>
                <a:latin typeface="a_AlbionicTitulInfl" pitchFamily="34" charset="-52"/>
              </a:rPr>
              <a:t>«СЕМЬ  </a:t>
            </a:r>
          </a:p>
          <a:p>
            <a:pPr algn="ctr" fontAlgn="auto">
              <a:spcBef>
                <a:spcPts val="0"/>
              </a:spcBef>
              <a:spcAft>
                <a:spcPts val="0"/>
              </a:spcAft>
              <a:defRPr/>
            </a:pPr>
            <a:r>
              <a:rPr lang="ru-RU" sz="7200" b="1" i="1" dirty="0">
                <a:solidFill>
                  <a:srgbClr val="FF0000"/>
                </a:solidFill>
                <a:latin typeface="a_AlbionicTitulInfl" pitchFamily="34" charset="-52"/>
              </a:rPr>
              <a:t>ЧУДЕС   СВЕТА»</a:t>
            </a:r>
          </a:p>
        </p:txBody>
      </p:sp>
      <p:sp>
        <p:nvSpPr>
          <p:cNvPr id="6" name="TextBox 5"/>
          <p:cNvSpPr txBox="1"/>
          <p:nvPr/>
        </p:nvSpPr>
        <p:spPr>
          <a:xfrm>
            <a:off x="1295400" y="457200"/>
            <a:ext cx="6477000" cy="646331"/>
          </a:xfrm>
          <a:prstGeom prst="rect">
            <a:avLst/>
          </a:prstGeom>
          <a:noFill/>
          <a:effectLst>
            <a:outerShdw blurRad="50800" dist="38100" dir="2700000" algn="tl" rotWithShape="0">
              <a:prstClr val="black">
                <a:alpha val="40000"/>
              </a:prstClr>
            </a:outerShdw>
          </a:effectLst>
        </p:spPr>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ru-RU" b="1" spc="150" dirty="0">
                <a:ln w="11430">
                  <a:noFill/>
                </a:ln>
                <a:solidFill>
                  <a:schemeClr val="bg1"/>
                </a:solidFill>
                <a:effectLst>
                  <a:outerShdw blurRad="25400" algn="tl" rotWithShape="0">
                    <a:srgbClr val="000000">
                      <a:alpha val="43000"/>
                    </a:srgbClr>
                  </a:outerShdw>
                </a:effectLst>
                <a:latin typeface="a_AlbionicTitulInfl" pitchFamily="34" charset="-52"/>
              </a:rPr>
              <a:t>ИРБИТСКОЕ   МУНИЦИПАЛЬНОЕ   ОБРАЗОВАНИЕ </a:t>
            </a:r>
          </a:p>
          <a:p>
            <a:pPr algn="ctr" fontAlgn="auto">
              <a:spcBef>
                <a:spcPts val="0"/>
              </a:spcBef>
              <a:spcAft>
                <a:spcPts val="0"/>
              </a:spcAft>
              <a:defRPr/>
            </a:pPr>
            <a:r>
              <a:rPr lang="ru-RU" b="1" spc="150" dirty="0">
                <a:ln w="11430">
                  <a:noFill/>
                </a:ln>
                <a:solidFill>
                  <a:schemeClr val="bg1"/>
                </a:solidFill>
                <a:effectLst>
                  <a:outerShdw blurRad="25400" algn="tl" rotWithShape="0">
                    <a:srgbClr val="000000">
                      <a:alpha val="43000"/>
                    </a:srgbClr>
                  </a:outerShdw>
                </a:effectLst>
                <a:latin typeface="a_AlbionicTitulInfl" pitchFamily="34" charset="-52"/>
              </a:rPr>
              <a:t>МКОУ   ПИОНЕРСКАЯ   СОШ</a:t>
            </a:r>
          </a:p>
        </p:txBody>
      </p:sp>
      <p:sp>
        <p:nvSpPr>
          <p:cNvPr id="2055" name="TextBox 6"/>
          <p:cNvSpPr txBox="1">
            <a:spLocks noChangeArrowheads="1"/>
          </p:cNvSpPr>
          <p:nvPr/>
        </p:nvSpPr>
        <p:spPr bwMode="auto">
          <a:xfrm>
            <a:off x="3124200" y="5029200"/>
            <a:ext cx="4859338" cy="1200150"/>
          </a:xfrm>
          <a:prstGeom prst="rect">
            <a:avLst/>
          </a:prstGeom>
          <a:noFill/>
          <a:ln w="9525">
            <a:noFill/>
            <a:miter lim="800000"/>
            <a:headEnd/>
            <a:tailEnd/>
          </a:ln>
        </p:spPr>
        <p:txBody>
          <a:bodyPr>
            <a:spAutoFit/>
          </a:bodyPr>
          <a:lstStyle/>
          <a:p>
            <a:r>
              <a:rPr lang="ru-RU" sz="2400" b="1" u="sng">
                <a:latin typeface="Calibri" pitchFamily="34" charset="0"/>
              </a:rPr>
              <a:t>Работу  выполнил:  </a:t>
            </a:r>
          </a:p>
          <a:p>
            <a:pPr algn="r"/>
            <a:r>
              <a:rPr lang="ru-RU" sz="2400" b="1">
                <a:latin typeface="Calibri" pitchFamily="34" charset="0"/>
              </a:rPr>
              <a:t>ученик 5 «а» класса</a:t>
            </a:r>
          </a:p>
          <a:p>
            <a:pPr algn="r"/>
            <a:r>
              <a:rPr lang="ru-RU" sz="2400" b="1">
                <a:latin typeface="Calibri" pitchFamily="34" charset="0"/>
              </a:rPr>
              <a:t>Цымбал  Станислав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1268"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11270" name="Прямоугольник 6"/>
          <p:cNvSpPr>
            <a:spLocks noChangeArrowheads="1"/>
          </p:cNvSpPr>
          <p:nvPr/>
        </p:nvSpPr>
        <p:spPr bwMode="auto">
          <a:xfrm>
            <a:off x="304800" y="1219200"/>
            <a:ext cx="3505200" cy="3570288"/>
          </a:xfrm>
          <a:prstGeom prst="rect">
            <a:avLst/>
          </a:prstGeom>
          <a:noFill/>
          <a:ln w="9525">
            <a:noFill/>
            <a:miter lim="800000"/>
            <a:headEnd/>
            <a:tailEnd/>
          </a:ln>
        </p:spPr>
        <p:txBody>
          <a:bodyPr>
            <a:spAutoFit/>
          </a:bodyPr>
          <a:lstStyle/>
          <a:p>
            <a:pPr algn="just"/>
            <a:r>
              <a:rPr lang="ru-RU" sz="1600" b="1">
                <a:latin typeface="Calibri" pitchFamily="34" charset="0"/>
              </a:rPr>
              <a:t>	</a:t>
            </a:r>
            <a:r>
              <a:rPr lang="ru-RU" sz="1400" b="1">
                <a:latin typeface="Calibri" pitchFamily="34" charset="0"/>
              </a:rPr>
              <a:t>Это было грандиозное сооружение. На квадратное основание площадью 30 х 30 м был поставлен прямоугольник высотой 71 м, слегка сужавшийся кверху. На нем возвышалась средняя часть в виде восьмиугольника высотой 34 м, а над ней круглая башня, в которой размещалась осветительная система маяка. Еще выше располагались колонны, которые поддерживали конусообразную крышу. Венчала сооружение статуя Зевса, смотревшего на море с высоты 130 м. </a:t>
            </a:r>
          </a:p>
          <a:p>
            <a:pPr algn="just"/>
            <a:r>
              <a:rPr lang="ru-RU" sz="1400" b="1">
                <a:latin typeface="Calibri" pitchFamily="34" charset="0"/>
              </a:rPr>
              <a:t>	Нижняя часть маяка состояла из четырнадцати расположенных один над  другим сводов. </a:t>
            </a:r>
          </a:p>
        </p:txBody>
      </p:sp>
      <p:pic>
        <p:nvPicPr>
          <p:cNvPr id="10" name="Рисунок 9" descr="аыаыаы.jpg"/>
          <p:cNvPicPr>
            <a:picLocks noChangeAspect="1"/>
          </p:cNvPicPr>
          <p:nvPr/>
        </p:nvPicPr>
        <p:blipFill>
          <a:blip r:embed="rId3" cstate="email"/>
          <a:stretch>
            <a:fillRect/>
          </a:stretch>
        </p:blipFill>
        <p:spPr>
          <a:xfrm>
            <a:off x="3962399" y="1066800"/>
            <a:ext cx="4800601"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72" name="Прямоугольник 10"/>
          <p:cNvSpPr>
            <a:spLocks noChangeArrowheads="1"/>
          </p:cNvSpPr>
          <p:nvPr/>
        </p:nvSpPr>
        <p:spPr bwMode="auto">
          <a:xfrm>
            <a:off x="381000" y="5029200"/>
            <a:ext cx="8458200" cy="1384300"/>
          </a:xfrm>
          <a:prstGeom prst="rect">
            <a:avLst/>
          </a:prstGeom>
          <a:noFill/>
          <a:ln w="9525">
            <a:noFill/>
            <a:miter lim="800000"/>
            <a:headEnd/>
            <a:tailEnd/>
          </a:ln>
        </p:spPr>
        <p:txBody>
          <a:bodyPr>
            <a:spAutoFit/>
          </a:bodyPr>
          <a:lstStyle/>
          <a:p>
            <a:pPr algn="just"/>
            <a:r>
              <a:rPr lang="ru-RU" sz="1400" b="1">
                <a:latin typeface="Calibri" pitchFamily="34" charset="0"/>
              </a:rPr>
              <a:t>	Вдоль внутренней стены проходил наклонный въезд, на котором свободно могла разойтись пара вьючных животных. В середине маяка имелась шахта, ведущая от нижних помещений вверх к осветительной системе. С помощью канатной тяги на верхние этажи можно было поднимать необходимые грузы. Снаружи маяк был облицован белым мрамором. На строительство было израсходовано 800 талантов (стоимость 20 800 кг серебра, что по современным оценкам равняется 10 миллионам немецких марок)</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2292"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12294" name="Прямоугольник 6"/>
          <p:cNvSpPr>
            <a:spLocks noChangeArrowheads="1"/>
          </p:cNvSpPr>
          <p:nvPr/>
        </p:nvSpPr>
        <p:spPr bwMode="auto">
          <a:xfrm>
            <a:off x="304800" y="1219200"/>
            <a:ext cx="3886200" cy="369888"/>
          </a:xfrm>
          <a:prstGeom prst="rect">
            <a:avLst/>
          </a:prstGeom>
          <a:noFill/>
          <a:ln w="9525">
            <a:noFill/>
            <a:miter lim="800000"/>
            <a:headEnd/>
            <a:tailEnd/>
          </a:ln>
        </p:spPr>
        <p:txBody>
          <a:bodyPr>
            <a:spAutoFit/>
          </a:bodyPr>
          <a:lstStyle/>
          <a:p>
            <a:r>
              <a:rPr lang="ru-RU" b="1">
                <a:latin typeface="Calibri" pitchFamily="34" charset="0"/>
              </a:rPr>
              <a:t>.</a:t>
            </a:r>
          </a:p>
        </p:txBody>
      </p:sp>
      <p:sp>
        <p:nvSpPr>
          <p:cNvPr id="12295" name="Прямоугольник 10"/>
          <p:cNvSpPr>
            <a:spLocks noChangeArrowheads="1"/>
          </p:cNvSpPr>
          <p:nvPr/>
        </p:nvSpPr>
        <p:spPr bwMode="auto">
          <a:xfrm>
            <a:off x="381000" y="5029200"/>
            <a:ext cx="8458200" cy="307975"/>
          </a:xfrm>
          <a:prstGeom prst="rect">
            <a:avLst/>
          </a:prstGeom>
          <a:noFill/>
          <a:ln w="9525">
            <a:noFill/>
            <a:miter lim="800000"/>
            <a:headEnd/>
            <a:tailEnd/>
          </a:ln>
        </p:spPr>
        <p:txBody>
          <a:bodyPr>
            <a:spAutoFit/>
          </a:bodyPr>
          <a:lstStyle/>
          <a:p>
            <a:pPr algn="just"/>
            <a:r>
              <a:rPr lang="ru-RU" sz="1400" b="1">
                <a:latin typeface="Calibri" pitchFamily="34" charset="0"/>
              </a:rPr>
              <a:t>	</a:t>
            </a:r>
          </a:p>
        </p:txBody>
      </p:sp>
      <p:sp>
        <p:nvSpPr>
          <p:cNvPr id="12296" name="Прямоугольник 12"/>
          <p:cNvSpPr>
            <a:spLocks noChangeArrowheads="1"/>
          </p:cNvSpPr>
          <p:nvPr/>
        </p:nvSpPr>
        <p:spPr bwMode="auto">
          <a:xfrm>
            <a:off x="6477000" y="2514600"/>
            <a:ext cx="2362200" cy="3970338"/>
          </a:xfrm>
          <a:prstGeom prst="rect">
            <a:avLst/>
          </a:prstGeom>
          <a:noFill/>
          <a:ln w="9525">
            <a:noFill/>
            <a:miter lim="800000"/>
            <a:headEnd/>
            <a:tailEnd/>
          </a:ln>
        </p:spPr>
        <p:txBody>
          <a:bodyPr>
            <a:spAutoFit/>
          </a:bodyPr>
          <a:lstStyle/>
          <a:p>
            <a:pPr algn="r"/>
            <a:r>
              <a:rPr lang="ru-RU" b="1" i="1">
                <a:latin typeface="Calibri" pitchFamily="34" charset="0"/>
              </a:rPr>
              <a:t>Внутри  маяка</a:t>
            </a:r>
          </a:p>
          <a:p>
            <a:pPr algn="r"/>
            <a:r>
              <a:rPr lang="ru-RU" b="1" i="1">
                <a:latin typeface="Calibri" pitchFamily="34" charset="0"/>
              </a:rPr>
              <a:t>Был  спиральный  пандус,  по  которому  лошади  и  мулы</a:t>
            </a:r>
          </a:p>
          <a:p>
            <a:pPr algn="r"/>
            <a:r>
              <a:rPr lang="ru-RU" b="1" i="1">
                <a:latin typeface="Calibri" pitchFamily="34" charset="0"/>
              </a:rPr>
              <a:t>Тянули  вверх  повозки  </a:t>
            </a:r>
          </a:p>
          <a:p>
            <a:pPr algn="r"/>
            <a:r>
              <a:rPr lang="ru-RU" b="1" i="1">
                <a:latin typeface="Calibri" pitchFamily="34" charset="0"/>
              </a:rPr>
              <a:t>со  смолой  и  маслом,- </a:t>
            </a:r>
          </a:p>
          <a:p>
            <a:pPr algn="r"/>
            <a:r>
              <a:rPr lang="ru-RU" b="1" i="1">
                <a:latin typeface="Calibri" pitchFamily="34" charset="0"/>
              </a:rPr>
              <a:t>Ведь  поддержание  большого  костра  на  вершине  маяка  требовало  много  топлива.</a:t>
            </a:r>
            <a:endParaRPr lang="ru-RU" b="1">
              <a:latin typeface="Calibri" pitchFamily="34" charset="0"/>
            </a:endParaRPr>
          </a:p>
        </p:txBody>
      </p:sp>
      <p:pic>
        <p:nvPicPr>
          <p:cNvPr id="14" name="Рисунок 13" descr="ссссс.jpg"/>
          <p:cNvPicPr>
            <a:picLocks noChangeAspect="1"/>
          </p:cNvPicPr>
          <p:nvPr/>
        </p:nvPicPr>
        <p:blipFill>
          <a:blip r:embed="rId3" cstate="email"/>
          <a:stretch>
            <a:fillRect/>
          </a:stretch>
        </p:blipFill>
        <p:spPr>
          <a:xfrm>
            <a:off x="381000" y="381000"/>
            <a:ext cx="3813810"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Рисунок 17" descr="арарар.jpg"/>
          <p:cNvPicPr>
            <a:picLocks noChangeAspect="1"/>
          </p:cNvPicPr>
          <p:nvPr/>
        </p:nvPicPr>
        <p:blipFill>
          <a:blip r:embed="rId4"/>
          <a:stretch>
            <a:fillRect/>
          </a:stretch>
        </p:blipFill>
        <p:spPr>
          <a:xfrm>
            <a:off x="3352800" y="1219200"/>
            <a:ext cx="2819400" cy="5354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3316"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13318" name="Прямоугольник 6"/>
          <p:cNvSpPr>
            <a:spLocks noChangeArrowheads="1"/>
          </p:cNvSpPr>
          <p:nvPr/>
        </p:nvSpPr>
        <p:spPr bwMode="auto">
          <a:xfrm>
            <a:off x="304800" y="1219200"/>
            <a:ext cx="3886200" cy="5354638"/>
          </a:xfrm>
          <a:prstGeom prst="rect">
            <a:avLst/>
          </a:prstGeom>
          <a:noFill/>
          <a:ln w="9525">
            <a:noFill/>
            <a:miter lim="800000"/>
            <a:headEnd/>
            <a:tailEnd/>
          </a:ln>
        </p:spPr>
        <p:txBody>
          <a:bodyPr>
            <a:spAutoFit/>
          </a:bodyPr>
          <a:lstStyle/>
          <a:p>
            <a:r>
              <a:rPr lang="ru-RU" b="1">
                <a:solidFill>
                  <a:srgbClr val="C00000"/>
                </a:solidFill>
                <a:latin typeface="Calibri" pitchFamily="34" charset="0"/>
              </a:rPr>
              <a:t>Где стоял первый в мире маяк?:.</a:t>
            </a:r>
            <a:endParaRPr lang="ru-RU">
              <a:solidFill>
                <a:srgbClr val="C00000"/>
              </a:solidFill>
              <a:latin typeface="Calibri" pitchFamily="34" charset="0"/>
            </a:endParaRPr>
          </a:p>
          <a:p>
            <a:pPr algn="just"/>
            <a:r>
              <a:rPr lang="ru-RU" b="1">
                <a:latin typeface="Calibri" pitchFamily="34" charset="0"/>
              </a:rPr>
              <a:t>Как и все мореходные сигнальные средства того времени, Александрийский маяк был построен для использования в дневное время. Суда заходили в гавань до наступления темноты, чтобы не оставаться на ночь в море. Но Александрийская гавань очень скоро превратилась в оживленный центр морской торговли. Во внутренней, речной части гавани разгружали зерно и овощи, привезенные с плодородных полей долины Нила, а в морской ее части причаливали большие суда с вином из Греции, пряностями с Востока, металлом из Испании и многими другими товарами со всего света.</a:t>
            </a:r>
          </a:p>
        </p:txBody>
      </p:sp>
      <p:sp>
        <p:nvSpPr>
          <p:cNvPr id="13319" name="Прямоугольник 10"/>
          <p:cNvSpPr>
            <a:spLocks noChangeArrowheads="1"/>
          </p:cNvSpPr>
          <p:nvPr/>
        </p:nvSpPr>
        <p:spPr bwMode="auto">
          <a:xfrm>
            <a:off x="381000" y="5029200"/>
            <a:ext cx="8458200" cy="307975"/>
          </a:xfrm>
          <a:prstGeom prst="rect">
            <a:avLst/>
          </a:prstGeom>
          <a:noFill/>
          <a:ln w="9525">
            <a:noFill/>
            <a:miter lim="800000"/>
            <a:headEnd/>
            <a:tailEnd/>
          </a:ln>
        </p:spPr>
        <p:txBody>
          <a:bodyPr>
            <a:spAutoFit/>
          </a:bodyPr>
          <a:lstStyle/>
          <a:p>
            <a:pPr algn="just"/>
            <a:r>
              <a:rPr lang="ru-RU" sz="1400" b="1">
                <a:latin typeface="Calibri" pitchFamily="34" charset="0"/>
              </a:rPr>
              <a:t>	</a:t>
            </a:r>
          </a:p>
        </p:txBody>
      </p:sp>
      <p:pic>
        <p:nvPicPr>
          <p:cNvPr id="9" name="Рисунок 8" descr="3.jpg"/>
          <p:cNvPicPr>
            <a:picLocks noChangeAspect="1"/>
          </p:cNvPicPr>
          <p:nvPr/>
        </p:nvPicPr>
        <p:blipFill>
          <a:blip r:embed="rId3">
            <a:lum bright="10000" contrast="30000"/>
          </a:blip>
          <a:stretch>
            <a:fillRect/>
          </a:stretch>
        </p:blipFill>
        <p:spPr>
          <a:xfrm>
            <a:off x="4267201" y="1219200"/>
            <a:ext cx="4572000"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321" name="Прямоугольник 11"/>
          <p:cNvSpPr>
            <a:spLocks noChangeArrowheads="1"/>
          </p:cNvSpPr>
          <p:nvPr/>
        </p:nvSpPr>
        <p:spPr bwMode="auto">
          <a:xfrm>
            <a:off x="4419600" y="5715000"/>
            <a:ext cx="4419600" cy="554038"/>
          </a:xfrm>
          <a:prstGeom prst="rect">
            <a:avLst/>
          </a:prstGeom>
          <a:noFill/>
          <a:ln w="9525">
            <a:noFill/>
            <a:miter lim="800000"/>
            <a:headEnd/>
            <a:tailEnd/>
          </a:ln>
        </p:spPr>
        <p:txBody>
          <a:bodyPr>
            <a:spAutoFit/>
          </a:bodyPr>
          <a:lstStyle/>
          <a:p>
            <a:pPr algn="r"/>
            <a:r>
              <a:rPr lang="ru-RU" b="1" i="1">
                <a:latin typeface="Calibri" pitchFamily="34" charset="0"/>
              </a:rPr>
              <a:t>130 - метровый Александрийский маяк </a:t>
            </a:r>
            <a:r>
              <a:rPr lang="ru-RU" sz="1200" b="1" i="1">
                <a:latin typeface="Calibri" pitchFamily="34" charset="0"/>
              </a:rPr>
              <a:t>(реконструкция  Тирша)</a:t>
            </a:r>
            <a:endParaRPr lang="ru-RU" sz="1200" b="1">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4340"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14342" name="Прямоугольник 10"/>
          <p:cNvSpPr>
            <a:spLocks noChangeArrowheads="1"/>
          </p:cNvSpPr>
          <p:nvPr/>
        </p:nvSpPr>
        <p:spPr bwMode="auto">
          <a:xfrm>
            <a:off x="381000" y="5029200"/>
            <a:ext cx="8458200" cy="307975"/>
          </a:xfrm>
          <a:prstGeom prst="rect">
            <a:avLst/>
          </a:prstGeom>
          <a:noFill/>
          <a:ln w="9525">
            <a:noFill/>
            <a:miter lim="800000"/>
            <a:headEnd/>
            <a:tailEnd/>
          </a:ln>
        </p:spPr>
        <p:txBody>
          <a:bodyPr>
            <a:spAutoFit/>
          </a:bodyPr>
          <a:lstStyle/>
          <a:p>
            <a:pPr algn="just"/>
            <a:r>
              <a:rPr lang="ru-RU" sz="1400" b="1">
                <a:latin typeface="Calibri" pitchFamily="34" charset="0"/>
              </a:rPr>
              <a:t>	</a:t>
            </a:r>
          </a:p>
        </p:txBody>
      </p:sp>
      <p:sp>
        <p:nvSpPr>
          <p:cNvPr id="14343" name="Прямоугольник 12"/>
          <p:cNvSpPr>
            <a:spLocks noChangeArrowheads="1"/>
          </p:cNvSpPr>
          <p:nvPr/>
        </p:nvSpPr>
        <p:spPr bwMode="auto">
          <a:xfrm>
            <a:off x="304800" y="1676400"/>
            <a:ext cx="8382000" cy="4800600"/>
          </a:xfrm>
          <a:prstGeom prst="rect">
            <a:avLst/>
          </a:prstGeom>
          <a:noFill/>
          <a:ln w="9525">
            <a:noFill/>
            <a:miter lim="800000"/>
            <a:headEnd/>
            <a:tailEnd/>
          </a:ln>
        </p:spPr>
        <p:txBody>
          <a:bodyPr>
            <a:spAutoFit/>
          </a:bodyPr>
          <a:lstStyle/>
          <a:p>
            <a:pPr algn="just"/>
            <a:r>
              <a:rPr lang="ru-RU" b="1">
                <a:latin typeface="Calibri" pitchFamily="34" charset="0"/>
              </a:rPr>
              <a:t>	На судах приезжали и чужеземцы: студенты, пожелавшие изучать астрономию или философию в недавно открывшемся университете, больные, надеявшиеся получить помощь у знаменитых александрийских врачей; приезжали дипломаты, купцы и просто путешественники, которым не терпелось своими глазами увидеть этот замечательный город, выросший на берегу Нила. В другие страны отсюда вывозили главным образом стекло, папирус и льняное полотно. Судоходство становилось все интенсивнее, и кораблям приходилось уже заходить в гавань и выходить из нее не только днем, но и ночью. Поэтому на маяке установили мощное осветительное устройство, в котором сжигали древесную смолу и масло. Само дерево для этого не использовали, оно было слишком дорого. Его приходилось ввозить, и оно шло только на строительство домов и судов. Это была первая башня с сигнальным огнем в истории судоходства. Свет фокусировался и отражался вогнутым зеркалом. Луч света был настолько ярким, что казалось, его можно увидеть и на краю света. Это мощное излучение и смелая конструкция башни и явились причиной того, что Александрийский маяк был причислен к Семи чудесам света, как только в 279 г. до Р. Хр. было закончено его строительство.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5364"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15366" name="Прямоугольник 10"/>
          <p:cNvSpPr>
            <a:spLocks noChangeArrowheads="1"/>
          </p:cNvSpPr>
          <p:nvPr/>
        </p:nvSpPr>
        <p:spPr bwMode="auto">
          <a:xfrm>
            <a:off x="381000" y="5029200"/>
            <a:ext cx="8458200" cy="307975"/>
          </a:xfrm>
          <a:prstGeom prst="rect">
            <a:avLst/>
          </a:prstGeom>
          <a:noFill/>
          <a:ln w="9525">
            <a:noFill/>
            <a:miter lim="800000"/>
            <a:headEnd/>
            <a:tailEnd/>
          </a:ln>
        </p:spPr>
        <p:txBody>
          <a:bodyPr>
            <a:spAutoFit/>
          </a:bodyPr>
          <a:lstStyle/>
          <a:p>
            <a:pPr algn="just"/>
            <a:r>
              <a:rPr lang="ru-RU" sz="1400" b="1">
                <a:latin typeface="Calibri" pitchFamily="34" charset="0"/>
              </a:rPr>
              <a:t>	</a:t>
            </a:r>
          </a:p>
        </p:txBody>
      </p:sp>
      <p:sp>
        <p:nvSpPr>
          <p:cNvPr id="15367" name="Прямоугольник 12"/>
          <p:cNvSpPr>
            <a:spLocks noChangeArrowheads="1"/>
          </p:cNvSpPr>
          <p:nvPr/>
        </p:nvSpPr>
        <p:spPr bwMode="auto">
          <a:xfrm>
            <a:off x="457200" y="1676400"/>
            <a:ext cx="8229600" cy="369888"/>
          </a:xfrm>
          <a:prstGeom prst="rect">
            <a:avLst/>
          </a:prstGeom>
          <a:noFill/>
          <a:ln w="9525">
            <a:noFill/>
            <a:miter lim="800000"/>
            <a:headEnd/>
            <a:tailEnd/>
          </a:ln>
        </p:spPr>
        <p:txBody>
          <a:bodyPr>
            <a:spAutoFit/>
          </a:bodyPr>
          <a:lstStyle/>
          <a:p>
            <a:pPr algn="just"/>
            <a:r>
              <a:rPr lang="ru-RU" b="1">
                <a:latin typeface="Calibri" pitchFamily="34" charset="0"/>
              </a:rPr>
              <a:t>	</a:t>
            </a:r>
          </a:p>
        </p:txBody>
      </p:sp>
      <p:pic>
        <p:nvPicPr>
          <p:cNvPr id="8" name="Рисунок 7" descr="пвпвпв.jpg"/>
          <p:cNvPicPr>
            <a:picLocks noChangeAspect="1"/>
          </p:cNvPicPr>
          <p:nvPr/>
        </p:nvPicPr>
        <p:blipFill>
          <a:blip r:embed="rId3"/>
          <a:stretch>
            <a:fillRect/>
          </a:stretch>
        </p:blipFill>
        <p:spPr>
          <a:xfrm>
            <a:off x="381001" y="1066800"/>
            <a:ext cx="5181600" cy="5486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9" name="Прямоугольник 8"/>
          <p:cNvSpPr>
            <a:spLocks noChangeArrowheads="1"/>
          </p:cNvSpPr>
          <p:nvPr/>
        </p:nvSpPr>
        <p:spPr bwMode="auto">
          <a:xfrm>
            <a:off x="533400" y="5638800"/>
            <a:ext cx="5029200" cy="738188"/>
          </a:xfrm>
          <a:prstGeom prst="rect">
            <a:avLst/>
          </a:prstGeom>
          <a:noFill/>
          <a:ln w="9525">
            <a:noFill/>
            <a:miter lim="800000"/>
            <a:headEnd/>
            <a:tailEnd/>
          </a:ln>
        </p:spPr>
        <p:txBody>
          <a:bodyPr>
            <a:spAutoFit/>
          </a:bodyPr>
          <a:lstStyle/>
          <a:p>
            <a:r>
              <a:rPr lang="ru-RU" sz="1400" b="1" i="1">
                <a:solidFill>
                  <a:schemeClr val="bg1"/>
                </a:solidFill>
                <a:latin typeface="Calibri" pitchFamily="34" charset="0"/>
              </a:rPr>
              <a:t>На фундаменте маяка, разрушенного землетрясением, </a:t>
            </a:r>
          </a:p>
          <a:p>
            <a:r>
              <a:rPr lang="ru-RU" sz="1400" b="1" i="1">
                <a:solidFill>
                  <a:schemeClr val="bg1"/>
                </a:solidFill>
                <a:latin typeface="Calibri" pitchFamily="34" charset="0"/>
              </a:rPr>
              <a:t>в 1480г. мамлюкский султан Кайт-бей построил крепость, </a:t>
            </a:r>
          </a:p>
          <a:p>
            <a:r>
              <a:rPr lang="ru-RU" sz="1400" b="1" i="1">
                <a:solidFill>
                  <a:schemeClr val="bg1"/>
                </a:solidFill>
                <a:latin typeface="Calibri" pitchFamily="34" charset="0"/>
              </a:rPr>
              <a:t>которая и сейчас носит его имя.</a:t>
            </a:r>
            <a:endParaRPr lang="ru-RU" sz="1400" b="1">
              <a:solidFill>
                <a:schemeClr val="bg1"/>
              </a:solidFill>
              <a:latin typeface="Calibri" pitchFamily="34" charset="0"/>
            </a:endParaRPr>
          </a:p>
        </p:txBody>
      </p:sp>
      <p:sp>
        <p:nvSpPr>
          <p:cNvPr id="10" name="Прямоугольник 9"/>
          <p:cNvSpPr/>
          <p:nvPr/>
        </p:nvSpPr>
        <p:spPr>
          <a:xfrm>
            <a:off x="5715000" y="990600"/>
            <a:ext cx="3124200" cy="5586413"/>
          </a:xfrm>
          <a:prstGeom prst="rect">
            <a:avLst/>
          </a:prstGeom>
        </p:spPr>
        <p:txBody>
          <a:bodyPr>
            <a:spAutoFit/>
          </a:bodyPr>
          <a:lstStyle/>
          <a:p>
            <a:pPr algn="just" fontAlgn="auto">
              <a:spcBef>
                <a:spcPts val="0"/>
              </a:spcBef>
              <a:spcAft>
                <a:spcPts val="0"/>
              </a:spcAft>
              <a:defRPr/>
            </a:pPr>
            <a:r>
              <a:rPr lang="ru-RU" sz="1600" dirty="0">
                <a:latin typeface="+mn-lt"/>
              </a:rPr>
              <a:t>	</a:t>
            </a:r>
            <a:r>
              <a:rPr lang="ru-RU" sz="1550" b="1" dirty="0">
                <a:latin typeface="+mn-lt"/>
              </a:rPr>
              <a:t>Почти 1000 лет Александрийский маяк стойко выдерживал все военные потрясения. Но затем его постигла та же учесть, что и многие другие чудеса света. В 796 г. после Р. Хр. он был разрушен землетрясением. Попытки арабов восстановить его закончились неудачей. В 1480 г. </a:t>
            </a:r>
            <a:r>
              <a:rPr lang="ru-RU" sz="1550" b="1" dirty="0" err="1">
                <a:latin typeface="+mn-lt"/>
              </a:rPr>
              <a:t>мамлюкский</a:t>
            </a:r>
            <a:r>
              <a:rPr lang="ru-RU" sz="1550" b="1" dirty="0">
                <a:latin typeface="+mn-lt"/>
              </a:rPr>
              <a:t> султан </a:t>
            </a:r>
            <a:r>
              <a:rPr lang="ru-RU" sz="1550" b="1" dirty="0" err="1">
                <a:latin typeface="+mn-lt"/>
              </a:rPr>
              <a:t>Кайт-бей</a:t>
            </a:r>
            <a:r>
              <a:rPr lang="ru-RU" sz="1550" b="1" dirty="0">
                <a:latin typeface="+mn-lt"/>
              </a:rPr>
              <a:t> построил на фундаменте маяка крепость, которая стоит поныне и носит имя своего создателя. Поскольку до Александрийского маяка других маяков не было, не существовало и названия для подобных сооружений. По названию острова, на котором он стоял, его назвали „</a:t>
            </a:r>
            <a:r>
              <a:rPr lang="ru-RU" sz="1550" b="1" dirty="0" err="1">
                <a:latin typeface="+mn-lt"/>
              </a:rPr>
              <a:t>фарос</a:t>
            </a:r>
            <a:r>
              <a:rPr lang="ru-RU" sz="1550" b="1" dirty="0">
                <a:latin typeface="+mn-lt"/>
              </a:rPr>
              <a:t>". Это слово впоследствии перешло во все романские языки и стало обозначать любой маяк.</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6388"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16390" name="Прямоугольник 10"/>
          <p:cNvSpPr>
            <a:spLocks noChangeArrowheads="1"/>
          </p:cNvSpPr>
          <p:nvPr/>
        </p:nvSpPr>
        <p:spPr bwMode="auto">
          <a:xfrm>
            <a:off x="381000" y="5029200"/>
            <a:ext cx="8458200" cy="307975"/>
          </a:xfrm>
          <a:prstGeom prst="rect">
            <a:avLst/>
          </a:prstGeom>
          <a:noFill/>
          <a:ln w="9525">
            <a:noFill/>
            <a:miter lim="800000"/>
            <a:headEnd/>
            <a:tailEnd/>
          </a:ln>
        </p:spPr>
        <p:txBody>
          <a:bodyPr>
            <a:spAutoFit/>
          </a:bodyPr>
          <a:lstStyle/>
          <a:p>
            <a:pPr algn="just"/>
            <a:r>
              <a:rPr lang="ru-RU" sz="1400" b="1">
                <a:latin typeface="Calibri" pitchFamily="34" charset="0"/>
              </a:rPr>
              <a:t>	</a:t>
            </a:r>
          </a:p>
        </p:txBody>
      </p:sp>
      <p:sp>
        <p:nvSpPr>
          <p:cNvPr id="16391" name="Прямоугольник 12"/>
          <p:cNvSpPr>
            <a:spLocks noChangeArrowheads="1"/>
          </p:cNvSpPr>
          <p:nvPr/>
        </p:nvSpPr>
        <p:spPr bwMode="auto">
          <a:xfrm>
            <a:off x="762000" y="3581400"/>
            <a:ext cx="7620000" cy="1477963"/>
          </a:xfrm>
          <a:prstGeom prst="rect">
            <a:avLst/>
          </a:prstGeom>
          <a:noFill/>
          <a:ln w="9525">
            <a:noFill/>
            <a:miter lim="800000"/>
            <a:headEnd/>
            <a:tailEnd/>
          </a:ln>
        </p:spPr>
        <p:txBody>
          <a:bodyPr>
            <a:spAutoFit/>
          </a:bodyPr>
          <a:lstStyle/>
          <a:p>
            <a:pPr algn="ctr"/>
            <a:r>
              <a:rPr lang="ru-RU" b="1" i="1">
                <a:latin typeface="Calibri" pitchFamily="34" charset="0"/>
              </a:rPr>
              <a:t>Изображение  </a:t>
            </a:r>
          </a:p>
          <a:p>
            <a:pPr algn="ctr"/>
            <a:r>
              <a:rPr lang="ru-RU" b="1" i="1">
                <a:latin typeface="Calibri" pitchFamily="34" charset="0"/>
              </a:rPr>
              <a:t>Фароса  </a:t>
            </a:r>
          </a:p>
          <a:p>
            <a:pPr algn="ctr"/>
            <a:r>
              <a:rPr lang="ru-RU" b="1" i="1">
                <a:latin typeface="Calibri" pitchFamily="34" charset="0"/>
              </a:rPr>
              <a:t>на римских  монетах времен </a:t>
            </a:r>
          </a:p>
          <a:p>
            <a:pPr algn="ctr"/>
            <a:r>
              <a:rPr lang="ru-RU" b="1" i="1">
                <a:latin typeface="Calibri" pitchFamily="34" charset="0"/>
              </a:rPr>
              <a:t>Императора Домициана (81-86 гг. помле Р. Хр.) </a:t>
            </a:r>
          </a:p>
          <a:p>
            <a:pPr algn="ctr"/>
            <a:r>
              <a:rPr lang="ru-RU" b="1" i="1">
                <a:latin typeface="Calibri" pitchFamily="34" charset="0"/>
              </a:rPr>
              <a:t>и времен императора Коммада     (180-182гг. после Р. Хр.)</a:t>
            </a:r>
            <a:endParaRPr lang="ru-RU" b="1">
              <a:latin typeface="Calibri" pitchFamily="34" charset="0"/>
            </a:endParaRPr>
          </a:p>
        </p:txBody>
      </p:sp>
      <p:pic>
        <p:nvPicPr>
          <p:cNvPr id="9" name="Рисунок 8" descr="6.jpg"/>
          <p:cNvPicPr>
            <a:picLocks noChangeAspect="1"/>
          </p:cNvPicPr>
          <p:nvPr/>
        </p:nvPicPr>
        <p:blipFill>
          <a:blip r:embed="rId3"/>
          <a:stretch>
            <a:fillRect/>
          </a:stretch>
        </p:blipFill>
        <p:spPr>
          <a:xfrm>
            <a:off x="533400" y="1371600"/>
            <a:ext cx="2819400" cy="2750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5.jpg"/>
          <p:cNvPicPr>
            <a:picLocks noChangeAspect="1"/>
          </p:cNvPicPr>
          <p:nvPr/>
        </p:nvPicPr>
        <p:blipFill>
          <a:blip r:embed="rId4"/>
          <a:stretch>
            <a:fillRect/>
          </a:stretch>
        </p:blipFill>
        <p:spPr>
          <a:xfrm>
            <a:off x="5584697" y="1295400"/>
            <a:ext cx="3025903"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394" name="Прямоугольник 11"/>
          <p:cNvSpPr>
            <a:spLocks noChangeArrowheads="1"/>
          </p:cNvSpPr>
          <p:nvPr/>
        </p:nvSpPr>
        <p:spPr bwMode="auto">
          <a:xfrm>
            <a:off x="381000" y="5486400"/>
            <a:ext cx="8382000" cy="923925"/>
          </a:xfrm>
          <a:prstGeom prst="rect">
            <a:avLst/>
          </a:prstGeom>
          <a:noFill/>
          <a:ln w="9525">
            <a:noFill/>
            <a:miter lim="800000"/>
            <a:headEnd/>
            <a:tailEnd/>
          </a:ln>
        </p:spPr>
        <p:txBody>
          <a:bodyPr>
            <a:spAutoFit/>
          </a:bodyPr>
          <a:lstStyle/>
          <a:p>
            <a:pPr algn="ctr"/>
            <a:r>
              <a:rPr lang="ru-RU" b="1">
                <a:latin typeface="Calibri" pitchFamily="34" charset="0"/>
              </a:rPr>
              <a:t>А в русском языке от него произошло слово „фара". </a:t>
            </a:r>
          </a:p>
          <a:p>
            <a:pPr algn="ctr"/>
            <a:r>
              <a:rPr lang="ru-RU" b="1">
                <a:latin typeface="Calibri" pitchFamily="34" charset="0"/>
              </a:rPr>
              <a:t>Иными словами, от гигантского седьмого чуда света  - </a:t>
            </a:r>
          </a:p>
          <a:p>
            <a:pPr algn="ctr"/>
            <a:r>
              <a:rPr lang="ru-RU" b="1">
                <a:latin typeface="Calibri" pitchFamily="34" charset="0"/>
              </a:rPr>
              <a:t>осталось всего лишь одно слово.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3076"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8" name="Прямоугольник 7"/>
          <p:cNvSpPr/>
          <p:nvPr/>
        </p:nvSpPr>
        <p:spPr>
          <a:xfrm>
            <a:off x="914400" y="2057400"/>
            <a:ext cx="6705600" cy="3786188"/>
          </a:xfrm>
          <a:prstGeom prst="rect">
            <a:avLst/>
          </a:prstGeom>
        </p:spPr>
        <p:txBody>
          <a:bodyPr>
            <a:spAutoFit/>
          </a:bodyPr>
          <a:lstStyle/>
          <a:p>
            <a:pPr fontAlgn="auto">
              <a:spcBef>
                <a:spcPts val="0"/>
              </a:spcBef>
              <a:spcAft>
                <a:spcPts val="0"/>
              </a:spcAft>
              <a:defRPr/>
            </a:pPr>
            <a:r>
              <a:rPr lang="ru-RU" sz="2400" b="1" dirty="0">
                <a:latin typeface="+mn-lt"/>
              </a:rPr>
              <a:t>План:</a:t>
            </a:r>
          </a:p>
          <a:p>
            <a:pPr fontAlgn="auto">
              <a:spcBef>
                <a:spcPts val="0"/>
              </a:spcBef>
              <a:spcAft>
                <a:spcPts val="0"/>
              </a:spcAft>
              <a:defRPr/>
            </a:pPr>
            <a:endParaRPr lang="ru-RU" b="1" dirty="0">
              <a:latin typeface="+mn-lt"/>
            </a:endParaRPr>
          </a:p>
          <a:p>
            <a:pPr marL="457200" indent="-457200" fontAlgn="auto">
              <a:spcBef>
                <a:spcPts val="0"/>
              </a:spcBef>
              <a:spcAft>
                <a:spcPts val="0"/>
              </a:spcAft>
              <a:buFont typeface="+mj-lt"/>
              <a:buAutoNum type="arabicPeriod"/>
              <a:defRPr/>
            </a:pPr>
            <a:endParaRPr lang="ru-RU" b="1" dirty="0">
              <a:latin typeface="+mn-lt"/>
            </a:endParaRPr>
          </a:p>
          <a:p>
            <a:pPr marL="457200" indent="-457200" fontAlgn="auto">
              <a:spcBef>
                <a:spcPts val="0"/>
              </a:spcBef>
              <a:spcAft>
                <a:spcPts val="0"/>
              </a:spcAft>
              <a:buFont typeface="+mj-lt"/>
              <a:buAutoNum type="arabicPeriod"/>
              <a:defRPr/>
            </a:pPr>
            <a:r>
              <a:rPr lang="ru-RU" b="1" dirty="0">
                <a:latin typeface="+mn-lt"/>
              </a:rPr>
              <a:t>Священное  число  - СЕМЬ;</a:t>
            </a:r>
          </a:p>
          <a:p>
            <a:pPr marL="457200" indent="-457200" fontAlgn="auto">
              <a:spcBef>
                <a:spcPts val="0"/>
              </a:spcBef>
              <a:spcAft>
                <a:spcPts val="0"/>
              </a:spcAft>
              <a:buFont typeface="+mj-lt"/>
              <a:buAutoNum type="arabicPeriod"/>
              <a:defRPr/>
            </a:pPr>
            <a:r>
              <a:rPr lang="ru-RU" b="1" dirty="0">
                <a:latin typeface="+mn-lt"/>
              </a:rPr>
              <a:t>Что  является  чудом  света (Семь  чудес  света);</a:t>
            </a:r>
          </a:p>
          <a:p>
            <a:pPr marL="457200" indent="-457200" fontAlgn="auto">
              <a:spcBef>
                <a:spcPts val="0"/>
              </a:spcBef>
              <a:spcAft>
                <a:spcPts val="0"/>
              </a:spcAft>
              <a:buFont typeface="+mj-lt"/>
              <a:buAutoNum type="arabicPeriod"/>
              <a:defRPr/>
            </a:pPr>
            <a:r>
              <a:rPr lang="ru-RU" b="1" dirty="0">
                <a:latin typeface="+mn-lt"/>
              </a:rPr>
              <a:t>Краткая  информация  о  всех семи  чудесах света;</a:t>
            </a:r>
          </a:p>
          <a:p>
            <a:pPr marL="457200" indent="-457200" fontAlgn="auto">
              <a:spcBef>
                <a:spcPts val="0"/>
              </a:spcBef>
              <a:spcAft>
                <a:spcPts val="0"/>
              </a:spcAft>
              <a:buFont typeface="+mj-lt"/>
              <a:buAutoNum type="arabicPeriod"/>
              <a:defRPr/>
            </a:pPr>
            <a:r>
              <a:rPr lang="ru-RU" b="1" dirty="0">
                <a:latin typeface="+mn-lt"/>
              </a:rPr>
              <a:t>Александрия – главный  морской  порт, второй  по  величине  город  Египта,</a:t>
            </a:r>
          </a:p>
          <a:p>
            <a:pPr marL="457200" indent="-457200" fontAlgn="auto">
              <a:spcBef>
                <a:spcPts val="0"/>
              </a:spcBef>
              <a:spcAft>
                <a:spcPts val="0"/>
              </a:spcAft>
              <a:defRPr/>
            </a:pPr>
            <a:r>
              <a:rPr lang="ru-RU" b="1" dirty="0">
                <a:latin typeface="+mn-lt"/>
              </a:rPr>
              <a:t>4.     Местонахождение  первого  в  мире  маяка;</a:t>
            </a:r>
          </a:p>
          <a:p>
            <a:pPr marL="457200" indent="-457200" fontAlgn="auto">
              <a:spcBef>
                <a:spcPts val="0"/>
              </a:spcBef>
              <a:spcAft>
                <a:spcPts val="0"/>
              </a:spcAft>
              <a:defRPr/>
            </a:pPr>
            <a:r>
              <a:rPr lang="ru-RU" b="1" dirty="0">
                <a:latin typeface="+mn-lt"/>
              </a:rPr>
              <a:t>5.     Александрийский  маяк новейшее  чудо  и  грандиозное  сооружение Александра  Македонского;</a:t>
            </a:r>
          </a:p>
          <a:p>
            <a:pPr marL="457200" indent="-457200" fontAlgn="auto">
              <a:spcBef>
                <a:spcPts val="0"/>
              </a:spcBef>
              <a:spcAft>
                <a:spcPts val="0"/>
              </a:spcAft>
              <a:defRPr/>
            </a:pPr>
            <a:r>
              <a:rPr lang="ru-RU" b="1" dirty="0">
                <a:latin typeface="+mn-lt"/>
              </a:rPr>
              <a:t>6.	Строение  маяка;</a:t>
            </a:r>
          </a:p>
          <a:p>
            <a:pPr marL="457200" indent="-457200" fontAlgn="auto">
              <a:spcBef>
                <a:spcPts val="0"/>
              </a:spcBef>
              <a:spcAft>
                <a:spcPts val="0"/>
              </a:spcAft>
              <a:defRPr/>
            </a:pPr>
            <a:r>
              <a:rPr lang="ru-RU" b="1" dirty="0">
                <a:latin typeface="+mn-lt"/>
              </a:rPr>
              <a:t>7.      Историческое  значение маяка.</a:t>
            </a:r>
            <a:endParaRPr lang="ru-RU" sz="2400" b="1"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4100"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4102" name="Прямоугольник 6"/>
          <p:cNvSpPr>
            <a:spLocks noChangeArrowheads="1"/>
          </p:cNvSpPr>
          <p:nvPr/>
        </p:nvSpPr>
        <p:spPr bwMode="auto">
          <a:xfrm>
            <a:off x="304800" y="1295400"/>
            <a:ext cx="8534400" cy="5048250"/>
          </a:xfrm>
          <a:prstGeom prst="rect">
            <a:avLst/>
          </a:prstGeom>
          <a:noFill/>
          <a:ln w="9525">
            <a:noFill/>
            <a:miter lim="800000"/>
            <a:headEnd/>
            <a:tailEnd/>
          </a:ln>
        </p:spPr>
        <p:txBody>
          <a:bodyPr>
            <a:spAutoFit/>
          </a:bodyPr>
          <a:lstStyle/>
          <a:p>
            <a:pPr algn="just"/>
            <a:r>
              <a:rPr lang="ru-RU" sz="1400" b="1">
                <a:solidFill>
                  <a:srgbClr val="C00000"/>
                </a:solidFill>
                <a:latin typeface="Calibri" pitchFamily="34" charset="0"/>
              </a:rPr>
              <a:t>СЕМЬ – СВЯЩЕННОЕ  ЧИСЛО…</a:t>
            </a:r>
          </a:p>
          <a:p>
            <a:pPr algn="just"/>
            <a:r>
              <a:rPr lang="ru-RU" sz="1400" b="1">
                <a:latin typeface="Calibri" pitchFamily="34" charset="0"/>
              </a:rPr>
              <a:t>...У многих народов древнего мира число семь считалось особым. В египетской и вавилонской философии и астрономии оно рассматривалось как сумма двух „жизненных чисел" три и четыре: </a:t>
            </a:r>
          </a:p>
          <a:p>
            <a:pPr algn="just"/>
            <a:r>
              <a:rPr lang="ru-RU" sz="1400" b="1">
                <a:latin typeface="Calibri" pitchFamily="34" charset="0"/>
              </a:rPr>
              <a:t>	три человека - отец, мать и ребенок - составляют основу жизни, </a:t>
            </a:r>
          </a:p>
          <a:p>
            <a:pPr algn="just"/>
            <a:r>
              <a:rPr lang="ru-RU" sz="1400" b="1">
                <a:latin typeface="Calibri" pitchFamily="34" charset="0"/>
              </a:rPr>
              <a:t>	а четыре - это число стран света и направлений ветра, откуда приходит дождь, живительная влага которого делает землю плодоносящей. </a:t>
            </a:r>
          </a:p>
          <a:p>
            <a:pPr algn="just"/>
            <a:r>
              <a:rPr lang="ru-RU" sz="1400" b="1">
                <a:latin typeface="Calibri" pitchFamily="34" charset="0"/>
              </a:rPr>
              <a:t>	Греческий философ и математик Пифагор, живший в VI веке до Р. Хр., также придавал особое значение числу семь как сумме двух чисел три и четыре: </a:t>
            </a:r>
          </a:p>
          <a:p>
            <a:pPr algn="just"/>
            <a:r>
              <a:rPr lang="ru-RU" sz="1400" b="1">
                <a:latin typeface="Calibri" pitchFamily="34" charset="0"/>
              </a:rPr>
              <a:t>	треугольник и четырехугольник считались математиками античности проявлением законченности и совершенства. </a:t>
            </a:r>
          </a:p>
          <a:p>
            <a:pPr algn="just"/>
            <a:r>
              <a:rPr lang="ru-RU" sz="1400" b="1">
                <a:latin typeface="Calibri" pitchFamily="34" charset="0"/>
              </a:rPr>
              <a:t>	Поэтому число семь как сумма тройки и четверки воспринималось ими как священное.</a:t>
            </a:r>
          </a:p>
          <a:p>
            <a:pPr algn="just"/>
            <a:r>
              <a:rPr lang="ru-RU" sz="1400" b="1">
                <a:latin typeface="Calibri" pitchFamily="34" charset="0"/>
              </a:rPr>
              <a:t>	С давних пор число семь имело разнообразное символическое использование. </a:t>
            </a:r>
          </a:p>
          <a:p>
            <a:pPr algn="just"/>
            <a:r>
              <a:rPr lang="ru-RU" sz="1400" b="1">
                <a:latin typeface="Calibri" pitchFamily="34" charset="0"/>
              </a:rPr>
              <a:t>	Так, древние греки ежегодно выбирали семь лучших трагических и комических актеров; как и древние римляне, они почитали семерых мудрецов; на семи холмах был основан Рим. </a:t>
            </a:r>
          </a:p>
          <a:p>
            <a:pPr algn="just"/>
            <a:r>
              <a:rPr lang="ru-RU" sz="1400" b="1">
                <a:latin typeface="Calibri" pitchFamily="34" charset="0"/>
              </a:rPr>
              <a:t>	В христианстве признаются семь смертных грехов (гордыня или тщеславие, скупость или сребролюбие, блуд или невоздержание, чревоугодие или обжорство, гнев, лень или уныние) ,</a:t>
            </a:r>
          </a:p>
          <a:p>
            <a:pPr algn="just"/>
            <a:r>
              <a:rPr lang="ru-RU" sz="1400" b="1">
                <a:latin typeface="Calibri" pitchFamily="34" charset="0"/>
              </a:rPr>
              <a:t>	и семь таинств (крещение, миропомазание, причащение или евхаристия, покаяние или исповедь, соборование или елеосвящение, священство или ординация, брак) …</a:t>
            </a:r>
          </a:p>
          <a:p>
            <a:pPr algn="just"/>
            <a:r>
              <a:rPr lang="ru-RU" sz="1400" b="1">
                <a:latin typeface="Calibri" pitchFamily="34" charset="0"/>
              </a:rPr>
              <a:t>	В сказках мы тоже всюду встречаемся с загадочным числом семь: злодей Синяя Борода имел семь жен, Белоснежка жила у семи гномов за семью горами, в лесном тереме живут семь братьев-богатырей в „Сказке о мертвой царевне и семи богатырях", а храбрый портняжка убивал семерых (мух!) одним ударом... Этот список использования числа семь у самых разных народов мира можно продолжать до бесконечности.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5124"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5126" name="Прямоугольник 7"/>
          <p:cNvSpPr>
            <a:spLocks noChangeArrowheads="1"/>
          </p:cNvSpPr>
          <p:nvPr/>
        </p:nvSpPr>
        <p:spPr bwMode="auto">
          <a:xfrm>
            <a:off x="533400" y="2057400"/>
            <a:ext cx="8229600" cy="4154488"/>
          </a:xfrm>
          <a:prstGeom prst="rect">
            <a:avLst/>
          </a:prstGeom>
          <a:noFill/>
          <a:ln w="9525">
            <a:noFill/>
            <a:miter lim="800000"/>
            <a:headEnd/>
            <a:tailEnd/>
          </a:ln>
        </p:spPr>
        <p:txBody>
          <a:bodyPr>
            <a:spAutoFit/>
          </a:bodyPr>
          <a:lstStyle/>
          <a:p>
            <a:r>
              <a:rPr lang="ru-RU" sz="2400" b="1">
                <a:latin typeface="Calibri" pitchFamily="34" charset="0"/>
              </a:rPr>
              <a:t>Что  такое  Семь  чудес  света? </a:t>
            </a:r>
          </a:p>
          <a:p>
            <a:r>
              <a:rPr lang="ru-RU" sz="2400" b="1">
                <a:latin typeface="Calibri" pitchFamily="34" charset="0"/>
              </a:rPr>
              <a:t>…известно всем – они созданы человеком еще до нашей эры:</a:t>
            </a:r>
          </a:p>
          <a:p>
            <a:pPr lvl="4">
              <a:buFont typeface="Arial" charset="0"/>
              <a:buChar char="•"/>
            </a:pPr>
            <a:r>
              <a:rPr lang="ru-RU" sz="2400" b="1">
                <a:latin typeface="Calibri" pitchFamily="34" charset="0"/>
              </a:rPr>
              <a:t>Пирамида  Хеопса;</a:t>
            </a:r>
          </a:p>
          <a:p>
            <a:pPr lvl="4">
              <a:buFont typeface="Arial" charset="0"/>
              <a:buChar char="•"/>
            </a:pPr>
            <a:r>
              <a:rPr lang="ru-RU" sz="2400" b="1">
                <a:latin typeface="Calibri" pitchFamily="34" charset="0"/>
              </a:rPr>
              <a:t>Висячие  сады  Семирамиды;</a:t>
            </a:r>
          </a:p>
          <a:p>
            <a:pPr lvl="4">
              <a:buFont typeface="Arial" charset="0"/>
              <a:buChar char="•"/>
            </a:pPr>
            <a:r>
              <a:rPr lang="ru-RU" sz="2400" b="1">
                <a:latin typeface="Calibri" pitchFamily="34" charset="0"/>
              </a:rPr>
              <a:t>Храм Артемиды  в  Эфесе;</a:t>
            </a:r>
          </a:p>
          <a:p>
            <a:pPr lvl="4">
              <a:buFont typeface="Arial" charset="0"/>
              <a:buChar char="•"/>
            </a:pPr>
            <a:r>
              <a:rPr lang="ru-RU" sz="2400" b="1">
                <a:latin typeface="Calibri" pitchFamily="34" charset="0"/>
              </a:rPr>
              <a:t>Статуя  Зевса  в  Олимпии;</a:t>
            </a:r>
          </a:p>
          <a:p>
            <a:pPr lvl="4">
              <a:buFont typeface="Arial" charset="0"/>
              <a:buChar char="•"/>
            </a:pPr>
            <a:r>
              <a:rPr lang="ru-RU" sz="2400" b="1">
                <a:latin typeface="Calibri" pitchFamily="34" charset="0"/>
              </a:rPr>
              <a:t>Мавзолей в Галикарнасе;</a:t>
            </a:r>
          </a:p>
          <a:p>
            <a:pPr lvl="4">
              <a:buFont typeface="Arial" charset="0"/>
              <a:buChar char="•"/>
            </a:pPr>
            <a:r>
              <a:rPr lang="ru-RU" sz="2400" b="1">
                <a:latin typeface="Calibri" pitchFamily="34" charset="0"/>
              </a:rPr>
              <a:t>Колосс   Родосский;</a:t>
            </a:r>
          </a:p>
          <a:p>
            <a:pPr lvl="4">
              <a:buFont typeface="Arial" charset="0"/>
              <a:buChar char="•"/>
            </a:pPr>
            <a:r>
              <a:rPr lang="ru-RU" sz="2400" b="1">
                <a:latin typeface="Calibri" pitchFamily="34" charset="0"/>
              </a:rPr>
              <a:t>Александрийский  маяк.</a:t>
            </a:r>
          </a:p>
          <a:p>
            <a:pPr>
              <a:buFont typeface="Arial" charset="0"/>
              <a:buChar char="•"/>
            </a:pPr>
            <a:endParaRPr lang="ru-RU" sz="2400" b="1">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6148"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solidFill>
              <a:srgbClr val="FF0000"/>
            </a:solid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pic>
        <p:nvPicPr>
          <p:cNvPr id="7" name="Рисунок 6" descr="ТАБЛИЦА  СЕМИ  ЧУДЕС  СВЕТА.jpg"/>
          <p:cNvPicPr>
            <a:picLocks noChangeAspect="1"/>
          </p:cNvPicPr>
          <p:nvPr/>
        </p:nvPicPr>
        <p:blipFill>
          <a:blip r:embed="rId3" cstate="email">
            <a:lum bright="-10000" contrast="20000"/>
          </a:blip>
          <a:stretch>
            <a:fillRect/>
          </a:stretch>
        </p:blipFill>
        <p:spPr>
          <a:xfrm>
            <a:off x="381000" y="1058863"/>
            <a:ext cx="8382000" cy="5494337"/>
          </a:xfrm>
          <a:prstGeom prst="rect">
            <a:avLst/>
          </a:prstGeom>
          <a:ln w="28575">
            <a:solidFill>
              <a:schemeClr val="bg2"/>
            </a:solid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7172"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7174" name="Прямоугольник 6"/>
          <p:cNvSpPr>
            <a:spLocks noChangeArrowheads="1"/>
          </p:cNvSpPr>
          <p:nvPr/>
        </p:nvSpPr>
        <p:spPr bwMode="auto">
          <a:xfrm>
            <a:off x="4495800" y="1066800"/>
            <a:ext cx="4343400" cy="2554288"/>
          </a:xfrm>
          <a:prstGeom prst="rect">
            <a:avLst/>
          </a:prstGeom>
          <a:noFill/>
          <a:ln w="9525">
            <a:noFill/>
            <a:miter lim="800000"/>
            <a:headEnd/>
            <a:tailEnd/>
          </a:ln>
        </p:spPr>
        <p:txBody>
          <a:bodyPr>
            <a:spAutoFit/>
          </a:bodyPr>
          <a:lstStyle/>
          <a:p>
            <a:pPr algn="r"/>
            <a:r>
              <a:rPr lang="ru-RU" sz="2000" b="1" i="1">
                <a:solidFill>
                  <a:srgbClr val="FF0000"/>
                </a:solidFill>
                <a:latin typeface="Book Antiqua" pitchFamily="18" charset="0"/>
              </a:rPr>
              <a:t>Седьмое   чудо  света Александрийский   маяк - на самом  деле  является  восьмым чудом.  До  его постройки вторым  чудом  света  считались стены  Вавилона. Когда  же  в устье  Нила  был  сооружен </a:t>
            </a:r>
          </a:p>
          <a:p>
            <a:pPr algn="r"/>
            <a:r>
              <a:rPr lang="ru-RU" sz="2000" b="1" i="1">
                <a:solidFill>
                  <a:srgbClr val="FF0000"/>
                </a:solidFill>
                <a:latin typeface="Book Antiqua" pitchFamily="18" charset="0"/>
              </a:rPr>
              <a:t> 130-метровый маяк.</a:t>
            </a:r>
          </a:p>
        </p:txBody>
      </p:sp>
      <p:pic>
        <p:nvPicPr>
          <p:cNvPr id="10" name="Рисунок 9" descr="1024px-Lighthouse_-_Thiersch.gif"/>
          <p:cNvPicPr>
            <a:picLocks noChangeAspect="1"/>
          </p:cNvPicPr>
          <p:nvPr/>
        </p:nvPicPr>
        <p:blipFill>
          <a:blip r:embed="rId3"/>
          <a:stretch>
            <a:fillRect/>
          </a:stretch>
        </p:blipFill>
        <p:spPr>
          <a:xfrm>
            <a:off x="457200" y="457200"/>
            <a:ext cx="3733799" cy="3153146"/>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6" name="Прямоугольник 10"/>
          <p:cNvSpPr>
            <a:spLocks noChangeArrowheads="1"/>
          </p:cNvSpPr>
          <p:nvPr/>
        </p:nvSpPr>
        <p:spPr bwMode="auto">
          <a:xfrm>
            <a:off x="304800" y="3657600"/>
            <a:ext cx="8458200" cy="2862263"/>
          </a:xfrm>
          <a:prstGeom prst="rect">
            <a:avLst/>
          </a:prstGeom>
          <a:noFill/>
          <a:ln w="9525">
            <a:noFill/>
            <a:miter lim="800000"/>
            <a:headEnd/>
            <a:tailEnd/>
          </a:ln>
        </p:spPr>
        <p:txBody>
          <a:bodyPr>
            <a:spAutoFit/>
          </a:bodyPr>
          <a:lstStyle/>
          <a:p>
            <a:pPr algn="just"/>
            <a:r>
              <a:rPr lang="ru-RU" b="1">
                <a:latin typeface="Calibri" pitchFamily="34" charset="0"/>
              </a:rPr>
              <a:t>	Современники настолько были поражены этим выдающимся техническим достижением, что попросту вычеркнули стены Вавилона из списка Семи чудес света и внесли в него маяк как самое последнее, новейшее чудо. 16 апреля 331 г. до Р. Хр. двадцатипятилетний Александр Македонский отмечал первую годовщину своего завоевания Египта и обожествления в качестве фараона. В этот день Александр отмерил шагами прямоугольный участок земли размером 30 х 7 стадиев (5370 х 1253 м). В торжественной процессии за ним следовал жрец, посыпавший следы царя ячменной мукой. По предсказанию оракула, ячменная мука должна была умилостивить богов и помочь тем самым осуществлению царского замысла.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8196"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8198" name="Rectangle 1"/>
          <p:cNvSpPr>
            <a:spLocks noChangeArrowheads="1"/>
          </p:cNvSpPr>
          <p:nvPr/>
        </p:nvSpPr>
        <p:spPr bwMode="auto">
          <a:xfrm>
            <a:off x="2743200" y="1676400"/>
            <a:ext cx="2286000" cy="369888"/>
          </a:xfrm>
          <a:prstGeom prst="rect">
            <a:avLst/>
          </a:prstGeom>
          <a:noFill/>
          <a:ln w="9525">
            <a:noFill/>
            <a:miter lim="800000"/>
            <a:headEnd/>
            <a:tailEnd/>
          </a:ln>
        </p:spPr>
        <p:txBody>
          <a:bodyPr anchor="ctr">
            <a:spAutoFit/>
          </a:bodyPr>
          <a:lstStyle/>
          <a:p>
            <a:pPr algn="just"/>
            <a:endParaRPr lang="ru-RU"/>
          </a:p>
        </p:txBody>
      </p:sp>
      <p:sp>
        <p:nvSpPr>
          <p:cNvPr id="8199" name="Rectangle 1"/>
          <p:cNvSpPr>
            <a:spLocks noChangeArrowheads="1"/>
          </p:cNvSpPr>
          <p:nvPr/>
        </p:nvSpPr>
        <p:spPr bwMode="auto">
          <a:xfrm flipH="1">
            <a:off x="2819400" y="738188"/>
            <a:ext cx="1828800" cy="369887"/>
          </a:xfrm>
          <a:prstGeom prst="rect">
            <a:avLst/>
          </a:prstGeom>
          <a:noFill/>
          <a:ln w="9525">
            <a:noFill/>
            <a:miter lim="800000"/>
            <a:headEnd/>
            <a:tailEnd/>
          </a:ln>
        </p:spPr>
        <p:txBody>
          <a:bodyPr anchor="ctr">
            <a:spAutoFit/>
          </a:bodyPr>
          <a:lstStyle/>
          <a:p>
            <a:pPr algn="just"/>
            <a:endParaRPr lang="ru-RU"/>
          </a:p>
        </p:txBody>
      </p:sp>
      <p:sp>
        <p:nvSpPr>
          <p:cNvPr id="8200"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pPr algn="just"/>
            <a:endParaRPr lang="ru-RU"/>
          </a:p>
        </p:txBody>
      </p:sp>
      <p:sp>
        <p:nvSpPr>
          <p:cNvPr id="8201" name="Прямоугольник 13"/>
          <p:cNvSpPr>
            <a:spLocks noChangeArrowheads="1"/>
          </p:cNvSpPr>
          <p:nvPr/>
        </p:nvSpPr>
        <p:spPr bwMode="auto">
          <a:xfrm>
            <a:off x="304800" y="1066800"/>
            <a:ext cx="8534400" cy="1200150"/>
          </a:xfrm>
          <a:prstGeom prst="rect">
            <a:avLst/>
          </a:prstGeom>
          <a:noFill/>
          <a:ln w="9525">
            <a:noFill/>
            <a:miter lim="800000"/>
            <a:headEnd/>
            <a:tailEnd/>
          </a:ln>
        </p:spPr>
        <p:txBody>
          <a:bodyPr>
            <a:spAutoFit/>
          </a:bodyPr>
          <a:lstStyle/>
          <a:p>
            <a:pPr algn="just"/>
            <a:r>
              <a:rPr lang="ru-RU" b="1">
                <a:latin typeface="Calibri" pitchFamily="34" charset="0"/>
              </a:rPr>
              <a:t>	После завоевания Египта Александр Македонский не только выбрал место, где должен был быть построен город, названный его именем, но и набросал его план. Местом строительства маяка, седьмого чуда света, он выбрал риф у острова Фарос.</a:t>
            </a:r>
          </a:p>
        </p:txBody>
      </p:sp>
      <p:pic>
        <p:nvPicPr>
          <p:cNvPr id="17" name="Рисунок 16" descr="пыпыпы.jpg"/>
          <p:cNvPicPr>
            <a:picLocks noChangeAspect="1"/>
          </p:cNvPicPr>
          <p:nvPr/>
        </p:nvPicPr>
        <p:blipFill>
          <a:blip r:embed="rId3"/>
          <a:stretch>
            <a:fillRect/>
          </a:stretch>
        </p:blipFill>
        <p:spPr>
          <a:xfrm>
            <a:off x="2286000" y="2362200"/>
            <a:ext cx="6563478" cy="4199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9220"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9222" name="Rectangle 1"/>
          <p:cNvSpPr>
            <a:spLocks noChangeArrowheads="1"/>
          </p:cNvSpPr>
          <p:nvPr/>
        </p:nvSpPr>
        <p:spPr bwMode="auto">
          <a:xfrm>
            <a:off x="2743200" y="1676400"/>
            <a:ext cx="2286000" cy="369888"/>
          </a:xfrm>
          <a:prstGeom prst="rect">
            <a:avLst/>
          </a:prstGeom>
          <a:noFill/>
          <a:ln w="9525">
            <a:noFill/>
            <a:miter lim="800000"/>
            <a:headEnd/>
            <a:tailEnd/>
          </a:ln>
        </p:spPr>
        <p:txBody>
          <a:bodyPr anchor="ctr">
            <a:spAutoFit/>
          </a:bodyPr>
          <a:lstStyle/>
          <a:p>
            <a:pPr algn="just"/>
            <a:endParaRPr lang="ru-RU"/>
          </a:p>
        </p:txBody>
      </p:sp>
      <p:sp>
        <p:nvSpPr>
          <p:cNvPr id="9223" name="Rectangle 1"/>
          <p:cNvSpPr>
            <a:spLocks noChangeArrowheads="1"/>
          </p:cNvSpPr>
          <p:nvPr/>
        </p:nvSpPr>
        <p:spPr bwMode="auto">
          <a:xfrm flipH="1">
            <a:off x="2819400" y="738188"/>
            <a:ext cx="1828800" cy="369887"/>
          </a:xfrm>
          <a:prstGeom prst="rect">
            <a:avLst/>
          </a:prstGeom>
          <a:noFill/>
          <a:ln w="9525">
            <a:noFill/>
            <a:miter lim="800000"/>
            <a:headEnd/>
            <a:tailEnd/>
          </a:ln>
        </p:spPr>
        <p:txBody>
          <a:bodyPr anchor="ctr">
            <a:spAutoFit/>
          </a:bodyPr>
          <a:lstStyle/>
          <a:p>
            <a:pPr algn="just"/>
            <a:endParaRPr lang="ru-RU"/>
          </a:p>
        </p:txBody>
      </p:sp>
      <p:sp>
        <p:nvSpPr>
          <p:cNvPr id="9224" name="Rectangle 1"/>
          <p:cNvSpPr>
            <a:spLocks noChangeArrowheads="1"/>
          </p:cNvSpPr>
          <p:nvPr/>
        </p:nvSpPr>
        <p:spPr bwMode="auto">
          <a:xfrm>
            <a:off x="0" y="0"/>
            <a:ext cx="184150" cy="369888"/>
          </a:xfrm>
          <a:prstGeom prst="rect">
            <a:avLst/>
          </a:prstGeom>
          <a:noFill/>
          <a:ln w="9525">
            <a:noFill/>
            <a:miter lim="800000"/>
            <a:headEnd/>
            <a:tailEnd/>
          </a:ln>
        </p:spPr>
        <p:txBody>
          <a:bodyPr wrap="none" anchor="ctr">
            <a:spAutoFit/>
          </a:bodyPr>
          <a:lstStyle/>
          <a:p>
            <a:pPr algn="just"/>
            <a:endParaRPr lang="ru-RU"/>
          </a:p>
        </p:txBody>
      </p:sp>
      <p:sp>
        <p:nvSpPr>
          <p:cNvPr id="9225" name="Прямоугольник 13"/>
          <p:cNvSpPr>
            <a:spLocks noChangeArrowheads="1"/>
          </p:cNvSpPr>
          <p:nvPr/>
        </p:nvSpPr>
        <p:spPr bwMode="auto">
          <a:xfrm>
            <a:off x="304800" y="1066800"/>
            <a:ext cx="8534400" cy="369888"/>
          </a:xfrm>
          <a:prstGeom prst="rect">
            <a:avLst/>
          </a:prstGeom>
          <a:noFill/>
          <a:ln w="9525">
            <a:noFill/>
            <a:miter lim="800000"/>
            <a:headEnd/>
            <a:tailEnd/>
          </a:ln>
        </p:spPr>
        <p:txBody>
          <a:bodyPr>
            <a:spAutoFit/>
          </a:bodyPr>
          <a:lstStyle/>
          <a:p>
            <a:pPr algn="just"/>
            <a:r>
              <a:rPr lang="ru-RU" b="1">
                <a:latin typeface="Calibri" pitchFamily="34" charset="0"/>
              </a:rPr>
              <a:t>	</a:t>
            </a:r>
          </a:p>
        </p:txBody>
      </p:sp>
      <p:sp>
        <p:nvSpPr>
          <p:cNvPr id="9226" name="Прямоугольник 12"/>
          <p:cNvSpPr>
            <a:spLocks noChangeArrowheads="1"/>
          </p:cNvSpPr>
          <p:nvPr/>
        </p:nvSpPr>
        <p:spPr bwMode="auto">
          <a:xfrm>
            <a:off x="304800" y="990600"/>
            <a:ext cx="8534400" cy="1754188"/>
          </a:xfrm>
          <a:prstGeom prst="rect">
            <a:avLst/>
          </a:prstGeom>
          <a:noFill/>
          <a:ln w="9525">
            <a:noFill/>
            <a:miter lim="800000"/>
            <a:headEnd/>
            <a:tailEnd/>
          </a:ln>
        </p:spPr>
        <p:txBody>
          <a:bodyPr>
            <a:spAutoFit/>
          </a:bodyPr>
          <a:lstStyle/>
          <a:p>
            <a:pPr algn="just"/>
            <a:r>
              <a:rPr lang="ru-RU">
                <a:latin typeface="Calibri" pitchFamily="34" charset="0"/>
              </a:rPr>
              <a:t>	</a:t>
            </a:r>
            <a:r>
              <a:rPr lang="ru-RU" b="1">
                <a:latin typeface="Calibri" pitchFamily="34" charset="0"/>
              </a:rPr>
              <a:t>Ведь  здесь, в дельте Нила, должен вырасти город - Александрия, первый город Александра Великого (позже на Ближнем Востоке появится еще немало других основанных им городов). Основанием Александрии македонский царь хотел приобщить египтян к достижениям греческой культуры и вовлечь их в хозяйственные отношения с Грецией. Александрия должна была стать важнейшим центром  морской  торговли.</a:t>
            </a:r>
          </a:p>
        </p:txBody>
      </p:sp>
      <p:pic>
        <p:nvPicPr>
          <p:cNvPr id="16" name="Рисунок 15" descr="1024px-Egypt_location_map.svg.png"/>
          <p:cNvPicPr>
            <a:picLocks noChangeAspect="1"/>
          </p:cNvPicPr>
          <p:nvPr/>
        </p:nvPicPr>
        <p:blipFill>
          <a:blip r:embed="rId3" cstate="email">
            <a:lum bright="-30000"/>
          </a:blip>
          <a:stretch>
            <a:fillRect/>
          </a:stretch>
        </p:blipFill>
        <p:spPr>
          <a:xfrm>
            <a:off x="457201" y="2881313"/>
            <a:ext cx="3886200" cy="3582590"/>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descr="2.jpg"/>
          <p:cNvPicPr>
            <a:picLocks noChangeAspect="1"/>
          </p:cNvPicPr>
          <p:nvPr/>
        </p:nvPicPr>
        <p:blipFill>
          <a:blip r:embed="rId4" cstate="email"/>
          <a:stretch>
            <a:fillRect/>
          </a:stretch>
        </p:blipFill>
        <p:spPr>
          <a:xfrm>
            <a:off x="609601" y="5208948"/>
            <a:ext cx="1828799" cy="1088931"/>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9" name="Прямоугольник 16"/>
          <p:cNvSpPr>
            <a:spLocks noChangeArrowheads="1"/>
          </p:cNvSpPr>
          <p:nvPr/>
        </p:nvSpPr>
        <p:spPr bwMode="auto">
          <a:xfrm>
            <a:off x="4572000" y="2743200"/>
            <a:ext cx="4267200" cy="3754438"/>
          </a:xfrm>
          <a:prstGeom prst="rect">
            <a:avLst/>
          </a:prstGeom>
          <a:noFill/>
          <a:ln w="9525">
            <a:noFill/>
            <a:miter lim="800000"/>
            <a:headEnd/>
            <a:tailEnd/>
          </a:ln>
        </p:spPr>
        <p:txBody>
          <a:bodyPr>
            <a:spAutoFit/>
          </a:bodyPr>
          <a:lstStyle/>
          <a:p>
            <a:pPr algn="just"/>
            <a:r>
              <a:rPr lang="ru-RU" sz="1400" b="1">
                <a:latin typeface="Calibri" pitchFamily="34" charset="0"/>
              </a:rPr>
              <a:t>Александр сам разрабатывал планы строительства новых городов. Он выбрал место для агоры и торгового центра, установил число и месторасположение храмов, определил, каким греческим богам они должны быть посвящены. И он же приказал построить на одном из рифов у острова Фа-рос под Александрией гигантский маяк, который замышлялся как самый грандиозный в истории. Надежды царя оправдались: за короткое время в дельте Нила возник цветущий город с населением численностью 600 000 человек. В основном это были греческие переселенцы, египтяне и евреи. Александрия превратилась в одну из важнейших метрополий Средиземноморья. Правда, увидеть маяк Александру Македонскому было не суждено: он умер в 323 г. до Р. Хр., за 23 года до начала его строительства.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a:p>
        </p:txBody>
      </p:sp>
      <p:pic>
        <p:nvPicPr>
          <p:cNvPr id="10244" name="Рисунок 3" descr="cb5e9cf744ac.jpg"/>
          <p:cNvPicPr>
            <a:picLocks noChangeAspect="1"/>
          </p:cNvPicPr>
          <p:nvPr/>
        </p:nvPicPr>
        <p:blipFill>
          <a:blip r:embed="rId2"/>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200400" y="381000"/>
            <a:ext cx="5562600" cy="584200"/>
          </a:xfrm>
          <a:prstGeom prst="rect">
            <a:avLst/>
          </a:prstGeom>
          <a:noFill/>
          <a:ln>
            <a:noFill/>
          </a:ln>
          <a:effectLst>
            <a:outerShdw blurRad="50800" dist="38100" dir="13500000" algn="br" rotWithShape="0">
              <a:prstClr val="black">
                <a:alpha val="40000"/>
              </a:prstClr>
            </a:outerShdw>
          </a:effectLst>
        </p:spPr>
        <p:txBody>
          <a:bodyPr>
            <a:spAutoFit/>
          </a:bodyPr>
          <a:lstStyle/>
          <a:p>
            <a:pPr algn="r" fontAlgn="auto">
              <a:spcBef>
                <a:spcPts val="0"/>
              </a:spcBef>
              <a:spcAft>
                <a:spcPts val="0"/>
              </a:spcAft>
              <a:defRPr/>
            </a:pPr>
            <a:r>
              <a:rPr lang="ru-RU" sz="3200" b="1" i="1" dirty="0">
                <a:solidFill>
                  <a:srgbClr val="FF0000"/>
                </a:solidFill>
                <a:latin typeface="a_AlbionicTitulInfl" pitchFamily="34" charset="-52"/>
              </a:rPr>
              <a:t>«</a:t>
            </a:r>
            <a:r>
              <a:rPr lang="ru-RU" sz="3200" b="1" i="1" dirty="0">
                <a:ln w="18000">
                  <a:noFill/>
                  <a:prstDash val="solid"/>
                  <a:miter lim="800000"/>
                </a:ln>
                <a:solidFill>
                  <a:srgbClr val="FF0000"/>
                </a:solidFill>
                <a:effectLst>
                  <a:outerShdw blurRad="25500" dist="23000" dir="7020000" algn="tl">
                    <a:srgbClr val="000000">
                      <a:alpha val="50000"/>
                    </a:srgbClr>
                  </a:outerShdw>
                </a:effectLst>
                <a:latin typeface="a_AlbionicTitulInfl" pitchFamily="34" charset="-52"/>
              </a:rPr>
              <a:t>СЕМЬ  ЧУДЕС   СВЕТА»</a:t>
            </a:r>
            <a:endParaRPr lang="ru-RU" sz="3200" b="1" i="1" dirty="0">
              <a:ln w="18000">
                <a:noFill/>
                <a:prstDash val="solid"/>
                <a:miter lim="800000"/>
              </a:ln>
              <a:solidFill>
                <a:srgbClr val="FF0000"/>
              </a:solidFill>
              <a:latin typeface="a_AlbionicTitulInfl" pitchFamily="34" charset="-52"/>
            </a:endParaRPr>
          </a:p>
        </p:txBody>
      </p:sp>
      <p:sp>
        <p:nvSpPr>
          <p:cNvPr id="10246" name="Прямоугольник 10"/>
          <p:cNvSpPr>
            <a:spLocks noChangeArrowheads="1"/>
          </p:cNvSpPr>
          <p:nvPr/>
        </p:nvSpPr>
        <p:spPr bwMode="auto">
          <a:xfrm>
            <a:off x="381000" y="5029200"/>
            <a:ext cx="8458200" cy="307975"/>
          </a:xfrm>
          <a:prstGeom prst="rect">
            <a:avLst/>
          </a:prstGeom>
          <a:noFill/>
          <a:ln w="9525">
            <a:noFill/>
            <a:miter lim="800000"/>
            <a:headEnd/>
            <a:tailEnd/>
          </a:ln>
        </p:spPr>
        <p:txBody>
          <a:bodyPr>
            <a:spAutoFit/>
          </a:bodyPr>
          <a:lstStyle/>
          <a:p>
            <a:pPr algn="just"/>
            <a:r>
              <a:rPr lang="ru-RU" sz="1400" b="1">
                <a:latin typeface="Calibri" pitchFamily="34" charset="0"/>
              </a:rPr>
              <a:t>	</a:t>
            </a:r>
          </a:p>
        </p:txBody>
      </p:sp>
      <p:sp>
        <p:nvSpPr>
          <p:cNvPr id="10247" name="Прямоугольник 12"/>
          <p:cNvSpPr>
            <a:spLocks noChangeArrowheads="1"/>
          </p:cNvSpPr>
          <p:nvPr/>
        </p:nvSpPr>
        <p:spPr bwMode="auto">
          <a:xfrm>
            <a:off x="304800" y="1676400"/>
            <a:ext cx="8382000" cy="369888"/>
          </a:xfrm>
          <a:prstGeom prst="rect">
            <a:avLst/>
          </a:prstGeom>
          <a:noFill/>
          <a:ln w="9525">
            <a:noFill/>
            <a:miter lim="800000"/>
            <a:headEnd/>
            <a:tailEnd/>
          </a:ln>
        </p:spPr>
        <p:txBody>
          <a:bodyPr>
            <a:spAutoFit/>
          </a:bodyPr>
          <a:lstStyle/>
          <a:p>
            <a:pPr algn="just"/>
            <a:r>
              <a:rPr lang="ru-RU" b="1">
                <a:latin typeface="Calibri" pitchFamily="34" charset="0"/>
              </a:rPr>
              <a:t>	</a:t>
            </a:r>
          </a:p>
        </p:txBody>
      </p:sp>
      <p:sp>
        <p:nvSpPr>
          <p:cNvPr id="10248" name="Прямоугольник 8"/>
          <p:cNvSpPr>
            <a:spLocks noChangeArrowheads="1"/>
          </p:cNvSpPr>
          <p:nvPr/>
        </p:nvSpPr>
        <p:spPr bwMode="auto">
          <a:xfrm>
            <a:off x="381000" y="990600"/>
            <a:ext cx="8458200" cy="923925"/>
          </a:xfrm>
          <a:prstGeom prst="rect">
            <a:avLst/>
          </a:prstGeom>
          <a:noFill/>
          <a:ln w="9525">
            <a:noFill/>
            <a:miter lim="800000"/>
            <a:headEnd/>
            <a:tailEnd/>
          </a:ln>
        </p:spPr>
        <p:txBody>
          <a:bodyPr>
            <a:spAutoFit/>
          </a:bodyPr>
          <a:lstStyle/>
          <a:p>
            <a:pPr algn="just"/>
            <a:r>
              <a:rPr lang="ru-RU" b="1">
                <a:latin typeface="Calibri" pitchFamily="34" charset="0"/>
              </a:rPr>
              <a:t>	Александрия была основана в </a:t>
            </a:r>
            <a:r>
              <a:rPr lang="ru-RU" b="1">
                <a:latin typeface="Calibri" pitchFamily="34" charset="0"/>
                <a:hlinkClick r:id="rId3" tooltip="332 год до н. э."/>
              </a:rPr>
              <a:t>332 году до н. э.</a:t>
            </a:r>
            <a:r>
              <a:rPr lang="ru-RU" b="1">
                <a:latin typeface="Calibri" pitchFamily="34" charset="0"/>
              </a:rPr>
              <a:t> </a:t>
            </a:r>
            <a:r>
              <a:rPr lang="ru-RU" b="1">
                <a:latin typeface="Calibri" pitchFamily="34" charset="0"/>
                <a:hlinkClick r:id="rId4" tooltip="Александр Македонский"/>
              </a:rPr>
              <a:t>Александром Македонским</a:t>
            </a:r>
            <a:r>
              <a:rPr lang="ru-RU" b="1">
                <a:latin typeface="Calibri" pitchFamily="34" charset="0"/>
              </a:rPr>
              <a:t>. Главный морской </a:t>
            </a:r>
            <a:r>
              <a:rPr lang="ru-RU" b="1">
                <a:latin typeface="Calibri" pitchFamily="34" charset="0"/>
                <a:hlinkClick r:id="rId5" tooltip="Порт"/>
              </a:rPr>
              <a:t>порт</a:t>
            </a:r>
            <a:r>
              <a:rPr lang="ru-RU" b="1">
                <a:latin typeface="Calibri" pitchFamily="34" charset="0"/>
              </a:rPr>
              <a:t> и второй по величине город </a:t>
            </a:r>
            <a:r>
              <a:rPr lang="ru-RU" b="1">
                <a:latin typeface="Calibri" pitchFamily="34" charset="0"/>
                <a:hlinkClick r:id="rId6" tooltip="Египет"/>
              </a:rPr>
              <a:t>Египта</a:t>
            </a:r>
            <a:r>
              <a:rPr lang="ru-RU" b="1">
                <a:latin typeface="Calibri" pitchFamily="34" charset="0"/>
              </a:rPr>
              <a:t>. Простирается на 32 км вдоль побережья    </a:t>
            </a:r>
            <a:r>
              <a:rPr lang="ru-RU" b="1" u="sng">
                <a:latin typeface="Calibri" pitchFamily="34" charset="0"/>
                <a:hlinkClick r:id="rId7" tooltip="Средиземное море"/>
              </a:rPr>
              <a:t>Средиземного моря</a:t>
            </a:r>
            <a:r>
              <a:rPr lang="ru-RU" b="1">
                <a:latin typeface="Calibri" pitchFamily="34" charset="0"/>
              </a:rPr>
              <a:t>.</a:t>
            </a:r>
          </a:p>
        </p:txBody>
      </p:sp>
      <p:pic>
        <p:nvPicPr>
          <p:cNvPr id="10" name="Рисунок 9" descr="img08.jpg"/>
          <p:cNvPicPr>
            <a:picLocks noChangeAspect="1"/>
          </p:cNvPicPr>
          <p:nvPr/>
        </p:nvPicPr>
        <p:blipFill>
          <a:blip r:embed="rId8">
            <a:lum bright="-10000" contrast="-10000"/>
          </a:blip>
          <a:stretch>
            <a:fillRect/>
          </a:stretch>
        </p:blipFill>
        <p:spPr>
          <a:xfrm>
            <a:off x="381000" y="2286001"/>
            <a:ext cx="37338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image713.jpg"/>
          <p:cNvPicPr>
            <a:picLocks noChangeAspect="1"/>
          </p:cNvPicPr>
          <p:nvPr/>
        </p:nvPicPr>
        <p:blipFill>
          <a:blip r:embed="rId9">
            <a:lum contrast="10000"/>
          </a:blip>
          <a:stretch>
            <a:fillRect/>
          </a:stretch>
        </p:blipFill>
        <p:spPr>
          <a:xfrm>
            <a:off x="4495800" y="3729566"/>
            <a:ext cx="4356463" cy="2823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4" name="Picture 2" descr="C:\Documents and Settings\Цимбал\Рабочий стол\000  ПРОЕКТ  СЛАВА\Alexandria_Logo.jpg"/>
          <p:cNvPicPr>
            <a:picLocks noChangeAspect="1" noChangeArrowheads="1"/>
          </p:cNvPicPr>
          <p:nvPr/>
        </p:nvPicPr>
        <p:blipFill>
          <a:blip r:embed="rId10">
            <a:lum contrast="30000"/>
          </a:blip>
          <a:srcRect/>
          <a:stretch>
            <a:fillRect/>
          </a:stretch>
        </p:blipFill>
        <p:spPr bwMode="auto">
          <a:xfrm>
            <a:off x="6629400" y="1981200"/>
            <a:ext cx="1371600" cy="2215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descr="339px-Governadorat_d'Alexandria.svg.jpg"/>
          <p:cNvPicPr>
            <a:picLocks noChangeAspect="1"/>
          </p:cNvPicPr>
          <p:nvPr/>
        </p:nvPicPr>
        <p:blipFill>
          <a:blip r:embed="rId11" cstate="email"/>
          <a:stretch>
            <a:fillRect/>
          </a:stretch>
        </p:blipFill>
        <p:spPr>
          <a:xfrm>
            <a:off x="3883336" y="1981200"/>
            <a:ext cx="2136464"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53" name="Прямоугольник 15"/>
          <p:cNvSpPr>
            <a:spLocks noChangeArrowheads="1"/>
          </p:cNvSpPr>
          <p:nvPr/>
        </p:nvSpPr>
        <p:spPr bwMode="auto">
          <a:xfrm>
            <a:off x="304800" y="5486400"/>
            <a:ext cx="4038600" cy="1169988"/>
          </a:xfrm>
          <a:prstGeom prst="rect">
            <a:avLst/>
          </a:prstGeom>
          <a:noFill/>
          <a:ln w="9525">
            <a:noFill/>
            <a:miter lim="800000"/>
            <a:headEnd/>
            <a:tailEnd/>
          </a:ln>
        </p:spPr>
        <p:txBody>
          <a:bodyPr>
            <a:spAutoFit/>
          </a:bodyPr>
          <a:lstStyle/>
          <a:p>
            <a:pPr algn="just"/>
            <a:r>
              <a:rPr lang="ru-RU" sz="1400" b="1">
                <a:latin typeface="Calibri" pitchFamily="34" charset="0"/>
              </a:rPr>
              <a:t>	Маяк был и крепостью - форпостом Александрии и наблюдательным постом: с его вершины можно было разглядеть вражеский флот задолго до того, как тот приближался к городу.</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582</Words>
  <PresentationFormat>Экран (4:3)</PresentationFormat>
  <Paragraphs>95</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a_AlbionicTitulInfl</vt:lpstr>
      <vt:lpstr>Book Antiqua</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Цымбал Станислав</dc:creator>
  <cp:lastModifiedBy>наталья</cp:lastModifiedBy>
  <cp:revision>27</cp:revision>
  <dcterms:modified xsi:type="dcterms:W3CDTF">2015-03-24T11:13:34Z</dcterms:modified>
</cp:coreProperties>
</file>