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7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Огнева Вера Константиновна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Год </a:t>
            </a:r>
            <a:r>
              <a:rPr lang="ru-RU" b="1" dirty="0">
                <a:solidFill>
                  <a:srgbClr val="0070C0"/>
                </a:solidFill>
              </a:rPr>
              <a:t>рождения</a:t>
            </a:r>
            <a:r>
              <a:rPr lang="ru-RU" dirty="0">
                <a:solidFill>
                  <a:srgbClr val="0070C0"/>
                </a:solidFill>
              </a:rPr>
              <a:t> – 1963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Учитель </a:t>
            </a:r>
            <a:r>
              <a:rPr lang="ru-RU" dirty="0">
                <a:solidFill>
                  <a:srgbClr val="0070C0"/>
                </a:solidFill>
              </a:rPr>
              <a:t>начальных классов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МБОУ «</a:t>
            </a:r>
            <a:r>
              <a:rPr lang="ru-RU" dirty="0">
                <a:solidFill>
                  <a:srgbClr val="0070C0"/>
                </a:solidFill>
              </a:rPr>
              <a:t>Гимназия г. </a:t>
            </a:r>
            <a:r>
              <a:rPr lang="ru-RU" dirty="0" smtClean="0">
                <a:solidFill>
                  <a:srgbClr val="0070C0"/>
                </a:solidFill>
              </a:rPr>
              <a:t> Алдан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Образование</a:t>
            </a:r>
            <a:r>
              <a:rPr lang="ru-RU" dirty="0">
                <a:solidFill>
                  <a:srgbClr val="0070C0"/>
                </a:solidFill>
              </a:rPr>
              <a:t>: высшее, Читинский Государственный педагогический институт, 1984 г., специальность педагогика и методика начального обучения.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Педагогический </a:t>
            </a:r>
            <a:r>
              <a:rPr lang="ru-RU" b="1" dirty="0">
                <a:solidFill>
                  <a:srgbClr val="0070C0"/>
                </a:solidFill>
              </a:rPr>
              <a:t>стаж</a:t>
            </a:r>
            <a:r>
              <a:rPr lang="ru-RU" dirty="0">
                <a:solidFill>
                  <a:srgbClr val="0070C0"/>
                </a:solidFill>
              </a:rPr>
              <a:t>: 29 лет     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Стаж работы в гимназии: 18 лет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>
                <a:solidFill>
                  <a:srgbClr val="0070C0"/>
                </a:solidFill>
              </a:rPr>
              <a:t>Квалификационная категория</a:t>
            </a:r>
            <a:r>
              <a:rPr lang="ru-RU" dirty="0">
                <a:solidFill>
                  <a:srgbClr val="0070C0"/>
                </a:solidFill>
              </a:rPr>
              <a:t>: высший УПД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Награды </a:t>
            </a:r>
            <a:r>
              <a:rPr lang="ru-RU" b="1" dirty="0">
                <a:solidFill>
                  <a:srgbClr val="0070C0"/>
                </a:solidFill>
              </a:rPr>
              <a:t>и поощрения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>
                <a:solidFill>
                  <a:srgbClr val="0070C0"/>
                </a:solidFill>
              </a:rPr>
              <a:t>Отличник образования РС(Я)</a:t>
            </a:r>
          </a:p>
          <a:p>
            <a:r>
              <a:rPr lang="ru-RU" dirty="0">
                <a:solidFill>
                  <a:srgbClr val="0070C0"/>
                </a:solidFill>
              </a:rPr>
              <a:t>Нагрудный знак «Почётный работник общего образования Российской Федерации»</a:t>
            </a:r>
          </a:p>
          <a:p>
            <a:r>
              <a:rPr lang="ru-RU" dirty="0">
                <a:solidFill>
                  <a:srgbClr val="0070C0"/>
                </a:solidFill>
              </a:rPr>
              <a:t>Благодарность Главы города за вклад в социально-экономическое развитие города в честь 90-летнего юбилея Золотого Алдана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86" y="1412776"/>
            <a:ext cx="29920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6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Высокие результаты учебных достижений обучающихся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3020577"/>
              </p:ext>
            </p:extLst>
          </p:nvPr>
        </p:nvGraphicFramePr>
        <p:xfrm>
          <a:off x="3419872" y="1412772"/>
          <a:ext cx="5472608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96441"/>
                <a:gridCol w="711336"/>
                <a:gridCol w="1396441"/>
                <a:gridCol w="1020456"/>
                <a:gridCol w="947934"/>
              </a:tblGrid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детей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 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 средний 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</a:tr>
              <a:tr h="23659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2010 -2011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Окружающий мир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2011 – 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79%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83%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Окружающий мир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2012 -2013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четверть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76%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84%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Окружающий мир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86" marR="5188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53137" y="413465"/>
            <a:ext cx="5267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Позитивная динамика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«качества знаний» за три года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:\1 - 4 а класс фото !!!\1-4 классы фото\4 класс\SS102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13" y="1429128"/>
            <a:ext cx="3113508" cy="2335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1 - 4 а класс фото !!!\1-4 классы фото\4 класс\фото\SS102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5383"/>
            <a:ext cx="3035829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90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Подготовка к научным работам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Веры Константиновны с 1 класса занимаются научно-исследовательской  деятельностью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1 - 4 а класс фото !!!\1-4 классы фото\4 класс\фото\научки\SS102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0628"/>
            <a:ext cx="4680521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 - 4 а класс фото !!!\1-4 классы фото\4 класс\фото\научки\SS102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786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 - 4 а класс фото !!!\1-4 классы фото\4 класс\SS102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248472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4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Высокие достижения учащихся, посещающих внеурочные  мероприятия учителя, в олимпиадах, конкурсах 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9438834"/>
              </p:ext>
            </p:extLst>
          </p:nvPr>
        </p:nvGraphicFramePr>
        <p:xfrm>
          <a:off x="3275857" y="188640"/>
          <a:ext cx="5616624" cy="6607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960531"/>
                <a:gridCol w="1134664"/>
                <a:gridCol w="869158"/>
                <a:gridCol w="1140103"/>
              </a:tblGrid>
              <a:tr h="368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конкурса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2009 - 2010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2010 - 2011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2011 - 2012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2012 - 2013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151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Достижения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Достижения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Достижения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759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Научно-практическая конференция «Шаг в будущее»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П.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победителя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П.,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Пятаков </a:t>
                      </a:r>
                      <a:r>
                        <a:rPr lang="ru-RU" sz="1000" dirty="0" smtClean="0">
                          <a:effectLst/>
                        </a:rPr>
                        <a:t>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призёр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Пелешатый</a:t>
                      </a:r>
                      <a:r>
                        <a:rPr lang="ru-RU" sz="1000" dirty="0">
                          <a:effectLst/>
                        </a:rPr>
                        <a:t> 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П.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призёр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Пелешатый</a:t>
                      </a:r>
                      <a:r>
                        <a:rPr lang="ru-RU" sz="1000" dirty="0">
                          <a:effectLst/>
                        </a:rPr>
                        <a:t> Н.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759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Метапредметная олимпиада «Золотинка»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победителя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Мироненко-Коршунова 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призёров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Мироненко-Коршунова </a:t>
                      </a:r>
                      <a:r>
                        <a:rPr lang="ru-RU" sz="1000" dirty="0" smtClean="0">
                          <a:effectLst/>
                        </a:rPr>
                        <a:t>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призёра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 призёров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победителя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Константинова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призёров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455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Марафон «Интеллект будущего»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П.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4 призёра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2 призёра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 командные места, 1место Сомкин П.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1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Конкурс «Познание и творчество»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Мироненко – Коршунова </a:t>
                      </a:r>
                      <a:r>
                        <a:rPr lang="ru-RU" sz="1000" dirty="0" smtClean="0">
                          <a:effectLst/>
                        </a:rPr>
                        <a:t>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призёра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Пятаков 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Могилевич </a:t>
                      </a:r>
                      <a:r>
                        <a:rPr lang="ru-RU" sz="1000" dirty="0" smtClean="0">
                          <a:effectLst/>
                        </a:rPr>
                        <a:t>А.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 лауреатов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Мироненко – Коршунова </a:t>
                      </a:r>
                      <a:r>
                        <a:rPr lang="ru-RU" sz="1000" dirty="0" smtClean="0">
                          <a:effectLst/>
                        </a:rPr>
                        <a:t>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призёра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 лауреатов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призёра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Ерешкова К.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Пятаков 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лауреатов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призёр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9 лауреатов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455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«Зимние интеллектуальные игры»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место в регионе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Пятаков 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1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«Эрудиты планеты»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грамота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303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«Золотое руно»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Сомкин П.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1043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Всероссийская олимпиада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ru-RU" sz="1000" dirty="0">
                          <a:effectLst/>
                        </a:rPr>
                        <a:t>Домик </a:t>
                      </a:r>
                      <a:r>
                        <a:rPr lang="ru-RU" sz="1000" dirty="0" err="1">
                          <a:effectLst/>
                        </a:rPr>
                        <a:t>Семигномик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 призёров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Могилевич </a:t>
                      </a:r>
                      <a:r>
                        <a:rPr lang="ru-RU" sz="1000" dirty="0" smtClean="0">
                          <a:effectLst/>
                        </a:rPr>
                        <a:t>А., Константинова А., </a:t>
                      </a:r>
                      <a:r>
                        <a:rPr lang="ru-RU" sz="1000" dirty="0">
                          <a:effectLst/>
                        </a:rPr>
                        <a:t>Пятаков </a:t>
                      </a:r>
                      <a:r>
                        <a:rPr lang="ru-RU" sz="1000" dirty="0" smtClean="0">
                          <a:effectLst/>
                        </a:rPr>
                        <a:t>Л., </a:t>
                      </a:r>
                      <a:r>
                        <a:rPr lang="ru-RU" sz="1000" dirty="0" err="1">
                          <a:effectLst/>
                        </a:rPr>
                        <a:t>Мусинова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Р., </a:t>
                      </a: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П., </a:t>
                      </a:r>
                      <a:r>
                        <a:rPr lang="ru-RU" sz="1000" dirty="0" err="1">
                          <a:effectLst/>
                        </a:rPr>
                        <a:t>Пелешатый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Н., </a:t>
                      </a:r>
                      <a:r>
                        <a:rPr lang="ru-RU" sz="1000" dirty="0" err="1">
                          <a:effectLst/>
                        </a:rPr>
                        <a:t>Демидович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К.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  <a:tr h="599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Региональный конкурс кроссвордов (г. Томск)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призёра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Дмитриева 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Сомкин</a:t>
                      </a:r>
                      <a:r>
                        <a:rPr lang="ru-RU" sz="1000" dirty="0">
                          <a:effectLst/>
                        </a:rPr>
                        <a:t> П.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4" marR="54124" marT="0" marB="0"/>
                </a:tc>
              </a:tr>
            </a:tbl>
          </a:graphicData>
        </a:graphic>
      </p:graphicFrame>
      <p:pic>
        <p:nvPicPr>
          <p:cNvPr id="4097" name="Picture 1" descr="H:\1 - 4 а класс фото !!!\1-4 классы фото\4 класс\фото\научки\SS10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2996271" cy="2247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1 - 4 а класс фото !!!\1-4 классы фото\4 класс\ЦДТ\DSCN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85" y="414908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60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b="1" dirty="0" smtClean="0">
                <a:solidFill>
                  <a:srgbClr val="00B0F0"/>
                </a:solidFill>
              </a:rPr>
              <a:t>Систематическая работа по распространению собственного педагогического опыта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73050"/>
            <a:ext cx="5122912" cy="60362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u="sng" dirty="0" smtClean="0">
                <a:solidFill>
                  <a:srgbClr val="0070C0"/>
                </a:solidFill>
              </a:rPr>
              <a:t>Район</a:t>
            </a:r>
            <a:r>
              <a:rPr lang="ru-RU" sz="4800" b="1" u="sng" dirty="0">
                <a:solidFill>
                  <a:srgbClr val="0070C0"/>
                </a:solidFill>
              </a:rPr>
              <a:t>:</a:t>
            </a:r>
            <a:endParaRPr lang="ru-RU" sz="4800" u="sng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2010 </a:t>
            </a:r>
            <a:r>
              <a:rPr lang="ru-RU" sz="4800" b="1" dirty="0">
                <a:solidFill>
                  <a:srgbClr val="0070C0"/>
                </a:solidFill>
              </a:rPr>
              <a:t>г Выступление на районном семинаре «Готовность образовательной системы «Школа 2100» к реализации ФГОС второго поколения»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2010г« Использование национально - регионального компонента    на уроках в начальной школе» -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выступление на районных  </a:t>
            </a:r>
            <a:r>
              <a:rPr lang="ru-RU" sz="4800" b="1" dirty="0" err="1">
                <a:solidFill>
                  <a:srgbClr val="0070C0"/>
                </a:solidFill>
              </a:rPr>
              <a:t>педчтениях</a:t>
            </a:r>
            <a:r>
              <a:rPr lang="ru-RU" sz="4800" b="1" dirty="0">
                <a:solidFill>
                  <a:srgbClr val="0070C0"/>
                </a:solidFill>
              </a:rPr>
              <a:t>. 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2011г. Интегрированный открытый  урок «В гостях у Маленького Принца» в рамках Дня открытых дверей в честь юбилея гимназии.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2012 г Выступление на семинаре для учителей района  «Проектное обучение как средство развития ключевых компетенций учащихся начальной школы»</a:t>
            </a:r>
          </a:p>
          <a:p>
            <a:pPr lvl="0"/>
            <a:r>
              <a:rPr lang="ru-RU" sz="4800" b="1" dirty="0">
                <a:solidFill>
                  <a:srgbClr val="0070C0"/>
                </a:solidFill>
              </a:rPr>
              <a:t>«На поиски королевы Счастье» -  открытое занятие по основа светской этики.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2013г Мастер – класс «Введение метода проекта в образовательный процесс начальной школы» в рамках педагогического десанта лучших учителей </a:t>
            </a:r>
            <a:r>
              <a:rPr lang="ru-RU" sz="4800" b="1" dirty="0" err="1">
                <a:solidFill>
                  <a:srgbClr val="0070C0"/>
                </a:solidFill>
              </a:rPr>
              <a:t>Алданского</a:t>
            </a:r>
            <a:r>
              <a:rPr lang="ru-RU" sz="4800" b="1" dirty="0">
                <a:solidFill>
                  <a:srgbClr val="0070C0"/>
                </a:solidFill>
              </a:rPr>
              <a:t> р-на в Год села в Республике Саха (Якутия)   </a:t>
            </a:r>
            <a:r>
              <a:rPr lang="ru-RU" sz="4800" b="1" dirty="0" smtClean="0">
                <a:solidFill>
                  <a:srgbClr val="0070C0"/>
                </a:solidFill>
              </a:rPr>
              <a:t>с. </a:t>
            </a:r>
            <a:r>
              <a:rPr lang="ru-RU" sz="4800" b="1" dirty="0" err="1">
                <a:solidFill>
                  <a:srgbClr val="0070C0"/>
                </a:solidFill>
              </a:rPr>
              <a:t>Хатыстыр</a:t>
            </a:r>
            <a:r>
              <a:rPr lang="ru-RU" sz="48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2013г Методическая помощь учителям с Чагда в рамках десанта «Город – селу».  </a:t>
            </a:r>
          </a:p>
          <a:p>
            <a:pPr marL="0" indent="0">
              <a:buNone/>
            </a:pPr>
            <a:r>
              <a:rPr lang="ru-RU" sz="4800" b="1" u="sng" dirty="0">
                <a:solidFill>
                  <a:srgbClr val="0070C0"/>
                </a:solidFill>
              </a:rPr>
              <a:t>Республика: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2010г </a:t>
            </a:r>
            <a:r>
              <a:rPr lang="ru-RU" sz="4800" b="1" dirty="0">
                <a:solidFill>
                  <a:srgbClr val="0070C0"/>
                </a:solidFill>
              </a:rPr>
              <a:t>Статья  «</a:t>
            </a:r>
            <a:r>
              <a:rPr lang="ru-RU" sz="4800" b="1" dirty="0" err="1">
                <a:solidFill>
                  <a:srgbClr val="0070C0"/>
                </a:solidFill>
              </a:rPr>
              <a:t>Проектно</a:t>
            </a:r>
            <a:r>
              <a:rPr lang="ru-RU" sz="4800" b="1" dirty="0">
                <a:solidFill>
                  <a:srgbClr val="0070C0"/>
                </a:solidFill>
              </a:rPr>
              <a:t> – исследовательская деятельность в начальной школе» в  сборнике  «Лицейское и гимназическое образование» 2010г.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2011г Статья «Использование национально-регионального компонента на уроках в начальной школе» в журнале «Народное образование Якутии» №3 2011г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2012г. Открытый урок по теме «Геометрия вокруг нас» в рамках республиканских курсов повышения квалификации</a:t>
            </a:r>
          </a:p>
          <a:p>
            <a:pPr marL="0" indent="0">
              <a:buNone/>
            </a:pPr>
            <a:r>
              <a:rPr lang="ru-RU" sz="4800" b="1" u="sng" dirty="0">
                <a:solidFill>
                  <a:srgbClr val="0070C0"/>
                </a:solidFill>
              </a:rPr>
              <a:t>Россия: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2012г </a:t>
            </a:r>
            <a:r>
              <a:rPr lang="ru-RU" sz="4800" b="1" dirty="0">
                <a:solidFill>
                  <a:srgbClr val="0070C0"/>
                </a:solidFill>
              </a:rPr>
              <a:t>Выступление на видеоконференцсвязи «Формирование универсальных учебных действий</a:t>
            </a:r>
            <a:r>
              <a:rPr lang="ru-RU" sz="4800" b="1" dirty="0" smtClean="0">
                <a:solidFill>
                  <a:srgbClr val="0070C0"/>
                </a:solidFill>
              </a:rPr>
              <a:t>».</a:t>
            </a:r>
            <a:r>
              <a:rPr lang="ru-RU" sz="4800" b="1" dirty="0">
                <a:solidFill>
                  <a:srgbClr val="0070C0"/>
                </a:solidFill>
              </a:rPr>
              <a:t> (Организатор г. Вологда</a:t>
            </a:r>
            <a:r>
              <a:rPr lang="ru-RU" sz="4800" b="1" dirty="0" smtClean="0">
                <a:solidFill>
                  <a:srgbClr val="0070C0"/>
                </a:solidFill>
              </a:rPr>
              <a:t>)</a:t>
            </a:r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2012г </a:t>
            </a:r>
            <a:r>
              <a:rPr lang="ru-RU" sz="4800" b="1" dirty="0">
                <a:solidFill>
                  <a:srgbClr val="0070C0"/>
                </a:solidFill>
              </a:rPr>
              <a:t>Выступление на видеоконференцсвязи «Формирование регулятивных универсальных учебных действий на уроках и внеурочной деятельности в начальной школе» (г. Анжеро-Судженск)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2013г. Выступление на видеоконференцсвязи «Проектная деятельность школьника – магистральная технология федерального государственного образовательного стандарта» (</a:t>
            </a:r>
            <a:r>
              <a:rPr lang="ru-RU" sz="4800" b="1" dirty="0" err="1">
                <a:solidFill>
                  <a:srgbClr val="0070C0"/>
                </a:solidFill>
              </a:rPr>
              <a:t>г.Ливны</a:t>
            </a:r>
            <a:r>
              <a:rPr lang="ru-RU" sz="4800" b="1" dirty="0">
                <a:solidFill>
                  <a:srgbClr val="0070C0"/>
                </a:solidFill>
              </a:rPr>
              <a:t>, </a:t>
            </a:r>
            <a:r>
              <a:rPr lang="ru-RU" sz="4800" b="1" dirty="0" err="1">
                <a:solidFill>
                  <a:srgbClr val="0070C0"/>
                </a:solidFill>
              </a:rPr>
              <a:t>г.Алдан</a:t>
            </a:r>
            <a:r>
              <a:rPr lang="ru-RU" sz="4800" b="1" dirty="0">
                <a:solidFill>
                  <a:srgbClr val="0070C0"/>
                </a:solidFill>
              </a:rPr>
              <a:t>, </a:t>
            </a:r>
            <a:r>
              <a:rPr lang="ru-RU" sz="4800" b="1" dirty="0" err="1">
                <a:solidFill>
                  <a:srgbClr val="0070C0"/>
                </a:solidFill>
              </a:rPr>
              <a:t>г.Астрахань</a:t>
            </a:r>
            <a:r>
              <a:rPr lang="ru-RU" sz="4800" b="1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ru-RU" sz="4800" b="1" dirty="0">
              <a:solidFill>
                <a:srgbClr val="0070C0"/>
              </a:solidFill>
            </a:endParaRPr>
          </a:p>
          <a:p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\\TCH03\Для обмена Tch03\2012-2013\фотоархив 2012-2013\Огнева\P2210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49" y="1412776"/>
            <a:ext cx="2941551" cy="22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для презентации\P326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64" y="3933056"/>
            <a:ext cx="3304901" cy="24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16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31846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B0F0"/>
                </a:solidFill>
              </a:rPr>
              <a:t>Участие в муниципальных, республиканских и федеральных  профессиональных конкурсах</a:t>
            </a:r>
            <a:br>
              <a:rPr lang="ru-RU" sz="1600" dirty="0">
                <a:solidFill>
                  <a:srgbClr val="00B0F0"/>
                </a:solidFill>
              </a:rPr>
            </a:b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9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Муниципальные</a:t>
            </a:r>
            <a:r>
              <a:rPr lang="ru-RU" sz="1200" b="1" i="1" dirty="0">
                <a:solidFill>
                  <a:srgbClr val="0070C0"/>
                </a:solidFill>
              </a:rPr>
              <a:t>:</a:t>
            </a:r>
            <a:endParaRPr lang="ru-RU" sz="1200" dirty="0">
              <a:solidFill>
                <a:srgbClr val="0070C0"/>
              </a:solidFill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2012  </a:t>
            </a:r>
            <a:r>
              <a:rPr lang="ru-RU" sz="1200" dirty="0">
                <a:solidFill>
                  <a:srgbClr val="0070C0"/>
                </a:solidFill>
              </a:rPr>
              <a:t>Грамота победителя районного дистанционного конкурса педагогического мастерства в номинации «Начальные классы»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  2011-2012г </a:t>
            </a:r>
            <a:r>
              <a:rPr lang="ru-RU" sz="1200" dirty="0">
                <a:solidFill>
                  <a:srgbClr val="0070C0"/>
                </a:solidFill>
              </a:rPr>
              <a:t>Районный конкурс педагогического  мастерства «Национально-региональный    компонент в системе работы учителя-предметника и во внеурочной деятельности» - </a:t>
            </a:r>
            <a:r>
              <a:rPr lang="ru-RU" sz="1200" dirty="0" smtClean="0">
                <a:solidFill>
                  <a:srgbClr val="0070C0"/>
                </a:solidFill>
              </a:rPr>
              <a:t>победитель</a:t>
            </a:r>
            <a:endParaRPr lang="ru-RU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200" b="1" i="1" dirty="0">
                <a:solidFill>
                  <a:srgbClr val="0070C0"/>
                </a:solidFill>
              </a:rPr>
              <a:t>Республиканские: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2010-2011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Дистанционный  республиканский конкурс «Учитель ученических признаний» -                </a:t>
            </a:r>
            <a:r>
              <a:rPr lang="ru-RU" sz="1200" dirty="0" smtClean="0">
                <a:solidFill>
                  <a:srgbClr val="0070C0"/>
                </a:solidFill>
              </a:rPr>
              <a:t> Победитель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Республиканский </a:t>
            </a:r>
            <a:r>
              <a:rPr lang="ru-RU" sz="1200" dirty="0">
                <a:solidFill>
                  <a:srgbClr val="0070C0"/>
                </a:solidFill>
              </a:rPr>
              <a:t>конкурс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в аспекте ФГОС. Номинация «Новые стандарты – новый урок» - участник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2011-2012г </a:t>
            </a:r>
            <a:r>
              <a:rPr lang="ru-RU" sz="1200" dirty="0">
                <a:solidFill>
                  <a:srgbClr val="0070C0"/>
                </a:solidFill>
              </a:rPr>
              <a:t>Республиканский конкурс «Создание нормативно-правовой базы по ФГОС» - участник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2012-2013г </a:t>
            </a:r>
            <a:r>
              <a:rPr lang="ru-RU" sz="1200" dirty="0">
                <a:solidFill>
                  <a:srgbClr val="0070C0"/>
                </a:solidFill>
              </a:rPr>
              <a:t>Республиканский  виртуальный конкурс «Учитель года – 2013» - </a:t>
            </a:r>
            <a:r>
              <a:rPr lang="ru-RU" sz="1200" dirty="0" smtClean="0">
                <a:solidFill>
                  <a:srgbClr val="0070C0"/>
                </a:solidFill>
              </a:rPr>
              <a:t>победитель</a:t>
            </a:r>
            <a:r>
              <a:rPr lang="ru-RU" sz="12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rgbClr val="0070C0"/>
                </a:solidFill>
              </a:rPr>
              <a:t>Российские: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2007 </a:t>
            </a:r>
            <a:r>
              <a:rPr lang="ru-RU" sz="1200" b="1" dirty="0">
                <a:solidFill>
                  <a:srgbClr val="0070C0"/>
                </a:solidFill>
              </a:rPr>
              <a:t>– 2008 </a:t>
            </a:r>
            <a:r>
              <a:rPr lang="ru-RU" sz="1200" dirty="0">
                <a:solidFill>
                  <a:srgbClr val="0070C0"/>
                </a:solidFill>
              </a:rPr>
              <a:t>Руководитель </a:t>
            </a:r>
            <a:r>
              <a:rPr lang="ru-RU" sz="1200" i="1" dirty="0" err="1">
                <a:solidFill>
                  <a:srgbClr val="0070C0"/>
                </a:solidFill>
              </a:rPr>
              <a:t>грантового</a:t>
            </a:r>
            <a:r>
              <a:rPr lang="ru-RU" sz="1200" i="1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благотворительного проекта «Клуб веселых человечков»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2007- 2008</a:t>
            </a:r>
            <a:r>
              <a:rPr lang="ru-RU" sz="1200" dirty="0">
                <a:solidFill>
                  <a:srgbClr val="0070C0"/>
                </a:solidFill>
              </a:rPr>
              <a:t> Диплом за участие в конкурсе методических разработок проекта Национального    </a:t>
            </a:r>
            <a:r>
              <a:rPr lang="ru-RU" sz="1200" dirty="0" smtClean="0">
                <a:solidFill>
                  <a:srgbClr val="0070C0"/>
                </a:solidFill>
              </a:rPr>
              <a:t>фонда </a:t>
            </a:r>
            <a:r>
              <a:rPr lang="ru-RU" sz="1200" dirty="0">
                <a:solidFill>
                  <a:srgbClr val="0070C0"/>
                </a:solidFill>
              </a:rPr>
              <a:t>подготовки кадров.  Интернет – поддержка профессионального развития педагогов.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2009–2010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i="1" dirty="0" err="1">
                <a:solidFill>
                  <a:srgbClr val="0070C0"/>
                </a:solidFill>
              </a:rPr>
              <a:t>Грантовый</a:t>
            </a:r>
            <a:r>
              <a:rPr lang="ru-RU" sz="1200" i="1" dirty="0">
                <a:solidFill>
                  <a:srgbClr val="0070C0"/>
                </a:solidFill>
              </a:rPr>
              <a:t> конкурс «Полюс Золота»:</a:t>
            </a:r>
            <a:r>
              <a:rPr lang="ru-RU" sz="1200" b="1" i="1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Проект «Создание спортивной площадки для детей и подростков микрорайона» - победители, выделено 250 тыс. руб. Руководитель Огнева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2009-2010</a:t>
            </a:r>
            <a:r>
              <a:rPr lang="ru-RU" sz="1200" dirty="0">
                <a:solidFill>
                  <a:srgbClr val="0070C0"/>
                </a:solidFill>
              </a:rPr>
              <a:t>Диплом участника Всероссийского конкурса «Заместитель директора школы – 2010»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2011-2012г </a:t>
            </a:r>
            <a:r>
              <a:rPr lang="ru-RU" sz="1200" dirty="0">
                <a:solidFill>
                  <a:srgbClr val="0070C0"/>
                </a:solidFill>
              </a:rPr>
              <a:t>Межрегиональный  конкурс  «Школа 2100: Развиваемся вместе»  Омск – участник</a:t>
            </a:r>
          </a:p>
          <a:p>
            <a:r>
              <a:rPr lang="ru-RU" sz="1200" dirty="0">
                <a:solidFill>
                  <a:srgbClr val="0070C0"/>
                </a:solidFill>
              </a:rPr>
              <a:t> </a:t>
            </a:r>
            <a:r>
              <a:rPr lang="ru-RU" sz="1200" dirty="0" smtClean="0">
                <a:solidFill>
                  <a:srgbClr val="0070C0"/>
                </a:solidFill>
              </a:rPr>
              <a:t>2012 – 2013г Конкурс лучших учителей РФ - победитель</a:t>
            </a:r>
            <a:endParaRPr lang="ru-RU" sz="1200" dirty="0">
              <a:solidFill>
                <a:srgbClr val="0070C0"/>
              </a:solidFill>
            </a:endParaRPr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\\TCH03\Для обмена Tch03\2012-2013\фотоархив 2012-2013\Огнева\Огнева уч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29" y="1412776"/>
            <a:ext cx="3170615" cy="26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DSCN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90" y="4209483"/>
            <a:ext cx="3054117" cy="22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32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>
                <a:solidFill>
                  <a:srgbClr val="00B0F0"/>
                </a:solidFill>
              </a:rPr>
              <a:t>Награды</a:t>
            </a:r>
            <a:r>
              <a:rPr lang="ru-RU" sz="2800" dirty="0">
                <a:solidFill>
                  <a:srgbClr val="00B0F0"/>
                </a:solidFill>
              </a:rPr>
              <a:t>, 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звания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849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b="1" dirty="0" smtClean="0">
                <a:solidFill>
                  <a:srgbClr val="00B0F0"/>
                </a:solidFill>
              </a:rPr>
              <a:t>Отличник </a:t>
            </a:r>
            <a:r>
              <a:rPr lang="ru-RU" sz="6200" b="1" dirty="0">
                <a:solidFill>
                  <a:srgbClr val="00B0F0"/>
                </a:solidFill>
              </a:rPr>
              <a:t>образования РС (Я) -  2003 год.</a:t>
            </a:r>
          </a:p>
          <a:p>
            <a:pPr marL="0" indent="0">
              <a:buNone/>
            </a:pPr>
            <a:r>
              <a:rPr lang="ru-RU" sz="6200" b="1" dirty="0">
                <a:solidFill>
                  <a:srgbClr val="00B0F0"/>
                </a:solidFill>
              </a:rPr>
              <a:t>«Почётный работник общего образования Российской Федерации» - 2011г</a:t>
            </a:r>
            <a:r>
              <a:rPr lang="ru-RU" sz="6200" b="1" dirty="0" smtClean="0">
                <a:solidFill>
                  <a:srgbClr val="00B0F0"/>
                </a:solidFill>
              </a:rPr>
              <a:t>.</a:t>
            </a:r>
            <a:r>
              <a:rPr lang="ru-RU" sz="6200" b="1" dirty="0">
                <a:solidFill>
                  <a:srgbClr val="00B0F0"/>
                </a:solidFill>
              </a:rPr>
              <a:t> </a:t>
            </a:r>
            <a:r>
              <a:rPr lang="ru-RU" sz="6200" b="1" dirty="0" smtClean="0">
                <a:solidFill>
                  <a:srgbClr val="00B0F0"/>
                </a:solidFill>
              </a:rPr>
              <a:t> Ветеран труда.</a:t>
            </a:r>
            <a:endParaRPr lang="ru-RU" sz="6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2010 </a:t>
            </a:r>
            <a:r>
              <a:rPr lang="ru-RU" sz="4800" b="1" dirty="0">
                <a:solidFill>
                  <a:srgbClr val="0070C0"/>
                </a:solidFill>
              </a:rPr>
              <a:t>– 2011 уч. год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С</a:t>
            </a:r>
            <a:r>
              <a:rPr lang="ru-RU" sz="4800" b="1" dirty="0" smtClean="0">
                <a:solidFill>
                  <a:srgbClr val="0070C0"/>
                </a:solidFill>
              </a:rPr>
              <a:t>видетельство за подготовку более 30 лауреатов заочных </a:t>
            </a:r>
            <a:r>
              <a:rPr lang="ru-RU" sz="4800" b="1" dirty="0" smtClean="0">
                <a:solidFill>
                  <a:srgbClr val="0070C0"/>
                </a:solidFill>
              </a:rPr>
              <a:t>конкурсов Российской </a:t>
            </a:r>
            <a:r>
              <a:rPr lang="ru-RU" sz="4800" b="1" dirty="0" smtClean="0">
                <a:solidFill>
                  <a:srgbClr val="0070C0"/>
                </a:solidFill>
              </a:rPr>
              <a:t>программы «Интеллектуально-творческий потенциал России».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Свидетельства за подготовку  призёров заочного  конкурса Российской программы «Интеллектуально - творческий потенциал России» (Коршунова – Мироненко Л. – 3-1 места, Пятаков – 3 место)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Диплом и нагрудный знак лауреата интернет - конкурса «Учитель ученических признаний»</a:t>
            </a:r>
          </a:p>
          <a:p>
            <a:pPr lvl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2011 – 2012 </a:t>
            </a:r>
            <a:r>
              <a:rPr lang="ru-RU" sz="4800" b="1" dirty="0" err="1" smtClean="0">
                <a:solidFill>
                  <a:srgbClr val="0070C0"/>
                </a:solidFill>
              </a:rPr>
              <a:t>уч.год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Грамота победителя районного дистанционного конкурса педагогического мастерства в номинации «Начальные классы»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Благодарственное письмо подкомиссии Министерства образования РС(Я) за качественную экспертизу аттестационных материалов педагогических работников </a:t>
            </a:r>
            <a:r>
              <a:rPr lang="ru-RU" sz="4800" b="1" dirty="0" err="1" smtClean="0">
                <a:solidFill>
                  <a:srgbClr val="0070C0"/>
                </a:solidFill>
              </a:rPr>
              <a:t>Алданского</a:t>
            </a:r>
            <a:r>
              <a:rPr lang="ru-RU" sz="4800" b="1" dirty="0" smtClean="0">
                <a:solidFill>
                  <a:srgbClr val="0070C0"/>
                </a:solidFill>
              </a:rPr>
              <a:t> района.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Сертификат  председателю предметного жюри районного конкурса «Учитель Золотого Алдана – 2012»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2012 – 2013 </a:t>
            </a:r>
            <a:r>
              <a:rPr lang="ru-RU" sz="4800" b="1" dirty="0" err="1" smtClean="0">
                <a:solidFill>
                  <a:srgbClr val="0070C0"/>
                </a:solidFill>
              </a:rPr>
              <a:t>уч.год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       Благодарность </a:t>
            </a:r>
            <a:r>
              <a:rPr lang="ru-RU" sz="4800" b="1" dirty="0" smtClean="0">
                <a:solidFill>
                  <a:srgbClr val="0070C0"/>
                </a:solidFill>
              </a:rPr>
              <a:t>Главы города за вклад в социально-экономическое </a:t>
            </a:r>
            <a:r>
              <a:rPr lang="ru-RU" sz="4800" b="1" dirty="0" smtClean="0">
                <a:solidFill>
                  <a:srgbClr val="0070C0"/>
                </a:solidFill>
              </a:rPr>
              <a:t>   </a:t>
            </a:r>
          </a:p>
          <a:p>
            <a:pPr marL="0" lv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        развитие </a:t>
            </a:r>
            <a:r>
              <a:rPr lang="ru-RU" sz="4800" b="1" dirty="0" smtClean="0">
                <a:solidFill>
                  <a:srgbClr val="0070C0"/>
                </a:solidFill>
              </a:rPr>
              <a:t>города в честь 90-летнего юбилея Золотого Алдана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2014-2015 г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Свидетельство за подготовку призёра Всероссийской дистанционной олимпиады по математике проекта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Инфоурок</a:t>
            </a:r>
            <a:r>
              <a:rPr lang="ru-RU" sz="4800" b="1" dirty="0" smtClean="0">
                <a:solidFill>
                  <a:srgbClr val="0070C0"/>
                </a:solidFill>
              </a:rPr>
              <a:t>» -1, 2,3 место (</a:t>
            </a:r>
            <a:r>
              <a:rPr lang="ru-RU" sz="4800" b="1" dirty="0" err="1" smtClean="0">
                <a:solidFill>
                  <a:srgbClr val="0070C0"/>
                </a:solidFill>
              </a:rPr>
              <a:t>Корниенко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</a:rPr>
              <a:t>К.,Чайченко</a:t>
            </a:r>
            <a:r>
              <a:rPr lang="ru-RU" sz="4800" b="1" dirty="0" smtClean="0">
                <a:solidFill>
                  <a:srgbClr val="0070C0"/>
                </a:solidFill>
              </a:rPr>
              <a:t> В.)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Свидетельство за подготовку призёра Всероссийской дистанционной олимпиады по русскому языку проекта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Инфоурок</a:t>
            </a:r>
            <a:r>
              <a:rPr lang="ru-RU" sz="4800" b="1" dirty="0" smtClean="0">
                <a:solidFill>
                  <a:srgbClr val="0070C0"/>
                </a:solidFill>
              </a:rPr>
              <a:t>» - 3 место (Прокопьева А</a:t>
            </a:r>
            <a:r>
              <a:rPr lang="ru-RU" sz="4800" b="1" dirty="0" smtClean="0">
                <a:solidFill>
                  <a:srgbClr val="0070C0"/>
                </a:solidFill>
              </a:rPr>
              <a:t>.)</a:t>
            </a:r>
          </a:p>
          <a:p>
            <a:pPr marL="0" indent="0"/>
            <a:r>
              <a:rPr lang="ru-RU" sz="4800" b="1" dirty="0" smtClean="0">
                <a:solidFill>
                  <a:srgbClr val="0070C0"/>
                </a:solidFill>
              </a:rPr>
              <a:t>         Деловая </a:t>
            </a:r>
            <a:r>
              <a:rPr lang="ru-RU" sz="4800" b="1" dirty="0" smtClean="0">
                <a:solidFill>
                  <a:srgbClr val="0070C0"/>
                </a:solidFill>
              </a:rPr>
              <a:t>игра «ПРОФИ – Учитель» - высокий уровень (87 б) 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          номинация </a:t>
            </a:r>
            <a:r>
              <a:rPr lang="ru-RU" sz="4800" b="1" dirty="0" smtClean="0">
                <a:solidFill>
                  <a:srgbClr val="0070C0"/>
                </a:solidFill>
              </a:rPr>
              <a:t>«Начальные </a:t>
            </a:r>
            <a:r>
              <a:rPr lang="ru-RU" sz="4800" b="1" dirty="0" smtClean="0">
                <a:solidFill>
                  <a:srgbClr val="0070C0"/>
                </a:solidFill>
              </a:rPr>
              <a:t>классы»</a:t>
            </a:r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\\TCH03\Для обмена Tch03\2012-2013\фотоархив 2012-2013\Огнева\Огнева ВК Полина Шингер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2262"/>
            <a:ext cx="294958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29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Награды учеников Огневой В.К.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73050"/>
            <a:ext cx="6120680" cy="62522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</a:rPr>
              <a:t>2010 – 2011 г. – 2 класс</a:t>
            </a:r>
          </a:p>
          <a:p>
            <a:pPr marL="0" indent="0">
              <a:buNone/>
            </a:pPr>
            <a:r>
              <a:rPr lang="ru-RU" sz="4000" b="1" i="1" u="sng" dirty="0">
                <a:solidFill>
                  <a:srgbClr val="0070C0"/>
                </a:solidFill>
              </a:rPr>
              <a:t>Район:</a:t>
            </a:r>
            <a:endParaRPr lang="ru-RU" sz="4000" b="1" u="sng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Паша - диплом 1 степени</a:t>
            </a:r>
            <a:r>
              <a:rPr lang="ru-RU" sz="4000" b="1" i="1" dirty="0">
                <a:solidFill>
                  <a:srgbClr val="0070C0"/>
                </a:solidFill>
              </a:rPr>
              <a:t> -  Научно-практическая конференция «Шаг в будущее»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П.- диплом 1 степени, Константинова А., Ковалёва А.-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диплом 2 степени, Мироненко-Коршунова Л-диплом 3 степени - </a:t>
            </a:r>
            <a:r>
              <a:rPr lang="ru-RU" sz="4000" b="1" i="1" dirty="0">
                <a:solidFill>
                  <a:srgbClr val="0070C0"/>
                </a:solidFill>
              </a:rPr>
              <a:t> Интеллектуально-творческий марафон «Интеллект будущего» 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Мироненко-Коршунова Л.- диплом 1 степени, </a:t>
            </a:r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П.–диплом 2 степени, Пятаков Л., Константинова А.- дипломы 3 степени – </a:t>
            </a:r>
            <a:r>
              <a:rPr lang="ru-RU" sz="4000" b="1" i="1" dirty="0" err="1">
                <a:solidFill>
                  <a:srgbClr val="0070C0"/>
                </a:solidFill>
              </a:rPr>
              <a:t>Метапредметная</a:t>
            </a:r>
            <a:r>
              <a:rPr lang="ru-RU" sz="4000" b="1" i="1" dirty="0">
                <a:solidFill>
                  <a:srgbClr val="0070C0"/>
                </a:solidFill>
              </a:rPr>
              <a:t> олимпиада «</a:t>
            </a:r>
            <a:r>
              <a:rPr lang="ru-RU" sz="4000" b="1" i="1" dirty="0" err="1">
                <a:solidFill>
                  <a:srgbClr val="0070C0"/>
                </a:solidFill>
              </a:rPr>
              <a:t>Золотинка</a:t>
            </a:r>
            <a:r>
              <a:rPr lang="ru-RU" sz="4000" b="1" dirty="0">
                <a:solidFill>
                  <a:srgbClr val="0070C0"/>
                </a:solidFill>
              </a:rPr>
              <a:t>»</a:t>
            </a:r>
          </a:p>
          <a:p>
            <a:r>
              <a:rPr lang="ru-RU" sz="4000" b="1" i="1" u="sng" dirty="0">
                <a:solidFill>
                  <a:srgbClr val="0070C0"/>
                </a:solidFill>
              </a:rPr>
              <a:t>Россия:</a:t>
            </a:r>
            <a:endParaRPr lang="ru-RU" sz="4000" b="1" u="sng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Мироненко – Коршунова Лариса – присвоено звание «Талант», ранг «Высший» национальной образовательной программы «Интеллектуально - творческий потенциал России» г. Обнинск.</a:t>
            </a:r>
          </a:p>
          <a:p>
            <a:r>
              <a:rPr lang="ru-RU" sz="4000" b="1" dirty="0" err="1">
                <a:solidFill>
                  <a:srgbClr val="0070C0"/>
                </a:solidFill>
              </a:rPr>
              <a:t>Митроненко</a:t>
            </a:r>
            <a:r>
              <a:rPr lang="ru-RU" sz="4000" b="1" dirty="0">
                <a:solidFill>
                  <a:srgbClr val="0070C0"/>
                </a:solidFill>
              </a:rPr>
              <a:t> – Коршунова Л.-  дипломы 1,2,3 степени, Пятаков Л – диплом 3 степени, 30 лауреатов - </a:t>
            </a:r>
            <a:r>
              <a:rPr lang="ru-RU" sz="4000" b="1" i="1" dirty="0">
                <a:solidFill>
                  <a:srgbClr val="0070C0"/>
                </a:solidFill>
              </a:rPr>
              <a:t>программа «Интеллектуально - творческий потенциал России» г. Обнинск</a:t>
            </a:r>
            <a:r>
              <a:rPr lang="ru-RU" sz="4000" b="1" i="1" dirty="0" smtClean="0">
                <a:solidFill>
                  <a:srgbClr val="0070C0"/>
                </a:solidFill>
              </a:rPr>
              <a:t>.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2011 – 2012 г. – 3 класс</a:t>
            </a:r>
          </a:p>
          <a:p>
            <a:r>
              <a:rPr lang="ru-RU" sz="4000" b="1" i="1" u="sng" dirty="0">
                <a:solidFill>
                  <a:srgbClr val="0070C0"/>
                </a:solidFill>
              </a:rPr>
              <a:t>Район:</a:t>
            </a:r>
            <a:endParaRPr lang="ru-RU" sz="4000" b="1" u="sng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П., Пятаков Л</a:t>
            </a:r>
            <a:r>
              <a:rPr lang="ru-RU" sz="4000" b="1" i="1" dirty="0">
                <a:solidFill>
                  <a:srgbClr val="0070C0"/>
                </a:solidFill>
              </a:rPr>
              <a:t>  - </a:t>
            </a:r>
            <a:r>
              <a:rPr lang="ru-RU" sz="4000" b="1" dirty="0">
                <a:solidFill>
                  <a:srgbClr val="0070C0"/>
                </a:solidFill>
              </a:rPr>
              <a:t>дипломы 1 степени,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 – диплом 2 степени - </a:t>
            </a:r>
            <a:r>
              <a:rPr lang="ru-RU" sz="4000" b="1" i="1" dirty="0">
                <a:solidFill>
                  <a:srgbClr val="0070C0"/>
                </a:solidFill>
              </a:rPr>
              <a:t> Научно-практическая конференция «Шаг в будущее» 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П.–диплом 1 степени, Пятаков Л – диплом 2 степени, Ковалёва А – диплом 3 степени -  </a:t>
            </a:r>
            <a:r>
              <a:rPr lang="ru-RU" sz="4000" b="1" i="1" dirty="0">
                <a:solidFill>
                  <a:srgbClr val="0070C0"/>
                </a:solidFill>
              </a:rPr>
              <a:t>Интеллектуально-творческий марафон «Интеллект будущего»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П., Константинова А -  дипломы 2 степени, Пятаков Л.,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Н, Ковалёва А, </a:t>
            </a:r>
            <a:r>
              <a:rPr lang="ru-RU" sz="4000" b="1" dirty="0" err="1">
                <a:solidFill>
                  <a:srgbClr val="0070C0"/>
                </a:solidFill>
              </a:rPr>
              <a:t>Гавлабурда</a:t>
            </a:r>
            <a:r>
              <a:rPr lang="ru-RU" sz="4000" b="1" dirty="0">
                <a:solidFill>
                  <a:srgbClr val="0070C0"/>
                </a:solidFill>
              </a:rPr>
              <a:t> Д - дипломы 3 степени – </a:t>
            </a:r>
            <a:r>
              <a:rPr lang="ru-RU" sz="4000" b="1" i="1" dirty="0" err="1">
                <a:solidFill>
                  <a:srgbClr val="0070C0"/>
                </a:solidFill>
              </a:rPr>
              <a:t>Метапредметная</a:t>
            </a:r>
            <a:r>
              <a:rPr lang="ru-RU" sz="4000" b="1" i="1" dirty="0">
                <a:solidFill>
                  <a:srgbClr val="0070C0"/>
                </a:solidFill>
              </a:rPr>
              <a:t> олимпиада «</a:t>
            </a:r>
            <a:r>
              <a:rPr lang="ru-RU" sz="4000" b="1" i="1" dirty="0" err="1">
                <a:solidFill>
                  <a:srgbClr val="0070C0"/>
                </a:solidFill>
              </a:rPr>
              <a:t>Золотинка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i="1" u="sng" dirty="0">
                <a:solidFill>
                  <a:srgbClr val="0070C0"/>
                </a:solidFill>
              </a:rPr>
              <a:t>Россия:. </a:t>
            </a:r>
            <a:endParaRPr lang="ru-RU" sz="4000" b="1" u="sng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 – диплом 2 степени,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Ерешкова</a:t>
            </a:r>
            <a:r>
              <a:rPr lang="ru-RU" sz="4000" b="1" dirty="0">
                <a:solidFill>
                  <a:srgbClr val="0070C0"/>
                </a:solidFill>
              </a:rPr>
              <a:t> К,  Пятаков Л – дипломы 3 степени</a:t>
            </a:r>
            <a:r>
              <a:rPr lang="ru-RU" sz="4000" b="1" i="1" dirty="0">
                <a:solidFill>
                  <a:srgbClr val="0070C0"/>
                </a:solidFill>
              </a:rPr>
              <a:t>,</a:t>
            </a:r>
            <a:r>
              <a:rPr lang="ru-RU" sz="4000" b="1" dirty="0">
                <a:solidFill>
                  <a:srgbClr val="0070C0"/>
                </a:solidFill>
              </a:rPr>
              <a:t> 10 лауреатов –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программа «Интеллектуально - творческий потенциал России» г. Обнинск.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Галабурда</a:t>
            </a:r>
            <a:r>
              <a:rPr lang="ru-RU" sz="4000" b="1" dirty="0">
                <a:solidFill>
                  <a:srgbClr val="0070C0"/>
                </a:solidFill>
              </a:rPr>
              <a:t> Д, Могилевич А.,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Н., Пятаков Л., </a:t>
            </a:r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П., Дубровский Д. – грамоты за участие в  </a:t>
            </a:r>
            <a:r>
              <a:rPr lang="ru-RU" sz="4000" b="1" i="1" dirty="0">
                <a:solidFill>
                  <a:srgbClr val="0070C0"/>
                </a:solidFill>
              </a:rPr>
              <a:t>международной олимпиаде «Эрудиты планеты»</a:t>
            </a:r>
            <a:endParaRPr lang="ru-RU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2012 </a:t>
            </a:r>
            <a:r>
              <a:rPr lang="ru-RU" sz="4000" b="1" dirty="0">
                <a:solidFill>
                  <a:srgbClr val="0070C0"/>
                </a:solidFill>
              </a:rPr>
              <a:t>– 2013 г. – 4 класс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Район: 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</a:t>
            </a:r>
            <a:r>
              <a:rPr lang="ru-RU" sz="4000" b="1" i="1" dirty="0">
                <a:solidFill>
                  <a:srgbClr val="0070C0"/>
                </a:solidFill>
              </a:rPr>
              <a:t>  - </a:t>
            </a:r>
            <a:r>
              <a:rPr lang="ru-RU" sz="4000" b="1" dirty="0">
                <a:solidFill>
                  <a:srgbClr val="0070C0"/>
                </a:solidFill>
              </a:rPr>
              <a:t>диплом 1 степени,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 – диплом 2 степени - </a:t>
            </a:r>
            <a:r>
              <a:rPr lang="ru-RU" sz="4000" b="1" i="1" dirty="0">
                <a:solidFill>
                  <a:srgbClr val="0070C0"/>
                </a:solidFill>
              </a:rPr>
              <a:t> Научно-практическая конференция «Шаг в будущее».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 – диплом 1 степени, диплом за 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1-е командное место в номинации «Творческая мастерская», диплом за  2-е командное место в марафоне - </a:t>
            </a:r>
            <a:r>
              <a:rPr lang="ru-RU" sz="4000" b="1" i="1" dirty="0">
                <a:solidFill>
                  <a:srgbClr val="0070C0"/>
                </a:solidFill>
              </a:rPr>
              <a:t>Интеллектуально-творческий марафон «Интеллект будущего»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Константинова А, </a:t>
            </a:r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П.- дипломы 1 степени, Пятаков Л. – диплом 2 степени,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Н, Ковалёва А, Березина К., </a:t>
            </a:r>
            <a:r>
              <a:rPr lang="ru-RU" sz="4000" b="1" dirty="0" err="1">
                <a:solidFill>
                  <a:srgbClr val="0070C0"/>
                </a:solidFill>
              </a:rPr>
              <a:t>Местникова</a:t>
            </a:r>
            <a:r>
              <a:rPr lang="ru-RU" sz="4000" b="1" dirty="0">
                <a:solidFill>
                  <a:srgbClr val="0070C0"/>
                </a:solidFill>
              </a:rPr>
              <a:t> Л. - дипломы 3 степени – </a:t>
            </a:r>
            <a:r>
              <a:rPr lang="ru-RU" sz="4000" b="1" i="1" dirty="0" err="1">
                <a:solidFill>
                  <a:srgbClr val="0070C0"/>
                </a:solidFill>
              </a:rPr>
              <a:t>Метапредметная</a:t>
            </a:r>
            <a:r>
              <a:rPr lang="ru-RU" sz="4000" b="1" i="1" dirty="0">
                <a:solidFill>
                  <a:srgbClr val="0070C0"/>
                </a:solidFill>
              </a:rPr>
              <a:t> олимпиада «</a:t>
            </a:r>
            <a:r>
              <a:rPr lang="ru-RU" sz="4000" b="1" i="1" dirty="0" err="1">
                <a:solidFill>
                  <a:srgbClr val="0070C0"/>
                </a:solidFill>
              </a:rPr>
              <a:t>Золотинка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i="1" dirty="0">
                <a:solidFill>
                  <a:srgbClr val="0070C0"/>
                </a:solidFill>
              </a:rPr>
              <a:t>Россия: 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П.,</a:t>
            </a:r>
            <a:r>
              <a:rPr lang="ru-RU" sz="4000" b="1" i="1" dirty="0">
                <a:solidFill>
                  <a:srgbClr val="0070C0"/>
                </a:solidFill>
              </a:rPr>
              <a:t> - </a:t>
            </a:r>
            <a:r>
              <a:rPr lang="ru-RU" sz="4000" b="1" dirty="0">
                <a:solidFill>
                  <a:srgbClr val="0070C0"/>
                </a:solidFill>
              </a:rPr>
              <a:t>диплом 1 степени</a:t>
            </a:r>
            <a:r>
              <a:rPr lang="ru-RU" sz="4000" b="1" i="1" dirty="0">
                <a:solidFill>
                  <a:srgbClr val="0070C0"/>
                </a:solidFill>
              </a:rPr>
              <a:t>, </a:t>
            </a:r>
            <a:r>
              <a:rPr lang="ru-RU" sz="4000" b="1" dirty="0">
                <a:solidFill>
                  <a:srgbClr val="0070C0"/>
                </a:solidFill>
              </a:rPr>
              <a:t>Пятаков Л. – диплом 3 степени, 9 лауреатов -</a:t>
            </a:r>
            <a:r>
              <a:rPr lang="ru-RU" sz="4000" b="1" i="1" dirty="0">
                <a:solidFill>
                  <a:srgbClr val="0070C0"/>
                </a:solidFill>
              </a:rPr>
              <a:t> программа «Интеллектуально - творческий потенциал России» г. Обнинск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Пятакова Л.-  грамота за 1 место в регионе</a:t>
            </a:r>
            <a:r>
              <a:rPr lang="ru-RU" sz="4000" b="1" i="1" dirty="0">
                <a:solidFill>
                  <a:srgbClr val="0070C0"/>
                </a:solidFill>
              </a:rPr>
              <a:t> – олимпиада «КИТ- компьютеры и технологии»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 Дмитриева П., </a:t>
            </a:r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 – дипломы 3 степени -   </a:t>
            </a:r>
            <a:r>
              <a:rPr lang="ru-RU" sz="4000" b="1" i="1" dirty="0">
                <a:solidFill>
                  <a:srgbClr val="0070C0"/>
                </a:solidFill>
              </a:rPr>
              <a:t> Региональный  конкурс кроссвордов (г. Томск)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Могилевич А, Константинова А, Пятаков Л, </a:t>
            </a:r>
            <a:r>
              <a:rPr lang="ru-RU" sz="4000" b="1" dirty="0" err="1">
                <a:solidFill>
                  <a:srgbClr val="0070C0"/>
                </a:solidFill>
              </a:rPr>
              <a:t>Мусинова</a:t>
            </a:r>
            <a:r>
              <a:rPr lang="ru-RU" sz="4000" b="1" dirty="0">
                <a:solidFill>
                  <a:srgbClr val="0070C0"/>
                </a:solidFill>
              </a:rPr>
              <a:t> Р, </a:t>
            </a:r>
            <a:r>
              <a:rPr lang="ru-RU" sz="4000" b="1" dirty="0" err="1">
                <a:solidFill>
                  <a:srgbClr val="0070C0"/>
                </a:solidFill>
              </a:rPr>
              <a:t>Сомкин</a:t>
            </a:r>
            <a:r>
              <a:rPr lang="ru-RU" sz="4000" b="1" dirty="0">
                <a:solidFill>
                  <a:srgbClr val="0070C0"/>
                </a:solidFill>
              </a:rPr>
              <a:t> П, </a:t>
            </a:r>
            <a:r>
              <a:rPr lang="ru-RU" sz="4000" b="1" dirty="0" err="1">
                <a:solidFill>
                  <a:srgbClr val="0070C0"/>
                </a:solidFill>
              </a:rPr>
              <a:t>Пелешатый</a:t>
            </a:r>
            <a:r>
              <a:rPr lang="ru-RU" sz="4000" b="1" dirty="0">
                <a:solidFill>
                  <a:srgbClr val="0070C0"/>
                </a:solidFill>
              </a:rPr>
              <a:t> Н, </a:t>
            </a:r>
            <a:r>
              <a:rPr lang="ru-RU" sz="4000" b="1" dirty="0" err="1">
                <a:solidFill>
                  <a:srgbClr val="0070C0"/>
                </a:solidFill>
              </a:rPr>
              <a:t>Демидович</a:t>
            </a:r>
            <a:r>
              <a:rPr lang="ru-RU" sz="4000" b="1" dirty="0">
                <a:solidFill>
                  <a:srgbClr val="0070C0"/>
                </a:solidFill>
              </a:rPr>
              <a:t> К</a:t>
            </a:r>
            <a:r>
              <a:rPr lang="ru-RU" sz="4000" b="1" i="1" dirty="0">
                <a:solidFill>
                  <a:srgbClr val="0070C0"/>
                </a:solidFill>
              </a:rPr>
              <a:t> грамоты призёров Всероссийской дистанционной  олимпиады «Домик </a:t>
            </a:r>
            <a:r>
              <a:rPr lang="ru-RU" sz="4000" b="1" i="1" dirty="0" err="1">
                <a:solidFill>
                  <a:srgbClr val="0070C0"/>
                </a:solidFill>
              </a:rPr>
              <a:t>Семигномик</a:t>
            </a:r>
            <a:r>
              <a:rPr lang="ru-RU" sz="4000" b="1" i="1" dirty="0">
                <a:solidFill>
                  <a:srgbClr val="0070C0"/>
                </a:solidFill>
              </a:rPr>
              <a:t>» </a:t>
            </a:r>
            <a:endParaRPr lang="ru-RU" sz="4000" b="1" dirty="0">
              <a:solidFill>
                <a:srgbClr val="0070C0"/>
              </a:solidFill>
            </a:endParaRP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1 - 4 а класс фото !!!\1-4 классы фото\4 класс\DSCN0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38962" cy="21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291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846</Words>
  <Application>Microsoft Office PowerPoint</Application>
  <PresentationFormat>Экран (4:3)</PresentationFormat>
  <Paragraphs>250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Высокие результаты учебных достижений обучающихся </vt:lpstr>
      <vt:lpstr>Подготовка к научным работам </vt:lpstr>
      <vt:lpstr>Высокие достижения учащихся, посещающих внеурочные  мероприятия учителя, в олимпиадах, конкурсах </vt:lpstr>
      <vt:lpstr>Систематическая работа по распространению собственного педагогического опыта</vt:lpstr>
      <vt:lpstr>Участие в муниципальных, республиканских и федеральных  профессиональных конкурсах </vt:lpstr>
      <vt:lpstr>         Награды,   звания</vt:lpstr>
      <vt:lpstr>Награды учеников Огневой В.К.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NewMC06</dc:creator>
  <cp:lastModifiedBy>Вера</cp:lastModifiedBy>
  <cp:revision>15</cp:revision>
  <dcterms:created xsi:type="dcterms:W3CDTF">2013-09-27T06:37:18Z</dcterms:created>
  <dcterms:modified xsi:type="dcterms:W3CDTF">2015-03-29T13:25:30Z</dcterms:modified>
</cp:coreProperties>
</file>