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1"/>
  </p:notesMasterIdLst>
  <p:sldIdLst>
    <p:sldId id="262" r:id="rId2"/>
    <p:sldId id="261" r:id="rId3"/>
    <p:sldId id="288" r:id="rId4"/>
    <p:sldId id="265" r:id="rId5"/>
    <p:sldId id="263" r:id="rId6"/>
    <p:sldId id="282" r:id="rId7"/>
    <p:sldId id="264" r:id="rId8"/>
    <p:sldId id="266" r:id="rId9"/>
    <p:sldId id="283" r:id="rId10"/>
    <p:sldId id="284" r:id="rId11"/>
    <p:sldId id="285" r:id="rId12"/>
    <p:sldId id="286" r:id="rId13"/>
    <p:sldId id="287" r:id="rId14"/>
    <p:sldId id="302" r:id="rId15"/>
    <p:sldId id="299" r:id="rId16"/>
    <p:sldId id="300" r:id="rId17"/>
    <p:sldId id="301" r:id="rId18"/>
    <p:sldId id="298" r:id="rId19"/>
    <p:sldId id="29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7CD2"/>
    <a:srgbClr val="EF47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B872B8-598D-4FFC-B278-158E10871A75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D2821-44DA-4A5F-BA70-0E569FBBCE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19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D2821-44DA-4A5F-BA70-0E569FBBCE7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7D2821-44DA-4A5F-BA70-0E569FBBCE7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B693-7E46-49FB-B222-3AC2A2F97DE1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238E6-C6DA-4860-BC60-13199F107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B693-7E46-49FB-B222-3AC2A2F97DE1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238E6-C6DA-4860-BC60-13199F107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B693-7E46-49FB-B222-3AC2A2F97DE1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238E6-C6DA-4860-BC60-13199F107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B693-7E46-49FB-B222-3AC2A2F97DE1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238E6-C6DA-4860-BC60-13199F107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B693-7E46-49FB-B222-3AC2A2F97DE1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238E6-C6DA-4860-BC60-13199F107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B693-7E46-49FB-B222-3AC2A2F97DE1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238E6-C6DA-4860-BC60-13199F107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B693-7E46-49FB-B222-3AC2A2F97DE1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238E6-C6DA-4860-BC60-13199F107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B693-7E46-49FB-B222-3AC2A2F97DE1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238E6-C6DA-4860-BC60-13199F107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B693-7E46-49FB-B222-3AC2A2F97DE1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238E6-C6DA-4860-BC60-13199F107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B693-7E46-49FB-B222-3AC2A2F97DE1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238E6-C6DA-4860-BC60-13199F107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1B693-7E46-49FB-B222-3AC2A2F97DE1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69238E6-C6DA-4860-BC60-13199F1078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B1B693-7E46-49FB-B222-3AC2A2F97DE1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69238E6-C6DA-4860-BC60-13199F10782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ПРОЕКТНАЯ ДЕЯТЕЛЬНОСТЬ В НАЧАЛЬНОЙ ШКОЛЕ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852936"/>
            <a:ext cx="7854696" cy="3008776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4400" b="1" smtClean="0"/>
              <a:t> </a:t>
            </a:r>
            <a:r>
              <a:rPr lang="ru-RU" sz="4400" b="1" smtClean="0"/>
              <a:t>Театрализация  </a:t>
            </a:r>
            <a:r>
              <a:rPr lang="ru-RU" sz="4400" b="1" dirty="0" smtClean="0"/>
              <a:t>сказок </a:t>
            </a:r>
            <a:r>
              <a:rPr lang="en-US" sz="4400" b="1" dirty="0" smtClean="0"/>
              <a:t>,</a:t>
            </a:r>
            <a:r>
              <a:rPr lang="ru-RU" sz="4400" b="1" dirty="0" smtClean="0"/>
              <a:t> </a:t>
            </a:r>
            <a:endParaRPr lang="en-US" sz="4400" b="1" dirty="0" smtClean="0"/>
          </a:p>
          <a:p>
            <a:pPr algn="ctr"/>
            <a:r>
              <a:rPr lang="ru-RU" b="1" dirty="0" smtClean="0"/>
              <a:t>как пример проектной работы в школе</a:t>
            </a:r>
          </a:p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Воспитатель Н.Б.ПЕТРОСЯН</a:t>
            </a:r>
          </a:p>
          <a:p>
            <a:pPr algn="ctr"/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2013-2014 учебный год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620689"/>
            <a:ext cx="792088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Реализация проекта</a:t>
            </a:r>
          </a:p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Тематическое планирование (2013-2014 </a:t>
            </a:r>
            <a:r>
              <a:rPr lang="ru-RU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уч</a:t>
            </a:r>
            <a:r>
              <a:rPr lang="ru-RU" sz="20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год) - продолжение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itchFamily="18" charset="0"/>
              <a:cs typeface="Arial" pitchFamily="34" charset="0"/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+mj-lt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39552" y="1844824"/>
          <a:ext cx="8280920" cy="385927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368152"/>
                <a:gridCol w="2016224"/>
                <a:gridCol w="1944216"/>
                <a:gridCol w="2952328"/>
              </a:tblGrid>
              <a:tr h="65887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ВРЕМЯ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ПРОВЕДЕНИЯ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ТЕМА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ВИД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ДЕЯТЕЛЬНОСТИ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СОДЕРЖАНИЕ ДЕЯТЕЛЬНОСТИ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u="none" dirty="0" smtClean="0">
                          <a:latin typeface="+mj-lt"/>
                          <a:ea typeface="Times New Roman"/>
                          <a:cs typeface="Times New Roman"/>
                        </a:rPr>
                        <a:t>Ноябрь</a:t>
                      </a:r>
                      <a:endParaRPr lang="ru-RU" sz="1200" b="1" u="none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u="none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Интонация.</a:t>
                      </a:r>
                      <a:endParaRPr kumimoji="0" lang="ru-RU" sz="1200" b="1" u="none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Индивидуальная работа с детьми-актерами.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u="none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Обучение детей умению вживаться в свою роль, учить их интонации, передавать настроение, характер персонажа</a:t>
                      </a:r>
                      <a:endParaRPr lang="ru-RU" sz="1200" b="1" u="none" dirty="0">
                        <a:latin typeface="+mj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u="none" dirty="0" smtClean="0">
                          <a:latin typeface="+mj-lt"/>
                        </a:rPr>
                        <a:t>Декабрь</a:t>
                      </a:r>
                      <a:endParaRPr lang="ru-RU" sz="1200" b="1" u="none" dirty="0">
                        <a:latin typeface="+mj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Изготовление кукол,  масок, костюмов и декораций</a:t>
                      </a:r>
                    </a:p>
                    <a:p>
                      <a:endParaRPr lang="ru-RU" sz="1200" b="1" u="none" dirty="0">
                        <a:latin typeface="+mj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Коллективная работа уч-ся</a:t>
                      </a:r>
                    </a:p>
                    <a:p>
                      <a:endParaRPr lang="ru-RU" sz="1200" b="1" u="none" dirty="0">
                        <a:latin typeface="+mj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u="none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Изготовление и оформление разных видов пальчиковых и ручных кукол,</a:t>
                      </a:r>
                      <a:r>
                        <a:rPr kumimoji="0" lang="ru-RU" sz="1200" b="1" u="non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аппликации</a:t>
                      </a:r>
                      <a:r>
                        <a:rPr kumimoji="0" lang="ru-RU" sz="1200" b="1" u="none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endParaRPr lang="ru-RU" sz="1200" b="1" u="none" dirty="0">
                        <a:latin typeface="+mj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200" b="1" u="none" dirty="0">
                        <a:latin typeface="+mj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u="none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Обучение соединению действия куклы со словами роли</a:t>
                      </a:r>
                      <a:endParaRPr lang="ru-RU" sz="1200" b="1" u="none" dirty="0">
                        <a:latin typeface="+mj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Коллективная работа уч-ся</a:t>
                      </a:r>
                    </a:p>
                    <a:p>
                      <a:endParaRPr lang="ru-RU" sz="1200" b="1" u="none" dirty="0">
                        <a:latin typeface="+mj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u="none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Обучение</a:t>
                      </a:r>
                      <a:r>
                        <a:rPr kumimoji="0" lang="ru-RU" sz="1200" b="1" u="non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умению н</a:t>
                      </a:r>
                      <a:r>
                        <a:rPr kumimoji="0" lang="ru-RU" sz="1200" b="1" u="none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адеть куклу на руку: голову на указательный палец, руки куклы на большой и средний пальцы; проводить куклу на вытянутой руке, стараясь делать это плавно, без скачков; проделать эти упражнения с каждым ребёнком. Чтение каждым кукловодом своей роли.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620689"/>
            <a:ext cx="792088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Реализация проекта</a:t>
            </a:r>
          </a:p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Тематическое планирование (2013-2014 </a:t>
            </a:r>
            <a:r>
              <a:rPr lang="ru-RU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уч</a:t>
            </a:r>
            <a:r>
              <a:rPr lang="ru-RU" sz="20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год) - продолжение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itchFamily="18" charset="0"/>
              <a:cs typeface="Arial" pitchFamily="34" charset="0"/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+mj-lt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39552" y="1844824"/>
          <a:ext cx="8280920" cy="459079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368152"/>
                <a:gridCol w="2016224"/>
                <a:gridCol w="1944216"/>
                <a:gridCol w="2952328"/>
              </a:tblGrid>
              <a:tr h="65887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ВРЕМЯ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ПРОВЕДЕНИЯ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ТЕМА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ВИД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ДЕЯТЕЛЬНОСТИ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СОДЕРЖАНИЕ ДЕЯТЕЛЬНОСТИ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+mj-lt"/>
                          <a:ea typeface="Times New Roman"/>
                          <a:cs typeface="Times New Roman"/>
                        </a:rPr>
                        <a:t>Январь</a:t>
                      </a:r>
                      <a:endParaRPr lang="ru-RU" sz="12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Обучение работе над ширмой.</a:t>
                      </a:r>
                    </a:p>
                    <a:p>
                      <a:r>
                        <a:rPr kumimoji="0" lang="ru-RU" sz="1200" b="1" kern="1200" dirty="0" err="1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Кукловождение</a:t>
                      </a:r>
                      <a:endParaRPr kumimoji="0" lang="ru-RU" sz="1200" b="1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+mj-lt"/>
                          <a:ea typeface="Times New Roman"/>
                          <a:cs typeface="Times New Roman"/>
                        </a:rPr>
                        <a:t>Коллективно-индивидуальная работа.</a:t>
                      </a: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Каждая репетиция начинается с физических упражнений. Дети поднимают руки вверх вместе с куклами и должны на вытянутой руке покрутить куклу в разные стороны, попробовать движение вдоль ширмы.</a:t>
                      </a:r>
                    </a:p>
                    <a:p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После физ. гимнастики идет работа над ролями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200" b="1" dirty="0">
                        <a:latin typeface="+mj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Этюды и упражнения с куклами.  Занятия сценическим движениям. Ритмопластика</a:t>
                      </a:r>
                    </a:p>
                    <a:p>
                      <a:endParaRPr lang="ru-RU" sz="1200" b="1" dirty="0">
                        <a:latin typeface="+mj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Коллективно-индивидуальная работа. 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Чтение кукловодами своих ролей. Соединение действия куклы со словами своей речи. Работа с каждым ребёнком: как водить куклу, как говорить за неё, как соединять движения со словами роли. Чередование работы на ширме с работой за столом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200" b="1" dirty="0">
                        <a:latin typeface="+mj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Занятия техникой речи. Выразительное чтение произведения уч-ся.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endParaRPr lang="ru-RU" sz="1200" b="1" dirty="0">
                        <a:latin typeface="+mj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Коллективно-индивидуальная работа. </a:t>
                      </a:r>
                    </a:p>
                    <a:p>
                      <a:endParaRPr lang="ru-RU" sz="1200" b="1" dirty="0">
                        <a:latin typeface="+mj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Работа с каждым ребёнком: как водить куклу, как говорить за неё, как соединять движения со словами роли.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620689"/>
            <a:ext cx="792088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Реализация проекта</a:t>
            </a:r>
          </a:p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Тематическое планирование (2013-2014 </a:t>
            </a:r>
            <a:r>
              <a:rPr lang="ru-RU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уч</a:t>
            </a:r>
            <a:r>
              <a:rPr lang="ru-RU" sz="20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год) - продолжение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itchFamily="18" charset="0"/>
              <a:cs typeface="Arial" pitchFamily="34" charset="0"/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+mj-lt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39552" y="1844824"/>
          <a:ext cx="8280920" cy="46234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368152"/>
                <a:gridCol w="2016224"/>
                <a:gridCol w="1944216"/>
                <a:gridCol w="2952328"/>
              </a:tblGrid>
              <a:tr h="65887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ВРЕМЯ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ПРОВЕДЕНИЯ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ТЕМА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ВИД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ДЕЯТЕЛЬНОСТИ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СОДЕРЖАНИЕ ДЕЯТЕЛЬНОСТИ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+mj-lt"/>
                          <a:ea typeface="Times New Roman"/>
                          <a:cs typeface="Times New Roman"/>
                        </a:rPr>
                        <a:t>Март</a:t>
                      </a:r>
                      <a:endParaRPr lang="ru-RU" sz="12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Репетиция по эпизодам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Коллективно-индивидуальная работа</a:t>
                      </a:r>
                    </a:p>
                    <a:p>
                      <a:endParaRPr lang="ru-RU" sz="1200" b="1" dirty="0">
                        <a:latin typeface="+mj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Заучивание текста наизусть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200" b="1" dirty="0">
                        <a:latin typeface="+mj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Создание эскизов и декораций</a:t>
                      </a:r>
                    </a:p>
                    <a:p>
                      <a:endParaRPr lang="ru-RU" sz="1200" b="1" dirty="0">
                        <a:latin typeface="+mj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Коллективная работа</a:t>
                      </a:r>
                    </a:p>
                    <a:p>
                      <a:endParaRPr lang="ru-RU" sz="1200" b="1" dirty="0">
                        <a:latin typeface="+mj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Создание эскизов, декораций</a:t>
                      </a:r>
                      <a:r>
                        <a:rPr kumimoji="0" lang="ru-RU" sz="12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и бутафории к спектаклю</a:t>
                      </a:r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Распределение технических обязанностей по спектаклю, установка оформления, декоративных деталей, подача бутафории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581248">
                <a:tc>
                  <a:txBody>
                    <a:bodyPr/>
                    <a:lstStyle/>
                    <a:p>
                      <a:endParaRPr lang="ru-RU" sz="1200" b="1" dirty="0">
                        <a:latin typeface="+mj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Прогоны</a:t>
                      </a:r>
                      <a:endParaRPr lang="ru-RU" sz="1200" b="1" dirty="0" smtClean="0">
                        <a:latin typeface="+mj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Коллективно-индивидуальная работа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endParaRPr lang="ru-RU" sz="1200" b="1" dirty="0">
                        <a:latin typeface="+mj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j-lt"/>
                        </a:rPr>
                        <a:t>Апрель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j-lt"/>
                        </a:rPr>
                        <a:t>Прогоны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j-lt"/>
                        </a:rPr>
                        <a:t>Коллективная работа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j-lt"/>
                        </a:rPr>
                        <a:t>Автоматизация и достигнутых навыков у детей-артистов</a:t>
                      </a:r>
                    </a:p>
                    <a:p>
                      <a:endParaRPr lang="ru-RU" sz="1200" b="1" dirty="0">
                        <a:latin typeface="+mj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200" b="1" dirty="0">
                        <a:latin typeface="+mj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Музыкальное оформление спектакля</a:t>
                      </a:r>
                      <a:endParaRPr lang="ru-RU" sz="1200" b="1" dirty="0" smtClean="0">
                        <a:latin typeface="+mj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+mj-lt"/>
                        </a:rPr>
                        <a:t>Работа руководителя</a:t>
                      </a:r>
                    </a:p>
                    <a:p>
                      <a:endParaRPr lang="ru-RU" sz="1200" b="1" dirty="0">
                        <a:latin typeface="+mj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Подбор музыки</a:t>
                      </a:r>
                      <a:r>
                        <a:rPr kumimoji="0" lang="ru-RU" sz="12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и </a:t>
                      </a:r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ТСО (муз. центр, муз. колонки, ноутбук, магнитофон)</a:t>
                      </a:r>
                      <a:endParaRPr lang="ru-RU" sz="1200" b="1" dirty="0" smtClean="0">
                        <a:latin typeface="+mj-lt"/>
                      </a:endParaRPr>
                    </a:p>
                    <a:p>
                      <a:endParaRPr lang="ru-RU" sz="1200" b="1" dirty="0">
                        <a:latin typeface="+mj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200" b="1" dirty="0">
                        <a:latin typeface="+mj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Монтировочные репетиции</a:t>
                      </a:r>
                      <a:endParaRPr lang="ru-RU" sz="1200" b="1" dirty="0" smtClean="0">
                        <a:latin typeface="+mj-lt"/>
                      </a:endParaRPr>
                    </a:p>
                    <a:p>
                      <a:endParaRPr lang="ru-RU" sz="1200" b="1" dirty="0">
                        <a:latin typeface="+mj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j-lt"/>
                        </a:rPr>
                        <a:t>Коллективная работа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Отработка технических аспектов спектакля. Звуковое сопровождение, шумовые эффекты, звукоподражание.</a:t>
                      </a:r>
                    </a:p>
                    <a:p>
                      <a:endParaRPr lang="ru-RU" sz="1200" b="1" dirty="0">
                        <a:latin typeface="+mj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620689"/>
            <a:ext cx="792088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Реализация проекта</a:t>
            </a:r>
          </a:p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Тематическое планирование (2013-2014 </a:t>
            </a:r>
            <a:r>
              <a:rPr lang="ru-RU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уч</a:t>
            </a:r>
            <a:r>
              <a:rPr lang="ru-RU" sz="20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год) - окончание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itchFamily="18" charset="0"/>
              <a:cs typeface="Arial" pitchFamily="34" charset="0"/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+mj-lt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39552" y="1844824"/>
          <a:ext cx="8280920" cy="303631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368152"/>
                <a:gridCol w="2016224"/>
                <a:gridCol w="1944216"/>
                <a:gridCol w="2952328"/>
              </a:tblGrid>
              <a:tr h="65887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ВРЕМЯ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ПРОВЕДЕНИЯ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ТЕМА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ВИД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ДЕЯТЕЛЬНОСТИ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СОДЕРЖАНИЕ ДЕЯТЕЛЬНОСТИ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+mj-lt"/>
                          <a:ea typeface="Times New Roman"/>
                          <a:cs typeface="Times New Roman"/>
                        </a:rPr>
                        <a:t>Май</a:t>
                      </a:r>
                      <a:endParaRPr lang="ru-RU" sz="12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Генеральная репетиция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j-lt"/>
                        </a:rPr>
                        <a:t>Коллективно-индивидуальная работа</a:t>
                      </a:r>
                    </a:p>
                    <a:p>
                      <a:endParaRPr lang="ru-RU" sz="1200" b="1" dirty="0">
                        <a:latin typeface="+mj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j-lt"/>
                        </a:rPr>
                        <a:t>Отработка всех аспектов спектакля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200" b="1" dirty="0">
                        <a:latin typeface="+mj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47C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j-lt"/>
                        </a:rPr>
                        <a:t>Премьерный показ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47C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j-lt"/>
                        </a:rPr>
                        <a:t>Коллективная работа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47C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j-lt"/>
                        </a:rPr>
                        <a:t>Показ кукольного спектакля зрителям</a:t>
                      </a:r>
                    </a:p>
                    <a:p>
                      <a:endParaRPr lang="ru-RU" sz="1200" b="1" dirty="0">
                        <a:latin typeface="+mj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solidFill>
                      <a:srgbClr val="F47CD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200" b="1" dirty="0">
                        <a:latin typeface="+mj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Обсуждение реакции зрителей. Коррективы, изменения в спектакле</a:t>
                      </a:r>
                    </a:p>
                    <a:p>
                      <a:endParaRPr lang="ru-RU" sz="1200" b="1" dirty="0">
                        <a:latin typeface="+mj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Коллективно-индивидуальная работа</a:t>
                      </a:r>
                    </a:p>
                    <a:p>
                      <a:endParaRPr lang="ru-RU" sz="1200" b="1" dirty="0">
                        <a:latin typeface="+mj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rowSpan="2"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Диалог между руководителем,</a:t>
                      </a:r>
                      <a:r>
                        <a:rPr kumimoji="0" lang="ru-RU" sz="12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детьми, педагогами, родителями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200" b="1" dirty="0">
                        <a:latin typeface="+mj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Итог занятий. Планы на будущее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j-lt"/>
                        </a:rPr>
                        <a:t>Коллективная работа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endParaRPr lang="ru-RU" sz="1200" b="1" dirty="0">
                        <a:latin typeface="+mj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DSC045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296644" y="3928492"/>
            <a:ext cx="2843808" cy="2132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67544" y="620689"/>
            <a:ext cx="792088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Реализация проекта</a:t>
            </a:r>
          </a:p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 «А» класс ГБОУ СКОШИ №28 5 вида города Москвы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itchFamily="18" charset="0"/>
              <a:cs typeface="Arial" pitchFamily="34" charset="0"/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+mj-lt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DSC045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628800"/>
            <a:ext cx="2771800" cy="2078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DSC045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1628800"/>
            <a:ext cx="3096344" cy="23222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DSC045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2002278" y="3946494"/>
            <a:ext cx="2987824" cy="2240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620689"/>
            <a:ext cx="792088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Реализация проекта</a:t>
            </a:r>
          </a:p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 «А» класс ГБОУ СКОШИ №28 5 вида города Москвы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itchFamily="18" charset="0"/>
              <a:cs typeface="Arial" pitchFamily="34" charset="0"/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+mj-lt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DSC017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1700808"/>
            <a:ext cx="3384376" cy="25382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DSC017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4005064"/>
            <a:ext cx="3456384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DSC017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1700808"/>
            <a:ext cx="2784309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DSC019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3861048"/>
            <a:ext cx="3635896" cy="27269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SC019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1628800"/>
            <a:ext cx="2427734" cy="32369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DSC019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3284984"/>
            <a:ext cx="2427734" cy="32369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39552" y="404664"/>
            <a:ext cx="792088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Реализация проекта</a:t>
            </a:r>
          </a:p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 «А» класс ГБОУ СКОШИ №28 5 вида города Москвы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itchFamily="18" charset="0"/>
              <a:cs typeface="Arial" pitchFamily="34" charset="0"/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+mj-lt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DSC019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1628800"/>
            <a:ext cx="1923678" cy="2564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DSC019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3212976"/>
            <a:ext cx="2355726" cy="31409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620689"/>
            <a:ext cx="792088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Реализация проекта</a:t>
            </a:r>
          </a:p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 «А» класс ГБОУ СКОШИ №28 5 вида города Москвы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itchFamily="18" charset="0"/>
              <a:cs typeface="Arial" pitchFamily="34" charset="0"/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+mj-lt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DSC019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1772816"/>
            <a:ext cx="1869672" cy="2492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DSC019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3861048"/>
            <a:ext cx="3240360" cy="2430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DSC019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1988840"/>
            <a:ext cx="3275856" cy="2456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620689"/>
            <a:ext cx="792088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Реализация проекта</a:t>
            </a:r>
          </a:p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 «А» класс ГБОУ СКОШИ №28 5 вида города Москвы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itchFamily="18" charset="0"/>
              <a:cs typeface="Arial" pitchFamily="34" charset="0"/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+mj-lt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DSC016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700808"/>
            <a:ext cx="3096344" cy="23222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DSC016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772816"/>
            <a:ext cx="2915816" cy="2186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DSC016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4149080"/>
            <a:ext cx="3275856" cy="2456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DSC0166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1552228" y="4144516"/>
            <a:ext cx="2843808" cy="2132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DSC016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772816"/>
            <a:ext cx="3035829" cy="22768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67544" y="620689"/>
            <a:ext cx="792088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Реализация проекта</a:t>
            </a:r>
          </a:p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 «А» класс ГБОУ СКОШИ №28 5 вида города Москвы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itchFamily="18" charset="0"/>
              <a:cs typeface="Arial" pitchFamily="34" charset="0"/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+mj-lt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DSC015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4149080"/>
            <a:ext cx="3035829" cy="22768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DSC016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3915054"/>
            <a:ext cx="3059832" cy="22948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DSC016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1700808"/>
            <a:ext cx="2987824" cy="2240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548680"/>
            <a:ext cx="8424936" cy="6909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algn="ctr"/>
            <a:r>
              <a:rPr lang="ru-RU" sz="36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Проектная деятельность в школе:</a:t>
            </a:r>
          </a:p>
          <a:p>
            <a:pPr algn="ctr">
              <a:spcAft>
                <a:spcPts val="1200"/>
              </a:spcAft>
            </a:pPr>
            <a:r>
              <a:rPr lang="ru-RU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Формирование ключевых компетенций учащихся</a:t>
            </a:r>
          </a:p>
          <a:p>
            <a:pPr marL="358775" indent="-358775" algn="ctr">
              <a:spcAft>
                <a:spcPts val="1200"/>
              </a:spcAft>
            </a:pPr>
            <a:r>
              <a:rPr lang="ru-RU" b="1" dirty="0" smtClean="0">
                <a:latin typeface="+mj-lt"/>
              </a:rPr>
              <a:t>«Ключевые компетенции» - способность быстро ориентироваться в меняющемся мире, осваивать новые профессии и области знаний, умение находить общий язык с людьми самых разных профессий, культур</a:t>
            </a:r>
          </a:p>
          <a:p>
            <a:pPr marL="358775" indent="-358775" algn="ctr">
              <a:spcAft>
                <a:spcPts val="600"/>
              </a:spcAft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ПРОЕКТНАЯ ДЕЯТЕЛЬНОСТЬ: </a:t>
            </a:r>
          </a:p>
          <a:p>
            <a:pPr marL="358775" indent="-358775">
              <a:spcAft>
                <a:spcPts val="1200"/>
              </a:spcAft>
              <a:buFont typeface="Wingdings" pitchFamily="2" charset="2"/>
              <a:buChar char="ü"/>
            </a:pPr>
            <a:r>
              <a:rPr lang="ru-RU" b="1" dirty="0" smtClean="0">
                <a:latin typeface="+mj-lt"/>
              </a:rPr>
              <a:t>инновационная  образовательная технология и средство комплексного решения задач воспитания, образования, развития личности в современном социуме, трансляции норм и ценностей общества в образовательную систему;</a:t>
            </a:r>
          </a:p>
          <a:p>
            <a:pPr marL="358775" indent="-358775">
              <a:spcAft>
                <a:spcPts val="1200"/>
              </a:spcAft>
              <a:buFont typeface="Wingdings" pitchFamily="2" charset="2"/>
              <a:buChar char="ü"/>
            </a:pPr>
            <a:r>
              <a:rPr lang="ru-RU" b="1" dirty="0" smtClean="0">
                <a:latin typeface="+mj-lt"/>
              </a:rPr>
              <a:t>в школе осуществляется в двух направлениях: применение метода учебного проекта на уроках и в процессе социально-значимой внеурочной деятельности;</a:t>
            </a:r>
          </a:p>
          <a:p>
            <a:pPr marL="358775" indent="-358775">
              <a:spcAft>
                <a:spcPts val="1200"/>
              </a:spcAft>
              <a:buFont typeface="Wingdings" pitchFamily="2" charset="2"/>
              <a:buChar char="ü"/>
            </a:pPr>
            <a:r>
              <a:rPr lang="ru-RU" b="1" i="1" dirty="0" smtClean="0">
                <a:latin typeface="+mj-lt"/>
              </a:rPr>
              <a:t>в учебном процессе</a:t>
            </a:r>
            <a:r>
              <a:rPr lang="ru-RU" b="1" dirty="0" smtClean="0">
                <a:latin typeface="+mj-lt"/>
              </a:rPr>
              <a:t>  используется педагогами как начальной школы, так и среднего звена, широко представлена в старшей профильной школе;</a:t>
            </a:r>
          </a:p>
          <a:p>
            <a:pPr marL="358775" indent="-358775">
              <a:buFont typeface="Wingdings" pitchFamily="2" charset="2"/>
              <a:buChar char="ü"/>
            </a:pPr>
            <a:r>
              <a:rPr lang="ru-RU" b="1" i="1" dirty="0" smtClean="0">
                <a:latin typeface="+mj-lt"/>
              </a:rPr>
              <a:t>в начальной школе</a:t>
            </a:r>
            <a:r>
              <a:rPr lang="ru-RU" b="1" dirty="0" smtClean="0">
                <a:latin typeface="+mj-lt"/>
              </a:rPr>
              <a:t> подкреплена любознательностью младших школьников, а также </a:t>
            </a:r>
            <a:r>
              <a:rPr lang="ru-RU" b="1" dirty="0" err="1" smtClean="0">
                <a:latin typeface="+mj-lt"/>
              </a:rPr>
              <a:t>мотивированностью</a:t>
            </a:r>
            <a:r>
              <a:rPr lang="ru-RU" b="1" dirty="0" smtClean="0">
                <a:latin typeface="+mj-lt"/>
              </a:rPr>
              <a:t> родителей показать успехи своих детей. </a:t>
            </a:r>
          </a:p>
          <a:p>
            <a:endParaRPr lang="ru-RU" sz="2000" dirty="0" smtClean="0">
              <a:latin typeface="+mj-lt"/>
            </a:endParaRPr>
          </a:p>
          <a:p>
            <a:endParaRPr lang="ru-RU" sz="2000" dirty="0" smtClean="0">
              <a:latin typeface="+mj-lt"/>
            </a:endParaRPr>
          </a:p>
          <a:p>
            <a:pPr marL="358775" algn="ctr"/>
            <a:endParaRPr lang="ru-RU" sz="2000" b="1" dirty="0" smtClean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358775" algn="ctr"/>
            <a:endParaRPr lang="ru-RU" sz="2000" dirty="0" smtClean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548680"/>
            <a:ext cx="792088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358775" algn="ctr"/>
            <a:r>
              <a:rPr lang="ru-RU" sz="36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Цель проекта:</a:t>
            </a:r>
            <a:endParaRPr lang="ru-RU" sz="3600" dirty="0" smtClean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358775"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Приобщение младших школьников к творчеству, выявление и развитие их творческих способностей</a:t>
            </a:r>
          </a:p>
          <a:p>
            <a:pPr marL="358775"/>
            <a:endParaRPr lang="ru-RU" sz="2000" dirty="0" smtClean="0"/>
          </a:p>
          <a:p>
            <a:pPr marL="358775" algn="ctr">
              <a:spcAft>
                <a:spcPts val="1200"/>
              </a:spcAft>
            </a:pPr>
            <a:r>
              <a:rPr lang="ru-RU" sz="36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Задачи проекта:</a:t>
            </a:r>
            <a:endParaRPr lang="ru-RU" sz="3600" dirty="0" smtClean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358775">
              <a:spcAft>
                <a:spcPts val="1200"/>
              </a:spcAft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Образовательные</a:t>
            </a:r>
            <a:r>
              <a:rPr lang="ru-RU" sz="2000" dirty="0" smtClean="0">
                <a:latin typeface="+mj-lt"/>
              </a:rPr>
              <a:t>: формировать практические навыки творческой деятельности учащихся;</a:t>
            </a:r>
          </a:p>
          <a:p>
            <a:pPr marL="358775">
              <a:spcAft>
                <a:spcPts val="1200"/>
              </a:spcAft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Воспитательные</a:t>
            </a:r>
            <a:r>
              <a:rPr lang="ru-RU" sz="2000" b="1" dirty="0" smtClean="0">
                <a:latin typeface="+mj-lt"/>
              </a:rPr>
              <a:t>:</a:t>
            </a:r>
            <a:r>
              <a:rPr lang="ru-RU" sz="2000" dirty="0" smtClean="0">
                <a:latin typeface="+mj-lt"/>
              </a:rPr>
              <a:t> воспитывать способность улавливать и эмоционально воспринимать нравственную суть поступков героев произведений;</a:t>
            </a:r>
          </a:p>
          <a:p>
            <a:pPr marL="358775"/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Коррекционные</a:t>
            </a:r>
            <a:r>
              <a:rPr lang="ru-RU" sz="2000" b="1" dirty="0" smtClean="0">
                <a:latin typeface="+mj-lt"/>
              </a:rPr>
              <a:t>:</a:t>
            </a:r>
            <a:r>
              <a:rPr lang="ru-RU" sz="2000" dirty="0" smtClean="0">
                <a:latin typeface="+mj-lt"/>
              </a:rPr>
              <a:t> развивать культуру и технику речи, память, воображение, артистические способности;</a:t>
            </a:r>
          </a:p>
          <a:p>
            <a:pPr marL="358775"/>
            <a:endParaRPr lang="ru-RU" sz="2000" dirty="0" smtClean="0">
              <a:latin typeface="+mj-lt"/>
            </a:endParaRPr>
          </a:p>
          <a:p>
            <a:pPr marL="358775"/>
            <a:endParaRPr lang="ru-RU" sz="2000" dirty="0">
              <a:latin typeface="+mj-l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548680"/>
            <a:ext cx="79208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Т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еатрализация сказок: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нравственное и эстетическое воспитание младших школьников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358775" lvl="0" indent="-358775" algn="just" fontAlgn="base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dirty="0" smtClean="0">
                <a:latin typeface="+mj-lt"/>
                <a:ea typeface="Times New Roman" pitchFamily="18" charset="0"/>
                <a:cs typeface="Arial" pitchFamily="34" charset="0"/>
              </a:rPr>
              <a:t>расширение кругозора, развитие фантазии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, памяти, мышления, артистических  способностей, общительности, коммуникабельности;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358775" lvl="0" indent="-358775" algn="just" eaLnBrk="0" fontAlgn="base" hangingPunct="0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обучение согласованным действиям, взаимовыручке, умению подчинять свои желания интересам коллектива;</a:t>
            </a:r>
          </a:p>
          <a:p>
            <a:pPr marL="358775" indent="-358775" algn="just" eaLnBrk="0" fontAlgn="base" hangingPunct="0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пример дружбы, отзывчивости, находчивости, храбрости, </a:t>
            </a:r>
            <a:r>
              <a:rPr lang="ru-RU" sz="2000" dirty="0" smtClean="0">
                <a:latin typeface="+mj-lt"/>
                <a:ea typeface="Times New Roman" pitchFamily="18" charset="0"/>
                <a:cs typeface="Arial" pitchFamily="34" charset="0"/>
              </a:rPr>
              <a:t>формирование убеждений и идеалов, доброжелательного и терпеливого отношения друг к другу, чуткости к правдивому целенаправленному действию;</a:t>
            </a:r>
          </a:p>
          <a:p>
            <a:pPr marL="358775" lvl="0" indent="-358775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620688"/>
            <a:ext cx="7920880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Театрализация сказок: 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развитие навыков и умений младших школьников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ea typeface="Times New Roman" pitchFamily="18" charset="0"/>
              <a:cs typeface="Arial" pitchFamily="34" charset="0"/>
            </a:endParaRPr>
          </a:p>
          <a:p>
            <a:pPr marL="358775" indent="-358775" algn="just" fontAlgn="base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dirty="0" smtClean="0">
                <a:latin typeface="+mj-lt"/>
                <a:ea typeface="Times New Roman" pitchFamily="18" charset="0"/>
                <a:cs typeface="Arial" pitchFamily="34" charset="0"/>
              </a:rPr>
              <a:t>тренировка воображения, перевоплощение в образы,</a:t>
            </a:r>
          </a:p>
          <a:p>
            <a:pPr marL="358775" indent="-358775" algn="just" fontAlgn="base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dirty="0" smtClean="0">
                <a:latin typeface="+mj-lt"/>
                <a:ea typeface="Times New Roman" pitchFamily="18" charset="0"/>
                <a:cs typeface="Arial" pitchFamily="34" charset="0"/>
              </a:rPr>
              <a:t>использование слова, как основного средства выполнения сценической задачи, как основной компонент создания характера; </a:t>
            </a:r>
          </a:p>
          <a:p>
            <a:pPr marL="358775" lvl="0" indent="-358775" algn="just" fontAlgn="base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dirty="0" smtClean="0">
                <a:latin typeface="+mj-lt"/>
                <a:ea typeface="Times New Roman" pitchFamily="18" charset="0"/>
                <a:cs typeface="Arial" pitchFamily="34" charset="0"/>
              </a:rPr>
              <a:t>управление голосом </a:t>
            </a:r>
            <a:r>
              <a:rPr lang="ru-RU" sz="2000" dirty="0">
                <a:latin typeface="+mj-lt"/>
                <a:ea typeface="Times New Roman" pitchFamily="18" charset="0"/>
                <a:cs typeface="Arial" pitchFamily="34" charset="0"/>
              </a:rPr>
              <a:t>и </a:t>
            </a:r>
            <a:r>
              <a:rPr lang="ru-RU" sz="2000" dirty="0" smtClean="0">
                <a:latin typeface="+mj-lt"/>
                <a:ea typeface="Times New Roman" pitchFamily="18" charset="0"/>
                <a:cs typeface="Arial" pitchFamily="34" charset="0"/>
              </a:rPr>
              <a:t>речью (говорить отчетливо, выразительно, медленно</a:t>
            </a:r>
            <a:r>
              <a:rPr lang="ru-RU" sz="2000" dirty="0">
                <a:latin typeface="+mj-lt"/>
                <a:ea typeface="Times New Roman" pitchFamily="18" charset="0"/>
                <a:cs typeface="Arial" pitchFamily="34" charset="0"/>
              </a:rPr>
              <a:t>, громко, тихо, быстро, </a:t>
            </a:r>
            <a:r>
              <a:rPr lang="ru-RU" sz="2000" dirty="0" smtClean="0">
                <a:latin typeface="+mj-lt"/>
                <a:ea typeface="Times New Roman" pitchFamily="18" charset="0"/>
                <a:cs typeface="Arial" pitchFamily="34" charset="0"/>
              </a:rPr>
              <a:t>басом), </a:t>
            </a:r>
          </a:p>
          <a:p>
            <a:pPr marL="358775" lvl="0" indent="-358775" algn="just" fontAlgn="base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dirty="0" smtClean="0">
                <a:latin typeface="+mj-lt"/>
                <a:ea typeface="Times New Roman" pitchFamily="18" charset="0"/>
                <a:cs typeface="Arial" pitchFamily="34" charset="0"/>
              </a:rPr>
              <a:t>упор на </a:t>
            </a:r>
            <a:r>
              <a:rPr lang="ru-RU" sz="2000" dirty="0">
                <a:latin typeface="+mj-lt"/>
                <a:ea typeface="Times New Roman" pitchFamily="18" charset="0"/>
                <a:cs typeface="Arial" pitchFamily="34" charset="0"/>
              </a:rPr>
              <a:t>игры со словом, с текстом, подтекстом, с разными словесными действиями (упрекать, приказывать, узнавать, удивлять, просить, объяснять, звать</a:t>
            </a:r>
            <a:r>
              <a:rPr lang="ru-RU" sz="2000" dirty="0" smtClean="0">
                <a:latin typeface="+mj-lt"/>
                <a:ea typeface="Times New Roman" pitchFamily="18" charset="0"/>
                <a:cs typeface="Arial" pitchFamily="34" charset="0"/>
              </a:rPr>
              <a:t>); </a:t>
            </a:r>
          </a:p>
          <a:p>
            <a:pPr marL="358775" lvl="0" indent="-358775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ru-RU" sz="2000" b="1" dirty="0" smtClean="0">
              <a:solidFill>
                <a:schemeClr val="bg2">
                  <a:lumMod val="50000"/>
                </a:schemeClr>
              </a:solidFill>
              <a:latin typeface="+mj-lt"/>
              <a:ea typeface="Times New Roman" pitchFamily="18" charset="0"/>
              <a:cs typeface="Arial" pitchFamily="34" charset="0"/>
            </a:endParaRPr>
          </a:p>
          <a:p>
            <a:pPr marL="358775"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Дети учатся выражать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свои чувства в слове,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интонации, уметь передавать и слышать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психологическую выразительность речи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+mj-lt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620688"/>
            <a:ext cx="792088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Театрализация сказок: 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развитие навыков и умений младших школьников (окончание)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ea typeface="Times New Roman" pitchFamily="18" charset="0"/>
              <a:cs typeface="Arial" pitchFamily="34" charset="0"/>
            </a:endParaRPr>
          </a:p>
          <a:p>
            <a:pPr marL="358775" indent="-358775" algn="just" fontAlgn="base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dirty="0" smtClean="0">
                <a:latin typeface="+mj-lt"/>
                <a:ea typeface="Times New Roman" pitchFamily="18" charset="0"/>
                <a:cs typeface="Arial" pitchFamily="34" charset="0"/>
              </a:rPr>
              <a:t>двигательная активность;</a:t>
            </a:r>
          </a:p>
          <a:p>
            <a:pPr marL="358775" indent="-358775" algn="just" fontAlgn="base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dirty="0" smtClean="0">
                <a:latin typeface="+mj-lt"/>
              </a:rPr>
              <a:t>воспитание трудолюбия, усидчивости, аккуратности; </a:t>
            </a:r>
          </a:p>
          <a:p>
            <a:pPr marL="358775" indent="-358775" algn="just" fontAlgn="base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dirty="0" smtClean="0">
                <a:latin typeface="+mj-lt"/>
              </a:rPr>
              <a:t>формирование навыков коллективной работы, воспитание чувства взаимопомощи и товарищества;</a:t>
            </a:r>
          </a:p>
          <a:p>
            <a:pPr marL="358775" indent="-358775" algn="just" fontAlgn="base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000" dirty="0" smtClean="0">
                <a:latin typeface="+mj-lt"/>
              </a:rPr>
              <a:t>совершенствование умения собственного управления творческой деятельностью учащихся через подготовку спектакля.</a:t>
            </a:r>
          </a:p>
          <a:p>
            <a:pPr marL="358775" indent="-358775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ru-RU" sz="2000" dirty="0" smtClean="0">
              <a:latin typeface="+mj-lt"/>
            </a:endParaRPr>
          </a:p>
          <a:p>
            <a:pPr marL="358775" indent="-358775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ru-RU" sz="2000" dirty="0" smtClean="0">
              <a:latin typeface="+mj-lt"/>
              <a:ea typeface="Times New Roman" pitchFamily="18" charset="0"/>
              <a:cs typeface="Arial" pitchFamily="34" charset="0"/>
            </a:endParaRPr>
          </a:p>
          <a:p>
            <a:pPr marL="358775" lvl="0" indent="-358775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ru-RU" sz="2000" b="1" dirty="0" smtClean="0">
              <a:solidFill>
                <a:schemeClr val="bg2">
                  <a:lumMod val="50000"/>
                </a:schemeClr>
              </a:solidFill>
              <a:latin typeface="+mj-lt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+mj-lt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692696"/>
            <a:ext cx="7920880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lvl="0" algn="ctr" fontAlgn="base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Тип проекта: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marL="450850"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По доминирующему в проекте методу или виду деятельности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ролево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- игровой, творческий.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450850"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По уровню контактов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–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внутришкольный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450850"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По продолжительности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– долгосрочный.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450850"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По количеству участников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– индивидуально-групповой. 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По характеру координации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– с открытой координацией.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450850"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itchFamily="18" charset="0"/>
              <a:cs typeface="Arial" pitchFamily="34" charset="0"/>
            </a:endParaRPr>
          </a:p>
          <a:p>
            <a:pPr marL="450850"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Сроки реализации  проекта:  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marL="450850"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Срок реализации проекта –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год</a:t>
            </a:r>
          </a:p>
          <a:p>
            <a:pPr marL="450850"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</a:pPr>
            <a:endParaRPr lang="ru-RU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marL="450850"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Целевая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 аудитория: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450850"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Возраст детей, на которых рассчитана реализация проекта: </a:t>
            </a:r>
          </a:p>
          <a:p>
            <a:pPr marL="450850"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9-11 лет</a:t>
            </a:r>
          </a:p>
          <a:p>
            <a:pPr marL="450850"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</a:pPr>
            <a:endParaRPr lang="ru-RU" sz="6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0850"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952500" algn="l"/>
              </a:tabLst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74711"/>
            <a:ext cx="2343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620688"/>
            <a:ext cx="792088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Реализация проекта</a:t>
            </a:r>
          </a:p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Тематическое планирование (2013-2014 </a:t>
            </a:r>
            <a:r>
              <a:rPr lang="ru-RU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уч</a:t>
            </a:r>
            <a:r>
              <a:rPr lang="ru-RU" sz="20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год)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itchFamily="18" charset="0"/>
              <a:cs typeface="Arial" pitchFamily="34" charset="0"/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+mj-lt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39552" y="1844824"/>
          <a:ext cx="8280920" cy="340207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296144"/>
                <a:gridCol w="2088232"/>
                <a:gridCol w="2088232"/>
                <a:gridCol w="2808312"/>
              </a:tblGrid>
              <a:tr h="65887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ВРЕМЯ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ПРОВЕДЕНИЯ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ru-RU" sz="1400" dirty="0" smtClean="0">
                          <a:latin typeface="+mj-lt"/>
                        </a:rPr>
                        <a:t>ТЕМА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ВИД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ДЕЯТЕЛЬНОСТИ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СОДЕРЖАНИЕ ДЕЯТЕЛЬНОСТИ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+mj-lt"/>
                          <a:ea typeface="Times New Roman"/>
                          <a:cs typeface="Times New Roman"/>
                        </a:rPr>
                        <a:t>Сентябрь</a:t>
                      </a:r>
                      <a:endParaRPr lang="ru-RU" sz="12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Введение в проект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j-lt"/>
                        </a:rPr>
                        <a:t>Беседа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Рассказ детям об</a:t>
                      </a:r>
                      <a:r>
                        <a:rPr kumimoji="0" lang="ru-RU" sz="12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ос</a:t>
                      </a:r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новных этапах работы над проектом,</a:t>
                      </a:r>
                      <a:r>
                        <a:rPr kumimoji="0" lang="ru-RU" sz="12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его целях, задачах и методов реализации. 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200" b="1" dirty="0">
                        <a:latin typeface="+mj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Конкурс рисунков 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j-lt"/>
                        </a:rPr>
                        <a:t>Выставка работ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j-lt"/>
                        </a:rPr>
                        <a:t>Совместная оценка итогов. Выбор лучшего эскиза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200" b="1" dirty="0">
                        <a:latin typeface="+mj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j-lt"/>
                        </a:rPr>
                        <a:t>Разновидности</a:t>
                      </a:r>
                      <a:r>
                        <a:rPr lang="ru-RU" sz="1200" b="1" baseline="0" dirty="0" smtClean="0">
                          <a:latin typeface="+mj-lt"/>
                        </a:rPr>
                        <a:t> театров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j-lt"/>
                        </a:rPr>
                        <a:t>Беседа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Введение детей в мир театра; в</a:t>
                      </a:r>
                      <a:r>
                        <a:rPr kumimoji="0" lang="ru-RU" sz="1200" b="1" i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иды театров</a:t>
                      </a:r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: театр картинок, театр игрушек, «Волшебные пальцы», теневой театр, драматический театр, балет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j-lt"/>
                        </a:rPr>
                        <a:t>Кукольный театр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j-lt"/>
                        </a:rPr>
                        <a:t>Посещение кукольного театра на </a:t>
                      </a:r>
                      <a:r>
                        <a:rPr lang="ru-RU" sz="1200" b="1" dirty="0" err="1" smtClean="0">
                          <a:latin typeface="+mj-lt"/>
                        </a:rPr>
                        <a:t>Бауманской</a:t>
                      </a:r>
                      <a:endParaRPr lang="ru-RU" sz="1200" b="1" dirty="0" smtClean="0">
                        <a:latin typeface="+mj-lt"/>
                      </a:endParaRPr>
                    </a:p>
                    <a:p>
                      <a:endParaRPr lang="ru-RU" sz="1200" b="1" dirty="0">
                        <a:latin typeface="+mj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j-lt"/>
                        </a:rPr>
                        <a:t>Знакомство с кукольными</a:t>
                      </a:r>
                      <a:r>
                        <a:rPr lang="ru-RU" sz="1200" b="1" baseline="0" dirty="0" smtClean="0">
                          <a:latin typeface="+mj-lt"/>
                        </a:rPr>
                        <a:t> спектаклями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620689"/>
            <a:ext cx="792088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Реализация проекта</a:t>
            </a:r>
          </a:p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Тематическое планирование (2013-2014 </a:t>
            </a:r>
            <a:r>
              <a:rPr lang="ru-RU" sz="2000" dirty="0" err="1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уч</a:t>
            </a:r>
            <a:r>
              <a:rPr lang="ru-RU" sz="20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год) - продолжение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itchFamily="18" charset="0"/>
              <a:cs typeface="Arial" pitchFamily="34" charset="0"/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+mj-lt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+mj-lt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39552" y="1844824"/>
          <a:ext cx="8280920" cy="404215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368152"/>
                <a:gridCol w="2016224"/>
                <a:gridCol w="1944216"/>
                <a:gridCol w="2952328"/>
              </a:tblGrid>
              <a:tr h="65887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ВРЕМЯ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ПРОВЕДЕНИЯ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ТЕМА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ВИД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ДЕЯТЕЛЬНОСТИ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СОДЕРЖАНИЕ ДЕЯТЕЛЬНОСТИ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+mj-lt"/>
                          <a:ea typeface="Times New Roman"/>
                          <a:cs typeface="Times New Roman"/>
                        </a:rPr>
                        <a:t>Октябрь</a:t>
                      </a:r>
                      <a:endParaRPr lang="ru-RU" sz="12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Знакомство с театральной лексикой, с профессиями людей, которые работают в театре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j-lt"/>
                        </a:rPr>
                        <a:t>Беседа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Освоение терминов (режиссер, художник-декоратор, бутафор, актер, музыкальный оформитель, замысел, автор, пьеса, сценарий и т.д.). 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200" b="1" dirty="0">
                        <a:latin typeface="+mj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Выбор и работа над произведением пьесы.</a:t>
                      </a:r>
                    </a:p>
                    <a:p>
                      <a:endParaRPr lang="ru-RU" sz="1200" b="1" dirty="0">
                        <a:latin typeface="+mj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Выразительное чтение пьесы учителем.</a:t>
                      </a:r>
                    </a:p>
                    <a:p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Беседа о прочитанном: </a:t>
                      </a:r>
                    </a:p>
                    <a:p>
                      <a:endParaRPr lang="ru-RU" sz="1200" b="1" dirty="0">
                        <a:latin typeface="+mj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Выбор сюжета для спектакля: педагог расписывает сказку по ролям, представляя сцены, которые ребята будут разыгрывать. </a:t>
                      </a:r>
                    </a:p>
                    <a:p>
                      <a:endParaRPr lang="ru-RU" sz="1200" b="1" dirty="0">
                        <a:latin typeface="+mj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200" b="1" dirty="0">
                        <a:latin typeface="+mj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+mj-lt"/>
                        </a:rPr>
                        <a:t>Распределение ролей, индивидуальное чтение каждой роли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Чтение произведения учащимися,</a:t>
                      </a:r>
                      <a:r>
                        <a:rPr kumimoji="0" lang="ru-RU" sz="12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и</a:t>
                      </a:r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ндивидуальная работа с детьми-актерами.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endParaRPr lang="ru-RU" sz="1200" b="1" dirty="0">
                        <a:latin typeface="+mj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Ра</a:t>
                      </a:r>
                      <a:r>
                        <a:rPr kumimoji="0" lang="ru-RU" sz="1200" b="1" i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спределение ролей, </a:t>
                      </a:r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подбор ребят  по голосам, чтение (цель</a:t>
                      </a:r>
                      <a:r>
                        <a:rPr kumimoji="0" lang="ru-RU" sz="1200" b="1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- п</a:t>
                      </a:r>
                      <a:r>
                        <a:rPr kumimoji="0" lang="ru-RU" sz="12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рочитать чётко, ясно проговаривая все звуки в словах, не глотать окончания, соблюдать правила дыхания; определить логические ударения, паузы; постараться представить себя на месте персонажа, подумать, как надо читать за «него».  </a:t>
                      </a:r>
                      <a:endParaRPr lang="ru-RU" sz="1200" b="1" dirty="0">
                        <a:latin typeface="+mj-lt"/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426</TotalTime>
  <Words>1259</Words>
  <Application>Microsoft Office PowerPoint</Application>
  <PresentationFormat>Экран (4:3)</PresentationFormat>
  <Paragraphs>299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ПРОЕКТНАЯ ДЕЯТЕЛЬНОСТЬ В НАЧАЛЬНОЙ ШКОЛЕ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ДЕЯТЕЛЬНОСТЬ В НАЧАЛЬНОЙ ШКОЛЕ</dc:title>
  <dc:creator>Tatiana Alimova</dc:creator>
  <cp:lastModifiedBy>user</cp:lastModifiedBy>
  <cp:revision>58</cp:revision>
  <dcterms:created xsi:type="dcterms:W3CDTF">2013-10-26T15:49:01Z</dcterms:created>
  <dcterms:modified xsi:type="dcterms:W3CDTF">2015-03-24T11:06:44Z</dcterms:modified>
</cp:coreProperties>
</file>