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8" r:id="rId4"/>
    <p:sldId id="257" r:id="rId5"/>
    <p:sldId id="260" r:id="rId6"/>
    <p:sldId id="261" r:id="rId7"/>
    <p:sldId id="263" r:id="rId8"/>
    <p:sldId id="270" r:id="rId9"/>
    <p:sldId id="265" r:id="rId10"/>
    <p:sldId id="266" r:id="rId11"/>
    <p:sldId id="269" r:id="rId12"/>
    <p:sldId id="271" r:id="rId13"/>
    <p:sldId id="276" r:id="rId14"/>
    <p:sldId id="277" r:id="rId15"/>
    <p:sldId id="291" r:id="rId16"/>
    <p:sldId id="292" r:id="rId17"/>
    <p:sldId id="285" r:id="rId18"/>
    <p:sldId id="283" r:id="rId19"/>
    <p:sldId id="264" r:id="rId20"/>
    <p:sldId id="288" r:id="rId21"/>
    <p:sldId id="290" r:id="rId22"/>
    <p:sldId id="262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6600"/>
    <a:srgbClr val="FF99FF"/>
    <a:srgbClr val="FF66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img1.liveinternet.ru/images/attach/c/3/75/847/75847205_75845313_75325241_8de9ecca0330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2;&#1057;&#1025;%20&#1055;&#1054;%20&#1059;&#1063;%20&#1043;&#1054;&#1044;&#1040;%202015\&#1059;&#1056;&#1054;&#1050;%20&#1060;&#1056;&#1040;&#1047;%20&#1053;&#1054;&#1042;%20&#1054;&#1089;&#1090;&#1088;&#1077;&#1085;&#1082;&#1086;\&#1090;&#1086;&#1083;&#1082;&#1086;&#1074;&#1072;&#1085;&#1080;&#1077;%20&#1092;&#1088;&#1072;&#1079;&#1077;&#1086;&#1083;&#1086;&#1075;%20&#1089;%20&#1087;&#1077;&#1089;&#1085;&#1077;&#1081;.mp4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2;&#1057;&#1025;%20&#1055;&#1054;%20&#1059;&#1063;%20&#1043;&#1054;&#1044;&#1040;%202015\&#1059;&#1056;&#1054;&#1050;%20&#1060;&#1056;&#1040;&#1047;%20&#1053;&#1054;&#1042;%20&#1054;&#1089;&#1090;&#1088;&#1077;&#1085;&#1082;&#1086;\&#1090;&#1072;&#1085;&#1077;&#1094;%20&#1091;&#1090;&#1103;&#1090;.mp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57;&#1025;%20&#1055;&#1054;%20&#1059;&#1063;%20&#1043;&#1054;&#1044;&#1040;%202015\&#1059;&#1056;&#1054;&#1050;%20&#1060;&#1056;&#1040;&#1047;%20&#1053;&#1054;&#1042;%20&#1054;&#1089;&#1090;&#1088;&#1077;&#1085;&#1082;&#1086;\&#1084;&#1091;&#1079;&#1099;&#1082;&#1072;%20&#1082;%20%20&#1091;&#1088;&#1086;&#1082;&#1091;.MP3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57;&#1025;%20&#1055;&#1054;%20&#1059;&#1063;%20&#1043;&#1054;&#1044;&#1040;%202015\&#1059;&#1056;&#1054;&#1050;%20&#1060;&#1056;&#1040;&#1047;%20&#1053;&#1054;&#1042;%20&#1054;&#1089;&#1090;&#1088;&#1077;&#1085;&#1082;&#1086;\&#1084;&#1091;&#1079;&#1099;&#1082;&#1072;%20&#1082;%20%20&#1091;&#1088;&#1086;&#1082;&#1091;.MP3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57;&#1025;%20&#1055;&#1054;%20&#1059;&#1063;%20&#1043;&#1054;&#1044;&#1040;%202015\&#1059;&#1056;&#1054;&#1050;%20&#1060;&#1056;&#1040;&#1047;%20&#1053;&#1054;&#1042;%20&#1054;&#1089;&#1090;&#1088;&#1077;&#1085;&#1082;&#1086;\&#1084;&#1091;&#1079;&#1099;&#1082;&#1072;%20&#1082;%20%20&#1091;&#1088;&#1086;&#1082;&#1091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57;&#1025;%20&#1055;&#1054;%20&#1059;&#1063;%20&#1043;&#1054;&#1044;&#1040;%202015\&#1059;&#1056;&#1054;&#1050;%20&#1060;&#1056;&#1040;&#1047;%20&#1053;&#1054;&#1042;%20&#1054;&#1089;&#1090;&#1088;&#1077;&#1085;&#1082;&#1086;\&#1084;&#1091;&#1079;&#1099;&#1082;&#1072;%20&#1082;%20%20&#1091;&#1088;&#1086;&#1082;&#1091;.MP3" TargetMode="Externa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57;&#1025;%20&#1055;&#1054;%20&#1059;&#1063;%20&#1043;&#1054;&#1044;&#1040;%202015\&#1059;&#1056;&#1054;&#1050;%20&#1060;&#1056;&#1040;&#1047;%20&#1053;&#1054;&#1042;%20&#1054;&#1089;&#1090;&#1088;&#1077;&#1085;&#1082;&#1086;\&#1084;&#1091;&#1079;&#1099;&#1082;&#1072;%20&#1082;%20%20&#1091;&#1088;&#1086;&#1082;&#1091;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2;&#1057;&#1025;%20&#1055;&#1054;%20&#1059;&#1063;%20&#1043;&#1054;&#1044;&#1040;%202015\&#1059;&#1056;&#1054;&#1050;%20&#1060;&#1056;&#1040;&#1047;%20&#1053;&#1054;&#1042;%20&#1054;&#1089;&#1090;&#1088;&#1077;&#1085;&#1082;&#1086;\&#1087;&#1077;&#1089;&#1085;&#1103;&#1086;&#1088;&#1091;&#1089;2.mp4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esktop\&#1054;&#1089;&#1090;&#1088;&#1077;&#1085;&#1082;&#1086;_&#1075;&#1086;&#1090;&#1086;&#1074;&#1086;&#1077;\&#1055;&#1077;&#1089;&#1085;&#1103;%20&#1086;%20&#1088;&#1091;&#1089;&#1089;&#1082;&#1086;&#1084;%20&#1103;&#1079;&#1099;&#1082;&#1077;2.wmv" TargetMode="External"/><Relationship Id="rId6" Type="http://schemas.openxmlformats.org/officeDocument/2006/relationships/image" Target="../media/image10.png"/><Relationship Id="rId5" Type="http://schemas.openxmlformats.org/officeDocument/2006/relationships/hyperlink" Target="http://www.aforism.su/79.html" TargetMode="External"/><Relationship Id="rId4" Type="http://schemas.openxmlformats.org/officeDocument/2006/relationships/hyperlink" Target="http://www.aforism.su/7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culture.ru/zoomimg.asp?Name=39-78-1&amp;Lage=Tru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Картинка 16 из 2185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87484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прочтём ещё фразеологизмы  и их значения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понаблюдаем,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прямом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или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переносном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значении они употребляются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00702"/>
            <a:ext cx="89988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тайна фразеологизмов: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большинство фразеологизмов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употребляется в переносном значении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72816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 тайна</a:t>
            </a:r>
            <a:endParaRPr lang="ru-RU" sz="2400" b="1" dirty="0"/>
          </a:p>
        </p:txBody>
      </p:sp>
      <p:pic>
        <p:nvPicPr>
          <p:cNvPr id="7" name="толкование фразеолог с песн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07704" y="1556792"/>
            <a:ext cx="5256584" cy="3942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71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916832"/>
            <a:ext cx="5209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второй части учебника откройте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словарь устойчивых выражений (стр. 190),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мы можем узнать из этого словаря?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3108" y="1214422"/>
            <a:ext cx="530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Подумаем, все  ли устойчивые выражения нам понятны?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Documents and Settings\Администратор.MICROSOF-3655FA\Рабочий стол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4664"/>
            <a:ext cx="1368152" cy="1770420"/>
          </a:xfrm>
          <a:prstGeom prst="rect">
            <a:avLst/>
          </a:prstGeom>
          <a:noFill/>
        </p:spPr>
      </p:pic>
      <p:pic>
        <p:nvPicPr>
          <p:cNvPr id="16" name="Picture 2" descr="C:\Documents and Settings\Администратор.MICROSOF-3655FA\Рабочий стол\9YOR8CAT66P1YCA2LUQDUCAEBRBFWCAXDU9KJCAL9GZRLCA7XQHT7CARUMXIQCAUWH46FCA5312VCCAPPEKE7CAACT7O6CATR30DWCA84ATGOCALYYLQECAPBDHQTCA5BRRQ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204864"/>
            <a:ext cx="1997804" cy="2088232"/>
          </a:xfrm>
          <a:prstGeom prst="rect">
            <a:avLst/>
          </a:prstGeom>
          <a:noFill/>
        </p:spPr>
      </p:pic>
      <p:pic>
        <p:nvPicPr>
          <p:cNvPr id="17" name="Picture 4" descr="C:\Documents and Settings\Администратор.MICROSOF-3655FA\Рабочий стол\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476672"/>
            <a:ext cx="1263084" cy="1706507"/>
          </a:xfrm>
          <a:prstGeom prst="rect">
            <a:avLst/>
          </a:prstGeom>
          <a:noFill/>
        </p:spPr>
      </p:pic>
      <p:pic>
        <p:nvPicPr>
          <p:cNvPr id="18" name="Picture 2" descr="C:\Documents and Settings\Администратор\Рабочий стол\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312" y="3861048"/>
            <a:ext cx="1505407" cy="121444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530120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интернете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ВЕСЕЛЫЙ ФРАЗЕОЛОГИЧЕСКИЙ СЛОВАРЬ   </a:t>
            </a:r>
            <a:r>
              <a:rPr lang="ru-RU" sz="2400" dirty="0" smtClean="0"/>
              <a:t>Автор словаря - </a:t>
            </a:r>
            <a:r>
              <a:rPr lang="ru-RU" sz="2400" b="1" dirty="0" smtClean="0"/>
              <a:t>Елена Лаврентьева</a:t>
            </a:r>
            <a:r>
              <a:rPr lang="ru-RU" sz="2400" dirty="0" smtClean="0"/>
              <a:t>. Рисунки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Соны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Адалян</a:t>
            </a:r>
            <a:r>
              <a:rPr lang="ru-RU" sz="2400" dirty="0" smtClean="0"/>
              <a:t>. Ссылка    на сайт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http://allforchildren.ru/kidfun/phrase00.php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3212976"/>
            <a:ext cx="4855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тайна фразеологизмов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значении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происхождении фразеологизмов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узнать  в словарях.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0232" y="714356"/>
            <a:ext cx="5366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Наступать на одни те же грабли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D:\4 класс\К уроку\PICT-ALICA\sl-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328" y="1988840"/>
            <a:ext cx="1413438" cy="183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D:\4 класс\К уроку\PICT-ALICA\sl-4.bmp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4221088"/>
            <a:ext cx="1456367" cy="150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907704" y="476672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 тайна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428604"/>
            <a:ext cx="603254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Замени фразеологизм одним словом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280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Плевать в потолок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task10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2987991" cy="2439095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4000504"/>
            <a:ext cx="4321175" cy="57626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600" b="1" dirty="0" smtClean="0">
                <a:solidFill>
                  <a:srgbClr val="660066"/>
                </a:solidFill>
                <a:latin typeface="Comic Sans MS" pitchFamily="66" charset="0"/>
              </a:rPr>
              <a:t>Бездельничать</a:t>
            </a:r>
            <a:endParaRPr lang="ru-RU" sz="2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052736"/>
            <a:ext cx="2207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Бить баклуши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aklushni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628800"/>
            <a:ext cx="2952106" cy="2952105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88024" y="4149080"/>
            <a:ext cx="4033143" cy="432246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600" b="1" dirty="0" smtClean="0">
                <a:solidFill>
                  <a:srgbClr val="660066"/>
                </a:solidFill>
                <a:latin typeface="Comic Sans MS" pitchFamily="66" charset="0"/>
              </a:rPr>
              <a:t>Лентяйничать</a:t>
            </a:r>
            <a:endParaRPr lang="ru-RU" sz="2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Фразеологизмы могут иметь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синонимы,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выраженные другим фразеологизмом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4725144"/>
            <a:ext cx="4099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тайна фразеологизмов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32656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 тайна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428604"/>
            <a:ext cx="603254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Замени фразеологизм одним словом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2105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 наплакал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4077072"/>
            <a:ext cx="4321175" cy="57626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600" b="1" dirty="0" smtClean="0">
                <a:solidFill>
                  <a:srgbClr val="660066"/>
                </a:solidFill>
                <a:latin typeface="Comic Sans MS" pitchFamily="66" charset="0"/>
              </a:rPr>
              <a:t>мало</a:t>
            </a:r>
            <a:endParaRPr lang="ru-RU" sz="2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2588" y="1052736"/>
            <a:ext cx="24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Куры не клюют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88024" y="4149080"/>
            <a:ext cx="4033143" cy="432246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600" b="1" dirty="0" smtClean="0">
                <a:solidFill>
                  <a:srgbClr val="660066"/>
                </a:solidFill>
                <a:latin typeface="Comic Sans MS" pitchFamily="66" charset="0"/>
              </a:rPr>
              <a:t>много</a:t>
            </a:r>
            <a:endParaRPr lang="ru-RU" sz="2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Фразеологизмы могут иметь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антонимы,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выраженные другим фразеологизмом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4725144"/>
            <a:ext cx="4099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тайна фразеологизмов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image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412776"/>
            <a:ext cx="2801710" cy="2568154"/>
          </a:xfrm>
          <a:prstGeom prst="rect">
            <a:avLst/>
          </a:prstGeom>
          <a:noFill/>
        </p:spPr>
      </p:pic>
      <p:pic>
        <p:nvPicPr>
          <p:cNvPr id="13" name="Рисунок 12" descr="http://idioms.chat.ru/04/pix/116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8838" y="1484784"/>
            <a:ext cx="3575570" cy="25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3528" y="332656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 тайна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01654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142984"/>
            <a:ext cx="3261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Танец утят</a:t>
            </a:r>
            <a:endParaRPr lang="ru-RU" sz="4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Откуда пошло выражение &quot;газетная утка&quot;?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785926"/>
            <a:ext cx="2735426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1142984"/>
            <a:ext cx="2447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Газетная утка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857628"/>
            <a:ext cx="2143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это придуманное сообщение </a:t>
            </a:r>
          </a:p>
          <a:p>
            <a:pPr algn="ctr"/>
            <a:r>
              <a:rPr lang="ru-RU" sz="2400" b="1" dirty="0" smtClean="0"/>
              <a:t>о событиях, которых на </a:t>
            </a:r>
          </a:p>
          <a:p>
            <a:pPr algn="ctr"/>
            <a:r>
              <a:rPr lang="ru-RU" sz="2400" b="1" dirty="0" smtClean="0"/>
              <a:t>самом деле не было.</a:t>
            </a:r>
            <a:endParaRPr lang="ru-RU" sz="2400" b="1" dirty="0"/>
          </a:p>
        </p:txBody>
      </p:sp>
      <p:pic>
        <p:nvPicPr>
          <p:cNvPr id="9" name="танец утя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87824" y="2204864"/>
            <a:ext cx="5614939" cy="4192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Упр. 1  </a:t>
            </a:r>
            <a:r>
              <a:rPr lang="ru-RU" b="1" dirty="0" smtClean="0">
                <a:solidFill>
                  <a:srgbClr val="C00000"/>
                </a:solidFill>
              </a:rPr>
              <a:t>Поработаем с текстом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"</a:t>
            </a:r>
            <a:r>
              <a:rPr lang="ru-RU" b="1" dirty="0" smtClean="0">
                <a:solidFill>
                  <a:srgbClr val="FF0000"/>
                </a:solidFill>
              </a:rPr>
              <a:t>Три загадки"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Поссорились на перемене ребята. Один кричит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- Я тебе покажу, где раки зимуют!</a:t>
            </a:r>
          </a:p>
          <a:p>
            <a:pPr>
              <a:buNone/>
            </a:pPr>
            <a:r>
              <a:rPr lang="ru-RU" dirty="0" smtClean="0"/>
              <a:t>А второй ему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- Ишь, разошелся, прямо из кожи вон лезет!</a:t>
            </a:r>
          </a:p>
          <a:p>
            <a:pPr>
              <a:buNone/>
            </a:pPr>
            <a:r>
              <a:rPr lang="ru-RU" dirty="0" smtClean="0"/>
              <a:t>Тут подбежал к ребятам дежурный, давай их </a:t>
            </a:r>
            <a:r>
              <a:rPr lang="ru-RU" dirty="0" smtClean="0"/>
              <a:t>растаскивать. А </a:t>
            </a:r>
            <a:r>
              <a:rPr lang="ru-RU" dirty="0" smtClean="0"/>
              <a:t>они на него напустились:</a:t>
            </a:r>
          </a:p>
          <a:p>
            <a:pPr>
              <a:buNone/>
            </a:pPr>
            <a:r>
              <a:rPr lang="ru-RU" dirty="0" smtClean="0"/>
              <a:t>- Все следишь! Наверное, и спишь с открытыми глазами!</a:t>
            </a:r>
          </a:p>
          <a:p>
            <a:pPr>
              <a:buNone/>
            </a:pPr>
            <a:r>
              <a:rPr lang="ru-RU" dirty="0" smtClean="0"/>
              <a:t>А дежурный вдруг как крикнет:</a:t>
            </a:r>
          </a:p>
          <a:p>
            <a:pPr>
              <a:buNone/>
            </a:pPr>
            <a:r>
              <a:rPr lang="ru-RU" dirty="0" smtClean="0"/>
              <a:t>- Стойте, ребята! Разгадайте-ка свои загадки!</a:t>
            </a:r>
          </a:p>
          <a:p>
            <a:pPr>
              <a:buNone/>
            </a:pPr>
            <a:r>
              <a:rPr lang="ru-RU" dirty="0" smtClean="0"/>
              <a:t>- Какие такие загадки? - удивились ребята и разжали кулаки</a:t>
            </a:r>
            <a:r>
              <a:rPr lang="ru-RU" dirty="0" smtClean="0"/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Николай </a:t>
            </a:r>
            <a:r>
              <a:rPr lang="ru-RU" b="1" dirty="0" smtClean="0">
                <a:solidFill>
                  <a:srgbClr val="FF0000"/>
                </a:solidFill>
              </a:rPr>
              <a:t>Сладков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Упр.1   </a:t>
            </a:r>
            <a:r>
              <a:rPr lang="ru-RU" b="1" dirty="0" smtClean="0">
                <a:solidFill>
                  <a:srgbClr val="C00000"/>
                </a:solidFill>
              </a:rPr>
              <a:t>Поработаем с текстом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Три загадки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Поссорились на перемене ребята. Один кричит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- Я тебе покажу, где раки зимуют</a:t>
            </a:r>
            <a:r>
              <a:rPr lang="ru-RU" b="1" dirty="0" smtClean="0"/>
              <a:t>!</a:t>
            </a:r>
            <a:endParaRPr lang="ru-RU" b="1" dirty="0" smtClean="0"/>
          </a:p>
          <a:p>
            <a:r>
              <a:rPr lang="ru-RU" b="1" dirty="0" smtClean="0"/>
              <a:t>А второй ему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- Ишь, разошелся, прямо из кожи вон лезет!</a:t>
            </a:r>
          </a:p>
          <a:p>
            <a:r>
              <a:rPr lang="ru-RU" b="1" dirty="0" smtClean="0"/>
              <a:t>Тут подбежал к ребятам дежурный, давай их растаскивать. А они на него напустились:</a:t>
            </a:r>
          </a:p>
          <a:p>
            <a:r>
              <a:rPr lang="ru-RU" b="1" dirty="0" smtClean="0"/>
              <a:t>- Все следишь! Наверное, и спишь с открытыми глазами!</a:t>
            </a:r>
          </a:p>
          <a:p>
            <a:r>
              <a:rPr lang="ru-RU" b="1" dirty="0" smtClean="0"/>
              <a:t>А дежурный вдруг как крикнет:</a:t>
            </a:r>
          </a:p>
          <a:p>
            <a:r>
              <a:rPr lang="ru-RU" b="1" dirty="0" smtClean="0"/>
              <a:t>- Стойте, ребята! Разгадайте-ка свои загадки!</a:t>
            </a:r>
          </a:p>
          <a:p>
            <a:r>
              <a:rPr lang="ru-RU" b="1" dirty="0" smtClean="0"/>
              <a:t>- Какие такие загадки? - удивились ребята и разжали кулаки.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Николай </a:t>
            </a:r>
            <a:r>
              <a:rPr lang="ru-RU" b="1" dirty="0" smtClean="0">
                <a:solidFill>
                  <a:srgbClr val="FF0000"/>
                </a:solidFill>
              </a:rPr>
              <a:t>Сладков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420888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_______________________________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005064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____________________________________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06896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_______________________________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0042"/>
            <a:ext cx="546656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Поработаем  в парах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2500306"/>
            <a:ext cx="3816424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Бабу…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ворчали:  Не было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печал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…,  Как р…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дились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внуки, Нам св…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руки.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000636"/>
            <a:ext cx="395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значений фразеологизмов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357826"/>
            <a:ext cx="5774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1. Лишить возможности действовать свободно.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715016"/>
            <a:ext cx="519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 Восклицание, выражающее досаду, обиду.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96752"/>
            <a:ext cx="7957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Вставьте пропущенные буквы, вспомнив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изученные орфограммы. Подчеркните фразеологизмы.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4429132"/>
            <a:ext cx="130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(А.Шибаев)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2420888"/>
            <a:ext cx="48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ш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2780928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328498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904" y="3645024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299695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____________________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768" y="378904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___________________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620688"/>
            <a:ext cx="1094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Упр.2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548680"/>
            <a:ext cx="7044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по уровням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7974362" cy="1631216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1-й уровень –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Подобрать к каждому слову фразеологический оборот 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из правой колонки,  соединить стрелками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Молчать                        кот  наплакал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Тесно                             держать язык за зубами</a:t>
            </a:r>
            <a:endParaRPr lang="ru-RU" sz="20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Мало                              яблоку негде  упасть.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221088"/>
            <a:ext cx="7071488" cy="175432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3-й уровень </a:t>
            </a:r>
            <a:r>
              <a:rPr lang="ru-RU" b="1" u="sng" dirty="0" smtClean="0"/>
              <a:t>Найти и </a:t>
            </a:r>
            <a:r>
              <a:rPr lang="ru-RU" b="1" i="1" u="sng" dirty="0" smtClean="0"/>
              <a:t>подчеркнуть предложения с фразеологизмом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 не нашел себе места и встал в коридоре.</a:t>
            </a:r>
            <a:br>
              <a:rPr lang="ru-RU" dirty="0" smtClean="0"/>
            </a:br>
            <a:r>
              <a:rPr lang="ru-RU" dirty="0" smtClean="0"/>
              <a:t>Отец не находил себе места от волнения.</a:t>
            </a:r>
            <a:br>
              <a:rPr lang="ru-RU" dirty="0" smtClean="0"/>
            </a:br>
            <a:r>
              <a:rPr lang="ru-RU" dirty="0" smtClean="0"/>
              <a:t>За едой малыш прикусил язык и заплакал.</a:t>
            </a:r>
            <a:br>
              <a:rPr lang="ru-RU" dirty="0" smtClean="0"/>
            </a:br>
            <a:r>
              <a:rPr lang="ru-RU" dirty="0" smtClean="0"/>
              <a:t>Он чуть было не проговорился, но вовремя прикусил язык.</a:t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75656" y="1916832"/>
            <a:ext cx="144016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259632" y="1916832"/>
            <a:ext cx="1728192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2276872"/>
            <a:ext cx="1656184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5" y="2996952"/>
            <a:ext cx="784887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2-й уровень  </a:t>
            </a:r>
            <a:r>
              <a:rPr lang="ru-RU" sz="2000" b="1" u="sng" dirty="0" smtClean="0"/>
              <a:t>Записать фразеологизм по его  значению</a:t>
            </a:r>
          </a:p>
          <a:p>
            <a:r>
              <a:rPr lang="ru-RU" sz="2000" b="1" dirty="0" smtClean="0"/>
              <a:t>Говорят о тех, кто крепко дружит, всегда вместе  -</a:t>
            </a:r>
            <a:endParaRPr lang="ru-RU" sz="2000" dirty="0" smtClean="0"/>
          </a:p>
          <a:p>
            <a:r>
              <a:rPr lang="ru-RU" sz="2000" b="1" dirty="0" smtClean="0"/>
              <a:t>Заняться делом серьёзно-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8224" y="3284984"/>
            <a:ext cx="2129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водой не разлить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3573016"/>
            <a:ext cx="2244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взять быка за рога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4365104"/>
            <a:ext cx="6043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_________________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085184"/>
            <a:ext cx="6046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_______________________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260648"/>
            <a:ext cx="101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Упр.3</a:t>
            </a:r>
            <a:endParaRPr lang="ru-RU" sz="2800" dirty="0"/>
          </a:p>
        </p:txBody>
      </p:sp>
      <p:pic>
        <p:nvPicPr>
          <p:cNvPr id="20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76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1000108"/>
            <a:ext cx="7974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Задание: Составить рассказ или придумать сценку </a:t>
            </a:r>
          </a:p>
          <a:p>
            <a:r>
              <a:rPr lang="ru-RU" sz="2800" u="sng" dirty="0" smtClean="0"/>
              <a:t>на данную тему, используя устойчивые выражения</a:t>
            </a: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00166" y="285728"/>
            <a:ext cx="641784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Поработаем в группах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745710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1 группа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Мой друг.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/>
              <a:t>Водой не разольёшь, золотые руки, светлая голова. </a:t>
            </a:r>
            <a:endParaRPr lang="ru-RU" sz="2400" b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4605" y="3286124"/>
            <a:ext cx="8078815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2 группа         </a:t>
            </a:r>
            <a:r>
              <a:rPr lang="ru-RU" sz="2400" b="1" i="1" dirty="0" smtClean="0">
                <a:solidFill>
                  <a:srgbClr val="00B050"/>
                </a:solidFill>
              </a:rPr>
              <a:t>На уроке. </a:t>
            </a:r>
          </a:p>
          <a:p>
            <a:r>
              <a:rPr lang="ru-RU" sz="2400" b="1" i="1" dirty="0" smtClean="0"/>
              <a:t>Ворон считал, душа в пятки ушла, заплакал в три ручья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725144"/>
            <a:ext cx="660437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3 группа    </a:t>
            </a:r>
            <a:r>
              <a:rPr lang="ru-RU" sz="2400" b="1" i="1" dirty="0" smtClean="0">
                <a:solidFill>
                  <a:srgbClr val="C00000"/>
                </a:solidFill>
              </a:rPr>
              <a:t> На перемене.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/>
              <a:t>Сломя голову, и в ус не дует, где раки зимуют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500042"/>
            <a:ext cx="101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Упр.4</a:t>
            </a:r>
            <a:endParaRPr lang="ru-RU" sz="2800" dirty="0"/>
          </a:p>
        </p:txBody>
      </p:sp>
      <p:pic>
        <p:nvPicPr>
          <p:cNvPr id="11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0637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3" descr="b648cb9f10d8a22ee57682b7f3bc8457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"/>
            <a:ext cx="828675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OLOKO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120822">
            <a:off x="527928" y="3099704"/>
            <a:ext cx="1810163" cy="18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3143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55588" eaLnBrk="1" hangingPunct="1"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Весёлый прозвенел звонок,</a:t>
            </a:r>
          </a:p>
          <a:p>
            <a:pPr marL="365125" indent="-255588" eaLnBrk="1" hangingPunct="1"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начинаем наш урок</a:t>
            </a:r>
            <a:r>
              <a:rPr lang="ru-RU" b="1" dirty="0" smtClean="0">
                <a:solidFill>
                  <a:srgbClr val="852F74"/>
                </a:solidFill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857760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Утром солнышко проснулось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Всем ребятам улыбнулось.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Лучик тёплый, золотой,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Будет он нас согревать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в учёбе помогать.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D:\Мама важные документы\со стола\Остренко ФГОС\мои фото как учителя\IMG_540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429000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Desktop\Аттестация Остренко\мои фото как учителя\DSC067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3429000"/>
            <a:ext cx="4121785" cy="2357454"/>
          </a:xfrm>
          <a:prstGeom prst="rect">
            <a:avLst/>
          </a:prstGeom>
          <a:noFill/>
        </p:spPr>
      </p:pic>
      <p:pic>
        <p:nvPicPr>
          <p:cNvPr id="12" name="Picture 4" descr="D:\Desktop\Остренко аттестация\мои фото как учителя\фотот кабинет\DSC0764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0562" y="3357562"/>
            <a:ext cx="4143404" cy="3108537"/>
          </a:xfrm>
          <a:prstGeom prst="rect">
            <a:avLst/>
          </a:prstGeom>
          <a:noFill/>
        </p:spPr>
      </p:pic>
      <p:pic>
        <p:nvPicPr>
          <p:cNvPr id="14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923928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476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1000108"/>
            <a:ext cx="7974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Задание: Составить рассказ или придумать сценку </a:t>
            </a:r>
          </a:p>
          <a:p>
            <a:r>
              <a:rPr lang="ru-RU" sz="2800" u="sng" dirty="0" smtClean="0"/>
              <a:t>на данную тему, используя устойчивые выражения</a:t>
            </a: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00166" y="285728"/>
            <a:ext cx="641784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Поработаем в группах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745710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1 группа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Мой друг.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/>
              <a:t>Водой не разольёшь, золотые руки, светлая голова. </a:t>
            </a:r>
            <a:endParaRPr lang="ru-RU" sz="2400" b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4605" y="3286124"/>
            <a:ext cx="8078815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2 группа         </a:t>
            </a:r>
            <a:r>
              <a:rPr lang="ru-RU" sz="2400" b="1" i="1" dirty="0" smtClean="0">
                <a:solidFill>
                  <a:srgbClr val="00B050"/>
                </a:solidFill>
              </a:rPr>
              <a:t>На уроке. </a:t>
            </a:r>
          </a:p>
          <a:p>
            <a:r>
              <a:rPr lang="ru-RU" sz="2400" b="1" i="1" dirty="0" smtClean="0"/>
              <a:t>Ворон считал, душа в пятки ушла, заплакал в три ручья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725144"/>
            <a:ext cx="660437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3 группа    </a:t>
            </a:r>
            <a:r>
              <a:rPr lang="ru-RU" sz="2400" b="1" i="1" dirty="0" smtClean="0">
                <a:solidFill>
                  <a:srgbClr val="C00000"/>
                </a:solidFill>
              </a:rPr>
              <a:t> На перемене.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/>
              <a:t>Сломя голову, и в ус не дует, где раки зимуют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500042"/>
            <a:ext cx="1093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Упр. </a:t>
            </a:r>
            <a:r>
              <a:rPr lang="ru-RU" sz="2800" dirty="0" smtClean="0"/>
              <a:t>4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43608" y="274004"/>
            <a:ext cx="71642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задание по выбору: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самостоятельной работы, 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которое не выбрал на уроке.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выписать 3-4 фразеологизма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басен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А. Крылова,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нарисовать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иллюстрации к фразеологизмам,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запомнились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333931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a typeface="Arial Unicode MS" pitchFamily="34" charset="-128"/>
              </a:rPr>
              <a:t>Сегодня на уроке </a:t>
            </a:r>
            <a:r>
              <a:rPr lang="ru-RU" sz="4000" b="1" dirty="0" smtClean="0">
                <a:solidFill>
                  <a:srgbClr val="FF3300"/>
                </a:solidFill>
                <a:ea typeface="Arial Unicode MS" pitchFamily="34" charset="-128"/>
              </a:rPr>
              <a:t>…</a:t>
            </a:r>
            <a:endParaRPr lang="ru-RU" sz="5400" b="1" dirty="0">
              <a:solidFill>
                <a:srgbClr val="FF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869160"/>
            <a:ext cx="524860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Я работал не покладая рук.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5445224"/>
            <a:ext cx="573499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Я устал, но взял себя в руки.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6021288"/>
            <a:ext cx="665682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Я переливал из пустого в порожнее.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780928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вспомнил…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284984"/>
            <a:ext cx="204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узнал…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717032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научился …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221088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нужно еще узнать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Ученые: яблоки - лучшее средство для похудения похудение;ди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768"/>
            <a:ext cx="4440493" cy="2664296"/>
          </a:xfrm>
          <a:prstGeom prst="rect">
            <a:avLst/>
          </a:prstGeom>
          <a:noFill/>
        </p:spPr>
      </p:pic>
      <p:pic>
        <p:nvPicPr>
          <p:cNvPr id="3076" name="Picture 4" descr="Большой сборник наливных красных, желтых и зелёных яблок в векторе &quot; NIFIGA-SEBE.RU - фотографии, клипарты, вектор, картинки и 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373216"/>
            <a:ext cx="969443" cy="134076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4365104"/>
            <a:ext cx="3254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260648"/>
            <a:ext cx="2528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764704"/>
            <a:ext cx="84740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каким новым понятием познакомились на уроке?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8762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2910" y="1214422"/>
            <a:ext cx="30839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Чему научились?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1628800"/>
            <a:ext cx="387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Зачем это нам нужно?</a:t>
            </a:r>
          </a:p>
        </p:txBody>
      </p:sp>
      <p:pic>
        <p:nvPicPr>
          <p:cNvPr id="22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84368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76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6" grpId="0"/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3942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Конец- делу венец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венок - МОД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260648"/>
            <a:ext cx="1409982" cy="12355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52120" y="332656"/>
            <a:ext cx="281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949280"/>
            <a:ext cx="871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Берегите русский язык! Чаще используйте фразеологизмы!!!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песняорус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1124744"/>
            <a:ext cx="6360707" cy="4770530"/>
          </a:xfrm>
          <a:prstGeom prst="rect">
            <a:avLst/>
          </a:prstGeom>
        </p:spPr>
      </p:pic>
      <p:pic>
        <p:nvPicPr>
          <p:cNvPr id="9" name="Picture 4" descr="Большой сборник наливных красных, желтых и зелёных яблок в векторе &quot; NIFIGA-SEBE.RU - фотографии, клипарты, вектор, картинки и 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928670"/>
            <a:ext cx="969443" cy="1340768"/>
          </a:xfrm>
          <a:prstGeom prst="rect">
            <a:avLst/>
          </a:prstGeom>
          <a:noFill/>
        </p:spPr>
      </p:pic>
      <p:pic>
        <p:nvPicPr>
          <p:cNvPr id="12" name="Picture 4" descr="Большой сборник наливных красных, желтых и зелёных яблок в векторе &quot; NIFIGA-SEBE.RU - фотографии, клипарты, вектор, картинки и 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428868"/>
            <a:ext cx="969443" cy="1340768"/>
          </a:xfrm>
          <a:prstGeom prst="rect">
            <a:avLst/>
          </a:prstGeom>
          <a:noFill/>
        </p:spPr>
      </p:pic>
      <p:pic>
        <p:nvPicPr>
          <p:cNvPr id="13" name="Picture 4" descr="Большой сборник наливных красных, желтых и зелёных яблок в векторе &quot; NIFIGA-SEBE.RU - фотографии, клипарты, вектор, картинки и 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969443" cy="1340768"/>
          </a:xfrm>
          <a:prstGeom prst="rect">
            <a:avLst/>
          </a:prstGeom>
          <a:noFill/>
        </p:spPr>
      </p:pic>
      <p:pic>
        <p:nvPicPr>
          <p:cNvPr id="14" name="Picture 4" descr="Большой сборник наливных красных, желтых и зелёных яблок в векторе &quot; NIFIGA-SEBE.RU - фотографии, клипарты, вектор, картинки и 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1000108"/>
            <a:ext cx="969443" cy="1340768"/>
          </a:xfrm>
          <a:prstGeom prst="rect">
            <a:avLst/>
          </a:prstGeom>
          <a:noFill/>
        </p:spPr>
      </p:pic>
      <p:pic>
        <p:nvPicPr>
          <p:cNvPr id="15" name="Picture 4" descr="Большой сборник наливных красных, желтых и зелёных яблок в векторе &quot; NIFIGA-SEBE.RU - фотографии, клипарты, вектор, картинки и 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285992"/>
            <a:ext cx="969443" cy="1340768"/>
          </a:xfrm>
          <a:prstGeom prst="rect">
            <a:avLst/>
          </a:prstGeom>
          <a:noFill/>
        </p:spPr>
      </p:pic>
      <p:pic>
        <p:nvPicPr>
          <p:cNvPr id="16" name="Picture 4" descr="Большой сборник наливных красных, желтых и зелёных яблок в векторе &quot; NIFIGA-SEBE.RU - фотографии, клипарты, вектор, картинки и 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3500438"/>
            <a:ext cx="969443" cy="1340768"/>
          </a:xfrm>
          <a:prstGeom prst="rect">
            <a:avLst/>
          </a:prstGeom>
          <a:noFill/>
        </p:spPr>
      </p:pic>
      <p:pic>
        <p:nvPicPr>
          <p:cNvPr id="17" name="Picture 4" descr="Большой сборник наливных красных, желтых и зелёных яблок в векторе &quot; NIFIGA-SEBE.RU - фотографии, клипарты, вектор, картинки и 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4714884"/>
            <a:ext cx="969443" cy="1340768"/>
          </a:xfrm>
          <a:prstGeom prst="rect">
            <a:avLst/>
          </a:prstGeom>
          <a:noFill/>
        </p:spPr>
      </p:pic>
      <p:pic>
        <p:nvPicPr>
          <p:cNvPr id="18" name="Picture 2" descr="Ученые: яблоки - лучшее средство для похудения похудение;дие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929198"/>
            <a:ext cx="1143008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8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1785926"/>
            <a:ext cx="242521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650" y="5715000"/>
            <a:ext cx="749776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6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"/>
            <a:ext cx="9144000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Нам дан во владение самый богатый, меткий, могучий и поистине</a:t>
            </a:r>
          </a:p>
          <a:p>
            <a:r>
              <a:rPr lang="ru-RU" sz="2200" b="1" dirty="0" smtClean="0"/>
              <a:t>волшебный </a:t>
            </a:r>
            <a:r>
              <a:rPr lang="ru-RU" sz="2200" b="1" dirty="0" smtClean="0">
                <a:solidFill>
                  <a:srgbClr val="C00000"/>
                </a:solidFill>
                <a:hlinkClick r:id="rId4"/>
              </a:rPr>
              <a:t>русский язык</a:t>
            </a:r>
            <a:r>
              <a:rPr lang="ru-RU" sz="2200" b="1" dirty="0" smtClean="0">
                <a:solidFill>
                  <a:srgbClr val="C00000"/>
                </a:solidFill>
              </a:rPr>
              <a:t>.</a:t>
            </a:r>
            <a:r>
              <a:rPr lang="ru-RU" sz="2200" b="1" dirty="0" smtClean="0"/>
              <a:t> Нет таких звуков, красок, образов и мыслей —</a:t>
            </a:r>
          </a:p>
          <a:p>
            <a:r>
              <a:rPr lang="ru-RU" sz="2200" b="1" dirty="0" smtClean="0"/>
              <a:t>сложных и простых,— для которых не нашлось бы в нашем </a:t>
            </a:r>
            <a:r>
              <a:rPr lang="ru-RU" sz="2200" b="1" dirty="0" smtClean="0">
                <a:hlinkClick r:id="rId5"/>
              </a:rPr>
              <a:t>языке</a:t>
            </a:r>
            <a:r>
              <a:rPr lang="ru-RU" sz="2200" b="1" dirty="0" smtClean="0"/>
              <a:t> точного выражения.                                                       </a:t>
            </a:r>
            <a:r>
              <a:rPr lang="ru-RU" sz="2200" b="1" dirty="0" smtClean="0">
                <a:solidFill>
                  <a:srgbClr val="C00000"/>
                </a:solidFill>
              </a:rPr>
              <a:t>(К.Паустовский)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72677"/>
            <a:ext cx="221454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Мне русская речь, как музыка,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ней слово звучит, поет.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ней дышит душою русскою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Создатель ее -  народ.          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Н.Браун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Песня о русском языке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71733" y="1628800"/>
            <a:ext cx="6972267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Татьяна\Рабочий стол\vasnetsov_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0"/>
            <a:ext cx="3733269" cy="2893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6805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былины об Илье Муромце: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500174"/>
            <a:ext cx="43645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«Слово, оно что яблочко: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одного-то боку зелёное,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с другого  румяное.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Умей, девица,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повёртывать!»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урок фразеологизмы\краснобоко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857496"/>
            <a:ext cx="1828366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857760"/>
            <a:ext cx="1391920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Девиз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урока: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869160"/>
            <a:ext cx="567027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Умей говорить об одном и том же,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используя разные выражения!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08944" y="357166"/>
            <a:ext cx="5128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«Волшебное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яблочко»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000240"/>
            <a:ext cx="4915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сегодня встала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очень рано.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1857364"/>
            <a:ext cx="312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свет, ни заря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929066"/>
            <a:ext cx="46741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Очень хочется, чтобы наш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урок прошёл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замечательно</a:t>
            </a:r>
            <a:endParaRPr lang="ru-RU" sz="2800" b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000372"/>
            <a:ext cx="4440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Приехала к Вам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издалека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u="sng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3000372"/>
            <a:ext cx="400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из-за тридевять земель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3929066"/>
            <a:ext cx="2464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сучка,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задоринки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5214950"/>
            <a:ext cx="3880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для этого нам нужно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работать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хорошо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G:\урок фразеологизмы\краснобоко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1828366" cy="150019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643570" y="5500702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покладая рук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30806" y="500042"/>
            <a:ext cx="6750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Определим тему нашего урока: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285860"/>
            <a:ext cx="6956392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Устойчивые выражения</a:t>
            </a:r>
            <a:endParaRPr lang="ru-RU" sz="4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85992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познакомимся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77072"/>
            <a:ext cx="2775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научимся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852936"/>
            <a:ext cx="7605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новыми устойчивыми выражениями,     с их тайнами.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581128"/>
            <a:ext cx="8588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/>
              <a:t>находить</a:t>
            </a:r>
            <a:r>
              <a:rPr lang="ru-RU" sz="3200" b="1" i="1" dirty="0" smtClean="0"/>
              <a:t> устойчивые выражения  </a:t>
            </a:r>
          </a:p>
          <a:p>
            <a:r>
              <a:rPr lang="ru-RU" sz="3200" b="1" i="1" dirty="0" smtClean="0"/>
              <a:t>и </a:t>
            </a:r>
            <a:r>
              <a:rPr lang="ru-RU" sz="3200" b="1" i="1" u="sng" dirty="0" smtClean="0"/>
              <a:t>объяснят</a:t>
            </a:r>
            <a:r>
              <a:rPr lang="ru-RU" sz="3200" b="1" i="1" dirty="0" smtClean="0"/>
              <a:t>ь их смысл, </a:t>
            </a:r>
            <a:r>
              <a:rPr lang="ru-RU" sz="3200" b="1" i="1" u="sng" dirty="0" smtClean="0"/>
              <a:t>заменять</a:t>
            </a:r>
            <a:r>
              <a:rPr lang="ru-RU" sz="3200" b="1" i="1" dirty="0" smtClean="0"/>
              <a:t> устойчивые</a:t>
            </a:r>
          </a:p>
          <a:p>
            <a:r>
              <a:rPr lang="ru-RU" sz="3200" b="1" i="1" dirty="0" smtClean="0"/>
              <a:t> выражения  одним словом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6286520"/>
            <a:ext cx="129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7561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Терминологический словарь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7721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Слова, противоположные по значению – это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1857364"/>
            <a:ext cx="233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643182"/>
            <a:ext cx="7593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Слова, различные по звучанию и написанию,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но близкие по смыслу - это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3143248"/>
            <a:ext cx="235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149080"/>
            <a:ext cx="568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Устойчивые сочетания слов – это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4941168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russianculture.ru/Culture_img/39-78-1m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764704"/>
            <a:ext cx="357189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404664"/>
            <a:ext cx="35719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великий М. В. Ломоносов называл устойчивые сочетания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фразесами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российскими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пословиями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Родился новый раздел о языке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фразеология. </a:t>
            </a:r>
            <a:r>
              <a:rPr lang="ru-RU" sz="2000" dirty="0" smtClean="0">
                <a:latin typeface="Times New Roman" pitchFamily="18" charset="0"/>
              </a:rPr>
              <a:t>Фразеологизмы по-своему отражают жизнь нашего народа с очень далёких времён, в них выражен дух народа, его история, обычаи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643314"/>
            <a:ext cx="32758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Фразеологизм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Фразис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выражение+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логос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учение) –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неделимое устойчивое словосочетание,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имеющее значение только всё в целом.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57166"/>
            <a:ext cx="6072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 «Зоопарк»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928670"/>
            <a:ext cx="71810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Вспомним фразеологизмы, которые мы уже знаем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928802"/>
            <a:ext cx="2614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Голоден, как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Хитрый, как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Труслив, как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Нем, как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Болтлив, как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834" y="1428736"/>
            <a:ext cx="4278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Вставьте названия животных.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26" y="1928802"/>
            <a:ext cx="95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к нарисовать сказочного волка картинки Сайт о рисован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714488"/>
            <a:ext cx="1301762" cy="15136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488" y="2357430"/>
            <a:ext cx="9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Несколько фактов о лисах - Дикие животные - Зоофакт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643050"/>
            <a:ext cx="930292" cy="15947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00364" y="2786058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Мой Мир@Mail.R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1714488"/>
            <a:ext cx="1012113" cy="172641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14612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321468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6" name="Picture 10" descr="Читаем детям - Бажена: женский журнал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3286124"/>
            <a:ext cx="1072702" cy="142082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928926" y="3643314"/>
            <a:ext cx="1283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0" name="Picture 14" descr="Притча о свахе. Сказка. По т шоу Давай поженимся (Людмила Золотопут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40" y="3500438"/>
            <a:ext cx="1609091" cy="106327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699792" y="4797152"/>
            <a:ext cx="4099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тайна фразеологизмов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5286388"/>
            <a:ext cx="763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фразеологизмах мы не можем менять слова, мы их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используем в речи в готовом виде, запоминая их.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404664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1тайна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1162</Words>
  <Application>Microsoft Office PowerPoint</Application>
  <PresentationFormat>Экран (4:3)</PresentationFormat>
  <Paragraphs>216</Paragraphs>
  <Slides>23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Упр. 1  Поработаем с текстом</vt:lpstr>
      <vt:lpstr>Упр.1   Поработаем с текстом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user</cp:lastModifiedBy>
  <cp:revision>224</cp:revision>
  <dcterms:created xsi:type="dcterms:W3CDTF">2015-01-02T08:49:57Z</dcterms:created>
  <dcterms:modified xsi:type="dcterms:W3CDTF">2015-03-01T15:46:01Z</dcterms:modified>
</cp:coreProperties>
</file>