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30" r:id="rId3"/>
    <p:sldId id="258" r:id="rId4"/>
    <p:sldId id="294" r:id="rId5"/>
    <p:sldId id="257" r:id="rId6"/>
    <p:sldId id="295" r:id="rId7"/>
    <p:sldId id="322" r:id="rId8"/>
    <p:sldId id="261" r:id="rId9"/>
    <p:sldId id="335" r:id="rId10"/>
    <p:sldId id="333" r:id="rId11"/>
    <p:sldId id="298" r:id="rId12"/>
    <p:sldId id="300" r:id="rId13"/>
    <p:sldId id="299" r:id="rId14"/>
    <p:sldId id="324" r:id="rId15"/>
    <p:sldId id="291" r:id="rId16"/>
    <p:sldId id="305" r:id="rId17"/>
    <p:sldId id="323" r:id="rId18"/>
    <p:sldId id="277" r:id="rId19"/>
    <p:sldId id="310" r:id="rId20"/>
    <p:sldId id="309" r:id="rId21"/>
    <p:sldId id="312" r:id="rId22"/>
    <p:sldId id="328" r:id="rId23"/>
    <p:sldId id="329" r:id="rId24"/>
    <p:sldId id="317" r:id="rId25"/>
    <p:sldId id="306" r:id="rId26"/>
    <p:sldId id="301" r:id="rId27"/>
    <p:sldId id="302" r:id="rId28"/>
    <p:sldId id="303" r:id="rId29"/>
    <p:sldId id="304" r:id="rId30"/>
    <p:sldId id="331" r:id="rId31"/>
    <p:sldId id="290" r:id="rId32"/>
    <p:sldId id="315" r:id="rId33"/>
    <p:sldId id="33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  <a:srgbClr val="FFFFCC"/>
    <a:srgbClr val="CCFF66"/>
    <a:srgbClr val="FFCC99"/>
    <a:srgbClr val="FFCCFF"/>
    <a:srgbClr val="008000"/>
    <a:srgbClr val="005024"/>
    <a:srgbClr val="FF3300"/>
    <a:srgbClr val="CC6600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img1.liveinternet.ru/images/attach/c/3/75/847/75847205_75845313_75325241_8de9ecca0330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2;&#1057;&#1025;%20&#1055;&#1054;%20&#1059;&#1063;%20&#1043;&#1054;&#1044;&#1040;%202015\&#1059;&#1056;&#1054;&#1050;%20&#1060;&#1056;&#1040;&#1047;%20&#1053;&#1054;&#1042;%20&#1054;&#1089;&#1090;&#1088;&#1077;&#1085;&#1082;&#1086;\&#1084;&#1091;&#1079;&#1099;&#1082;&#1072;%20&#1082;%20%20&#1091;&#1088;&#1086;&#1082;&#1091;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2;&#1057;&#1025;%20&#1055;&#1054;%20&#1059;&#1063;%20&#1043;&#1054;&#1044;&#1040;%202015\&#1059;&#1056;&#1054;&#1050;%20&#1060;&#1056;&#1040;&#1047;%20&#1053;&#1054;&#1042;%20&#1054;&#1089;&#1090;&#1088;&#1077;&#1085;&#1082;&#1086;\&#1084;&#1091;&#1079;&#1099;&#1082;&#1072;%20&#1082;%20%20&#1091;&#1088;&#1086;&#1082;&#1091;.MP3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4;&#1089;&#1105;%20&#1091;&#1088;&#1086;&#1082;%20&#1084;&#1072;&#1088;&#1090;%20&#1054;&#1089;&#1090;&#1088;&#1077;&#1085;&#1082;&#1086;\&#1089;&#1074;&#1103;&#1097;&#1077;&#1085;&#1085;&#1072;&#1103;%20&#1074;&#1086;&#1081;&#1085;&#1072;.mp4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74;&#1089;&#1105;%20&#1091;&#1088;&#1086;&#1082;%20&#1084;&#1072;&#1088;&#1090;%20&#1054;&#1089;&#1090;&#1088;&#1077;&#1085;&#1082;&#1086;\&#1089;&#1082;&#1072;&#1095;&#1077;&#1090;%20&#1087;&#1086;%20&#1087;&#1086;&#1083;&#1103;&#1085;&#1082;&#1077;.mp4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E:\&#1074;&#1089;&#1105;%20&#1091;&#1088;&#1086;&#1082;%20&#1084;&#1072;&#1088;&#1090;%20&#1054;&#1089;&#1090;&#1088;&#1077;&#1085;&#1082;&#1086;\&#1055;&#1086;&#1076;&#1074;&#1080;&#1075;%20&#1085;&#1072;%20&#1076;&#1079;&#1086;&#1090;&#1077;.mp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9;&#1105;%20&#1091;&#1088;&#1086;&#1082;%20&#1084;&#1072;&#1088;&#1090;%20&#1054;&#1089;&#1090;&#1088;&#1077;&#1085;&#1082;&#1086;\&#1084;&#1091;&#1079;&#1099;&#1082;&#1072;%20&#1082;%20%20&#1091;&#1088;&#1086;&#1082;&#1091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4;&#1089;&#1105;%20&#1091;&#1088;&#1086;&#1082;%20&#1084;&#1072;&#1088;&#1090;%20&#1054;&#1089;&#1090;&#1088;&#1077;&#1085;&#1082;&#1086;\&#1084;&#1091;&#1079;&#1099;&#1082;&#1072;%20&#1082;%20%20&#1091;&#1088;&#1086;&#1082;&#1091;.MP3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9;&#1105;%20&#1091;&#1088;&#1086;&#1082;%20&#1084;&#1072;&#1088;&#1090;%20&#1054;&#1089;&#1090;&#1088;&#1077;&#1085;&#1082;&#1086;\&#1084;&#1072;&#1090;&#1088;&#1086;&#1089;&#1086;&#1074;%20&#1087;&#1077;&#1089;&#1085;&#1103;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74;&#1089;&#1105;%20&#1091;&#1088;&#1086;&#1082;%20&#1084;&#1072;&#1088;&#1090;%20&#1054;&#1089;&#1090;&#1088;&#1077;&#1085;&#1082;&#1086;\&#1084;&#1091;&#1079;&#1099;&#1082;&#1072;%20&#1082;%20%20&#1091;&#1088;&#1086;&#1082;&#1091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42;&#1057;&#1025;%20&#1055;&#1054;%20&#1059;&#1063;%20&#1043;&#1054;&#1044;&#1040;%202015\&#1059;&#1056;&#1054;&#1050;%20&#1060;&#1056;&#1040;&#1047;%20&#1053;&#1054;&#1042;%20&#1054;&#1089;&#1090;&#1088;&#1077;&#1085;&#1082;&#1086;\&#1087;&#1077;&#1089;&#1085;&#1103;&#1086;&#1088;&#1091;&#1089;2.mp4" TargetMode="Externa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9;&#1105;%20&#1091;&#1088;&#1086;&#1082;%20&#1084;&#1072;&#1088;&#1090;%20&#1054;&#1089;&#1090;&#1088;&#1077;&#1085;&#1082;&#1086;\&#1084;&#1091;&#1079;&#1099;&#1082;&#1072;%20&#1082;%20%20&#1091;&#1088;&#1086;&#1082;&#1091;.MP3" TargetMode="Externa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9;&#1105;%20&#1091;&#1088;&#1086;&#1082;%20&#1084;&#1072;&#1088;&#1090;%20&#1054;&#1089;&#1090;&#1088;&#1077;&#1085;&#1082;&#1086;\&#1084;&#1091;&#1079;&#1099;&#1082;&#1072;%20&#1082;%20%20&#1091;&#1088;&#1086;&#1082;&#1091;.MP3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74;&#1089;&#1105;%20&#1091;&#1088;&#1086;&#1082;%20&#1084;&#1072;&#1088;&#1090;%20&#1054;&#1089;&#1090;&#1088;&#1077;&#1085;&#1082;&#1086;\&#1052;&#1080;&#1088;,%20&#1082;&#1086;&#1090;&#1086;&#1088;&#1099;&#1081;%20&#1085;&#1091;&#1078;&#1077;&#1085;%20&#1084;&#1085;&#1077;..mpg.mp4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9;&#1105;%20&#1091;&#1088;&#1086;&#1082;%20&#1084;&#1072;&#1088;&#1090;%20&#1054;&#1089;&#1090;&#1088;&#1077;&#1085;&#1082;&#1086;\&#1084;&#1091;&#1079;&#1099;&#1082;&#1072;%20&#1084;&#1080;&#1088;&#1072;.mp3" TargetMode="External"/><Relationship Id="rId6" Type="http://schemas.openxmlformats.org/officeDocument/2006/relationships/hyperlink" Target="http://picfun.ru/uploads/posts/2009-10/1256827063_22.jpg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4;&#1089;&#1105;%20&#1091;&#1088;&#1086;&#1082;%20&#1084;&#1072;&#1088;&#1090;%20&#1054;&#1089;&#1090;&#1088;&#1077;&#1085;&#1082;&#1086;\&#1079;&#1074;&#1091;&#1082;%20&#1073;&#1086;&#1103;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4;&#1089;&#1105;%20&#1091;&#1088;&#1086;&#1082;%20&#1084;&#1072;&#1088;&#1090;%20&#1054;&#1089;&#1090;&#1088;&#1077;&#1085;&#1082;&#1086;\&#1044;&#1077;&#1085;&#1100;%20&#1055;&#1086;&#1073;&#1077;&#1076;&#1099;.mp4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Картинка 16 из 2185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444" y="249892"/>
            <a:ext cx="6298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Собери пословицу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46700" y="3122632"/>
            <a:ext cx="3306426" cy="9144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а война </a:t>
            </a:r>
            <a:endParaRPr lang="ru-RU" sz="4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500694" y="5572140"/>
            <a:ext cx="3152432" cy="85459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Мир </a:t>
            </a:r>
            <a:endParaRPr lang="ru-RU" sz="40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76562" y="1850529"/>
            <a:ext cx="3195438" cy="9144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/>
              <a:t>стро</a:t>
            </a:r>
            <a:r>
              <a:rPr lang="ru-RU" sz="4000" b="1" i="1" dirty="0" smtClean="0"/>
              <a:t>…т, </a:t>
            </a:r>
            <a:endParaRPr lang="ru-RU" sz="40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376562" y="4318536"/>
            <a:ext cx="3195438" cy="9144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900" b="1" i="1" dirty="0" err="1" smtClean="0"/>
              <a:t>разруша</a:t>
            </a:r>
            <a:r>
              <a:rPr lang="ru-RU" sz="3900" b="1" i="1" dirty="0" smtClean="0"/>
              <a:t>…т.</a:t>
            </a:r>
            <a:endParaRPr lang="ru-RU" sz="39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5785" y="5697410"/>
            <a:ext cx="822881" cy="822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5786" y="5786454"/>
            <a:ext cx="735175" cy="7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3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44027 -0.533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2275 -0.006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4401 0.00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44028 -0.17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872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142984"/>
            <a:ext cx="8424936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3300"/>
                </a:solidFill>
              </a:rPr>
              <a:t>Алгоритм определения спряжения глаголов         </a:t>
            </a:r>
            <a:br>
              <a:rPr lang="ru-RU" sz="2800" b="1" dirty="0" smtClean="0">
                <a:solidFill>
                  <a:srgbClr val="FF330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( Учебник, стр. 140)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8507413" cy="30832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I. Ставлю ударение и определяю, какое окончание у глагола – ударное или безударное.</a:t>
            </a:r>
          </a:p>
          <a:p>
            <a:r>
              <a:rPr lang="ru-RU" sz="2400" dirty="0" smtClean="0"/>
              <a:t>II. Если ударное – </a:t>
            </a:r>
            <a:r>
              <a:rPr lang="ru-RU" sz="2400" u="sng" dirty="0" smtClean="0"/>
              <a:t>пишу, как слышу.</a:t>
            </a:r>
            <a:endParaRPr lang="ru-RU" sz="2400" dirty="0" smtClean="0"/>
          </a:p>
          <a:p>
            <a:r>
              <a:rPr lang="ru-RU" sz="2400" dirty="0" smtClean="0"/>
              <a:t>III. Если безударное (кроме глаголов-исключений),</a:t>
            </a:r>
          </a:p>
          <a:p>
            <a:r>
              <a:rPr lang="ru-RU" sz="2400" dirty="0" smtClean="0"/>
              <a:t>1) ставлю глагол в </a:t>
            </a:r>
            <a:r>
              <a:rPr lang="ru-RU" sz="2400" u="sng" dirty="0" smtClean="0"/>
              <a:t>неопределённую форму,</a:t>
            </a:r>
            <a:endParaRPr lang="ru-RU" sz="2400" dirty="0" smtClean="0"/>
          </a:p>
          <a:p>
            <a:r>
              <a:rPr lang="ru-RU" sz="2400" dirty="0" smtClean="0"/>
              <a:t>2)проверяю, правильно  ли поставил вопрос в неопределённую форму (Что делать? Что сделать?)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787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/>
              <a:t>Мир </a:t>
            </a:r>
            <a:r>
              <a:rPr lang="ru-RU" sz="4400" i="1" dirty="0" err="1" smtClean="0"/>
              <a:t>стро</a:t>
            </a:r>
            <a:r>
              <a:rPr lang="ru-RU" sz="4400" i="1" dirty="0" smtClean="0"/>
              <a:t>…т, а война </a:t>
            </a:r>
            <a:r>
              <a:rPr lang="ru-RU" sz="4400" i="1" dirty="0" err="1" smtClean="0"/>
              <a:t>разруша</a:t>
            </a:r>
            <a:r>
              <a:rPr lang="ru-RU" sz="4400" i="1" dirty="0" smtClean="0"/>
              <a:t>…т.</a:t>
            </a:r>
            <a:endParaRPr lang="ru-RU" sz="4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188640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8864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II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786050" y="357166"/>
            <a:ext cx="857256" cy="50006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4732339" y="839769"/>
            <a:ext cx="357190" cy="106364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2910" y="857232"/>
            <a:ext cx="491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Н.ф. ( что делать?) стро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>
                <a:solidFill>
                  <a:srgbClr val="7030A0"/>
                </a:solidFill>
              </a:rPr>
              <a:t>ть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583643" y="202383"/>
            <a:ext cx="298450" cy="17938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661694" y="838976"/>
            <a:ext cx="285752" cy="17938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2910" y="4786322"/>
            <a:ext cx="508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3) смотрю, какой </a:t>
            </a:r>
            <a:r>
              <a:rPr lang="ru-RU" sz="2400" u="sng" dirty="0" smtClean="0"/>
              <a:t>суффикс</a:t>
            </a:r>
            <a:r>
              <a:rPr lang="ru-RU" sz="2400" dirty="0" smtClean="0"/>
              <a:t> перед </a:t>
            </a:r>
            <a:r>
              <a:rPr lang="ru-RU" sz="2400" u="sng" dirty="0" smtClean="0"/>
              <a:t>–</a:t>
            </a:r>
            <a:r>
              <a:rPr lang="ru-RU" sz="2400" u="sng" dirty="0" err="1" smtClean="0"/>
              <a:t>ть</a:t>
            </a:r>
            <a:r>
              <a:rPr lang="ru-RU" sz="2400" u="sng" dirty="0" smtClean="0"/>
              <a:t>-,</a:t>
            </a:r>
            <a:endParaRPr lang="ru-RU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07323" y="5214950"/>
            <a:ext cx="8936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4) если –</a:t>
            </a:r>
            <a:r>
              <a:rPr lang="ru-RU" sz="2200" b="1" dirty="0" smtClean="0">
                <a:solidFill>
                  <a:srgbClr val="C00000"/>
                </a:solidFill>
              </a:rPr>
              <a:t>и</a:t>
            </a:r>
            <a:r>
              <a:rPr lang="ru-RU" sz="2200" dirty="0" smtClean="0"/>
              <a:t>- - глагол </a:t>
            </a:r>
            <a:r>
              <a:rPr lang="ru-RU" sz="2200" b="1" u="sng" dirty="0" smtClean="0"/>
              <a:t>II спряжения</a:t>
            </a:r>
            <a:r>
              <a:rPr lang="ru-RU" sz="2200" dirty="0" smtClean="0"/>
              <a:t>, пишу в окончаниях гласную </a:t>
            </a:r>
            <a:r>
              <a:rPr lang="ru-RU" sz="2200" dirty="0" smtClean="0">
                <a:solidFill>
                  <a:srgbClr val="C00000"/>
                </a:solidFill>
              </a:rPr>
              <a:t>и</a:t>
            </a:r>
            <a:r>
              <a:rPr lang="ru-RU" sz="2200" dirty="0" smtClean="0"/>
              <a:t> , </a:t>
            </a:r>
            <a:r>
              <a:rPr lang="ru-RU" sz="2200" b="1" dirty="0" smtClean="0">
                <a:solidFill>
                  <a:srgbClr val="C00000"/>
                </a:solidFill>
              </a:rPr>
              <a:t>–</a:t>
            </a:r>
            <a:r>
              <a:rPr lang="ru-RU" sz="2200" b="1" dirty="0" err="1" smtClean="0">
                <a:solidFill>
                  <a:srgbClr val="C00000"/>
                </a:solidFill>
              </a:rPr>
              <a:t>ат</a:t>
            </a:r>
            <a:r>
              <a:rPr lang="ru-RU" sz="2200" b="1" dirty="0" smtClean="0">
                <a:solidFill>
                  <a:srgbClr val="C00000"/>
                </a:solidFill>
              </a:rPr>
              <a:t>(-</a:t>
            </a:r>
            <a:r>
              <a:rPr lang="ru-RU" sz="2200" b="1" dirty="0" err="1" smtClean="0">
                <a:solidFill>
                  <a:srgbClr val="C00000"/>
                </a:solidFill>
              </a:rPr>
              <a:t>ят</a:t>
            </a:r>
            <a:r>
              <a:rPr lang="ru-RU" sz="2200" dirty="0" smtClean="0"/>
              <a:t>),</a:t>
            </a:r>
          </a:p>
          <a:p>
            <a:r>
              <a:rPr lang="ru-RU" sz="2200" dirty="0" smtClean="0"/>
              <a:t>5) если </a:t>
            </a:r>
            <a:r>
              <a:rPr lang="ru-RU" sz="2200" b="1" dirty="0" smtClean="0">
                <a:solidFill>
                  <a:srgbClr val="C00000"/>
                </a:solidFill>
              </a:rPr>
              <a:t>не –и- </a:t>
            </a:r>
            <a:r>
              <a:rPr lang="ru-RU" sz="2200" dirty="0" smtClean="0"/>
              <a:t>- глагол </a:t>
            </a:r>
            <a:r>
              <a:rPr lang="ru-RU" sz="2200" b="1" u="sng" dirty="0" smtClean="0"/>
              <a:t>I спряжения</a:t>
            </a:r>
            <a:r>
              <a:rPr lang="ru-RU" sz="2200" dirty="0" smtClean="0"/>
              <a:t>, пишу </a:t>
            </a:r>
            <a:r>
              <a:rPr lang="ru-RU" sz="2200" b="1" dirty="0" smtClean="0">
                <a:solidFill>
                  <a:srgbClr val="C00000"/>
                </a:solidFill>
              </a:rPr>
              <a:t>е</a:t>
            </a:r>
            <a:r>
              <a:rPr lang="ru-RU" sz="2200" dirty="0" smtClean="0"/>
              <a:t> и </a:t>
            </a:r>
            <a:r>
              <a:rPr lang="ru-RU" sz="2200" b="1" dirty="0" smtClean="0">
                <a:solidFill>
                  <a:srgbClr val="C00000"/>
                </a:solidFill>
              </a:rPr>
              <a:t>–</a:t>
            </a:r>
            <a:r>
              <a:rPr lang="ru-RU" sz="2200" b="1" dirty="0" err="1" smtClean="0">
                <a:solidFill>
                  <a:srgbClr val="C00000"/>
                </a:solidFill>
              </a:rPr>
              <a:t>ут</a:t>
            </a:r>
            <a:r>
              <a:rPr lang="ru-RU" sz="2200" b="1" dirty="0" smtClean="0">
                <a:solidFill>
                  <a:srgbClr val="C00000"/>
                </a:solidFill>
              </a:rPr>
              <a:t>(-ют),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910" y="6027003"/>
            <a:ext cx="7012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6) проверяю написанное: обозначаю орфограмму.</a:t>
            </a:r>
          </a:p>
          <a:p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64886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  <p:bldP spid="7" grpId="0"/>
      <p:bldP spid="8" grpId="0" animBg="1"/>
      <p:bldP spid="11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857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Поработаем  в группах,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7030A0"/>
                </a:solidFill>
              </a:rPr>
              <a:t>сконструируем схему- помощницу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251520" y="1700808"/>
            <a:ext cx="8892480" cy="5373215"/>
            <a:chOff x="4776" y="574"/>
            <a:chExt cx="7200" cy="4320"/>
          </a:xfrm>
        </p:grpSpPr>
        <p:sp>
          <p:nvSpPr>
            <p:cNvPr id="3892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776" y="574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7341" y="632"/>
              <a:ext cx="192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7283" y="1384"/>
              <a:ext cx="1920" cy="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4893" y="1674"/>
              <a:ext cx="2080" cy="64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9673" y="1616"/>
              <a:ext cx="1978" cy="64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8274" y="1095"/>
              <a:ext cx="0" cy="3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 flipH="1">
              <a:off x="6933" y="1963"/>
              <a:ext cx="64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>
              <a:off x="8974" y="1906"/>
              <a:ext cx="70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5" name="Line 3"/>
            <p:cNvSpPr>
              <a:spLocks noChangeShapeType="1"/>
            </p:cNvSpPr>
            <p:nvPr/>
          </p:nvSpPr>
          <p:spPr bwMode="auto">
            <a:xfrm>
              <a:off x="5942" y="2195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4" name="Line 2"/>
            <p:cNvSpPr>
              <a:spLocks noChangeShapeType="1"/>
            </p:cNvSpPr>
            <p:nvPr/>
          </p:nvSpPr>
          <p:spPr bwMode="auto">
            <a:xfrm>
              <a:off x="10665" y="2253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95536" y="4149080"/>
            <a:ext cx="2568939" cy="796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156176" y="4221088"/>
            <a:ext cx="2568939" cy="796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95536" y="5301208"/>
            <a:ext cx="2568939" cy="134076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691680" y="4941168"/>
            <a:ext cx="0" cy="3980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7524328" y="4941168"/>
            <a:ext cx="0" cy="3980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156176" y="5301208"/>
            <a:ext cx="2568939" cy="134076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-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1071546"/>
            <a:ext cx="6406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Мир стро</a:t>
            </a:r>
            <a:r>
              <a:rPr lang="ru-RU" sz="3200" i="1" dirty="0" smtClean="0">
                <a:solidFill>
                  <a:srgbClr val="C00000"/>
                </a:solidFill>
              </a:rPr>
              <a:t>и</a:t>
            </a:r>
            <a:r>
              <a:rPr lang="ru-RU" sz="3200" i="1" dirty="0" smtClean="0"/>
              <a:t>т, а война </a:t>
            </a:r>
            <a:r>
              <a:rPr lang="ru-RU" sz="3200" i="1" dirty="0" err="1" smtClean="0"/>
              <a:t>разруша</a:t>
            </a:r>
            <a:r>
              <a:rPr lang="ru-RU" sz="3200" i="1" dirty="0" smtClean="0"/>
              <a:t>…т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57488" y="100010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II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спр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369461" y="988201"/>
            <a:ext cx="298450" cy="17938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3571868" y="1142984"/>
            <a:ext cx="720724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" name="музыка к  уроку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57686" y="44291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Проверим   </a:t>
            </a:r>
            <a:r>
              <a:rPr lang="ru-RU" i="1" dirty="0" smtClean="0">
                <a:solidFill>
                  <a:srgbClr val="7030A0"/>
                </a:solidFill>
              </a:rPr>
              <a:t>схему- помощницу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8913" name="Group 1"/>
          <p:cNvGrpSpPr>
            <a:grpSpLocks noChangeAspect="1"/>
          </p:cNvGrpSpPr>
          <p:nvPr/>
        </p:nvGrpSpPr>
        <p:grpSpPr bwMode="auto">
          <a:xfrm>
            <a:off x="251520" y="1484785"/>
            <a:ext cx="8892480" cy="5373215"/>
            <a:chOff x="4776" y="574"/>
            <a:chExt cx="7200" cy="4320"/>
          </a:xfrm>
        </p:grpSpPr>
        <p:sp>
          <p:nvSpPr>
            <p:cNvPr id="3892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776" y="574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7341" y="748"/>
              <a:ext cx="1920" cy="48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глагол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7341" y="1385"/>
              <a:ext cx="1920" cy="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Неопределённая форма 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4834" y="1790"/>
              <a:ext cx="2080" cy="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 на     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ить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9673" y="1732"/>
              <a:ext cx="1978" cy="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на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ить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8274" y="921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 flipH="1">
              <a:off x="6933" y="1963"/>
              <a:ext cx="64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>
              <a:off x="9090" y="2021"/>
              <a:ext cx="70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5" name="Line 3"/>
            <p:cNvSpPr>
              <a:spLocks noChangeShapeType="1"/>
            </p:cNvSpPr>
            <p:nvPr/>
          </p:nvSpPr>
          <p:spPr bwMode="auto">
            <a:xfrm>
              <a:off x="5884" y="242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4" name="Line 2"/>
            <p:cNvSpPr>
              <a:spLocks noChangeShapeType="1"/>
            </p:cNvSpPr>
            <p:nvPr/>
          </p:nvSpPr>
          <p:spPr bwMode="auto">
            <a:xfrm>
              <a:off x="10606" y="2369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95536" y="4221088"/>
            <a:ext cx="2568939" cy="796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спр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228184" y="4077072"/>
            <a:ext cx="2568939" cy="796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спр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403648" y="5229200"/>
            <a:ext cx="2568939" cy="134076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-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dirty="0" smtClean="0"/>
              <a:t>м, -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dirty="0" smtClean="0"/>
              <a:t>шь,</a:t>
            </a:r>
          </a:p>
          <a:p>
            <a:r>
              <a:rPr lang="ru-RU" sz="2800" dirty="0" smtClean="0"/>
              <a:t>-</a:t>
            </a:r>
            <a:r>
              <a:rPr lang="ru-RU" sz="2800" b="1" dirty="0" err="1" smtClean="0">
                <a:solidFill>
                  <a:srgbClr val="C00000"/>
                </a:solidFill>
              </a:rPr>
              <a:t>е</a:t>
            </a:r>
            <a:r>
              <a:rPr lang="ru-RU" sz="2800" dirty="0" err="1" smtClean="0"/>
              <a:t>те</a:t>
            </a:r>
            <a:r>
              <a:rPr lang="ru-RU" sz="2800" dirty="0" smtClean="0"/>
              <a:t>, -</a:t>
            </a:r>
            <a:r>
              <a:rPr lang="ru-RU" sz="2800" b="1" dirty="0" err="1" smtClean="0">
                <a:solidFill>
                  <a:srgbClr val="C00000"/>
                </a:solidFill>
              </a:rPr>
              <a:t>е</a:t>
            </a:r>
            <a:r>
              <a:rPr lang="ru-RU" sz="2800" dirty="0" err="1" smtClean="0"/>
              <a:t>т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-</a:t>
            </a:r>
            <a:r>
              <a:rPr lang="ru-RU" sz="2800" b="1" dirty="0" err="1" smtClean="0">
                <a:solidFill>
                  <a:srgbClr val="C00000"/>
                </a:solidFill>
              </a:rPr>
              <a:t>у</a:t>
            </a:r>
            <a:r>
              <a:rPr lang="ru-RU" sz="2800" dirty="0" err="1" smtClean="0"/>
              <a:t>т</a:t>
            </a:r>
            <a:r>
              <a:rPr lang="ru-RU" sz="2800" dirty="0" smtClean="0"/>
              <a:t>(-</a:t>
            </a:r>
            <a:r>
              <a:rPr lang="ru-RU" sz="2800" b="1" dirty="0" smtClean="0">
                <a:solidFill>
                  <a:srgbClr val="C00000"/>
                </a:solidFill>
              </a:rPr>
              <a:t>ю</a:t>
            </a:r>
            <a:r>
              <a:rPr lang="ru-RU" sz="2800" dirty="0" smtClean="0"/>
              <a:t>т)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619672" y="4869160"/>
            <a:ext cx="0" cy="3980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6948264" y="4797152"/>
            <a:ext cx="0" cy="3980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652120" y="5157192"/>
            <a:ext cx="2568939" cy="134076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-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м, -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шь,</a:t>
            </a:r>
          </a:p>
          <a:p>
            <a:r>
              <a:rPr lang="ru-RU" sz="2800" dirty="0" smtClean="0"/>
              <a:t>-</a:t>
            </a:r>
            <a:r>
              <a:rPr lang="ru-RU" sz="2800" b="1" dirty="0" err="1" smtClean="0">
                <a:solidFill>
                  <a:srgbClr val="C00000"/>
                </a:solidFill>
              </a:rPr>
              <a:t>и</a:t>
            </a:r>
            <a:r>
              <a:rPr lang="ru-RU" sz="2800" dirty="0" err="1" smtClean="0"/>
              <a:t>те</a:t>
            </a:r>
            <a:r>
              <a:rPr lang="ru-RU" sz="2800" dirty="0" smtClean="0"/>
              <a:t>, -</a:t>
            </a:r>
            <a:r>
              <a:rPr lang="ru-RU" sz="2800" b="1" dirty="0" err="1" smtClean="0">
                <a:solidFill>
                  <a:srgbClr val="C00000"/>
                </a:solidFill>
              </a:rPr>
              <a:t>и</a:t>
            </a:r>
            <a:r>
              <a:rPr lang="ru-RU" sz="2800" dirty="0" err="1" smtClean="0"/>
              <a:t>т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-</a:t>
            </a:r>
            <a:r>
              <a:rPr lang="ru-RU" sz="2800" b="1" dirty="0" err="1" smtClean="0">
                <a:solidFill>
                  <a:srgbClr val="C00000"/>
                </a:solidFill>
              </a:rPr>
              <a:t>а</a:t>
            </a:r>
            <a:r>
              <a:rPr lang="ru-RU" sz="2800" dirty="0" err="1" smtClean="0"/>
              <a:t>т</a:t>
            </a:r>
            <a:r>
              <a:rPr lang="ru-RU" sz="2800" dirty="0" smtClean="0"/>
              <a:t>(-</a:t>
            </a:r>
            <a:r>
              <a:rPr lang="ru-RU" sz="2800" b="1" dirty="0" err="1" smtClean="0">
                <a:solidFill>
                  <a:srgbClr val="C00000"/>
                </a:solidFill>
              </a:rPr>
              <a:t>я</a:t>
            </a:r>
            <a:r>
              <a:rPr lang="ru-RU" sz="2800" dirty="0" err="1" smtClean="0"/>
              <a:t>т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707904" y="6488668"/>
            <a:ext cx="33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Работаем с глаголом </a:t>
            </a:r>
            <a:r>
              <a:rPr lang="ru-RU" dirty="0" err="1" smtClean="0"/>
              <a:t>разруша</a:t>
            </a:r>
            <a:r>
              <a:rPr lang="ru-RU" dirty="0" smtClean="0"/>
              <a:t>…т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91680" y="1196752"/>
            <a:ext cx="6380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Мир стро</a:t>
            </a:r>
            <a:r>
              <a:rPr lang="ru-RU" sz="3200" b="1" i="1" dirty="0" smtClean="0">
                <a:solidFill>
                  <a:srgbClr val="C00000"/>
                </a:solidFill>
              </a:rPr>
              <a:t>и</a:t>
            </a:r>
            <a:r>
              <a:rPr lang="ru-RU" sz="3200" i="1" dirty="0" smtClean="0"/>
              <a:t>т, а война </a:t>
            </a:r>
            <a:r>
              <a:rPr lang="ru-RU" sz="3200" i="1" dirty="0" err="1" smtClean="0"/>
              <a:t>разруша</a:t>
            </a:r>
            <a:r>
              <a:rPr lang="ru-RU" sz="3200" i="1" dirty="0" smtClean="0"/>
              <a:t>…т.</a:t>
            </a:r>
            <a:endParaRPr lang="ru-RU" sz="32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43808" y="105273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II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388" y="107154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1196752"/>
            <a:ext cx="38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3500430" y="1285860"/>
            <a:ext cx="720724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7215206" y="1285860"/>
            <a:ext cx="720724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786182" y="4572008"/>
            <a:ext cx="1835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разруш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ть</a:t>
            </a:r>
            <a:endParaRPr lang="ru-RU" sz="28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4941097" y="4488663"/>
            <a:ext cx="298450" cy="17938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V="1">
            <a:off x="5072066" y="4572008"/>
            <a:ext cx="214314" cy="7143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755576" y="3429000"/>
          <a:ext cx="7499350" cy="265342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518577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I</a:t>
                      </a:r>
                      <a:r>
                        <a:rPr lang="ru-RU" sz="3200" b="1" dirty="0" smtClean="0"/>
                        <a:t> спряжение</a:t>
                      </a:r>
                      <a:endParaRPr lang="ru-RU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r>
                        <a:rPr lang="ru-RU" sz="2400" dirty="0" smtClean="0"/>
                        <a:t> спряжение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Лицо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ед.ч.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мн.</a:t>
                      </a:r>
                      <a:r>
                        <a:rPr lang="ru-RU" sz="2400" baseline="0" dirty="0" smtClean="0"/>
                        <a:t> ч.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ед.ч.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мн.</a:t>
                      </a:r>
                      <a:r>
                        <a:rPr lang="ru-RU" sz="2400" baseline="0" dirty="0" smtClean="0"/>
                        <a:t> ч.</a:t>
                      </a:r>
                      <a:endParaRPr lang="ru-RU" sz="2400" b="1" dirty="0"/>
                    </a:p>
                  </a:txBody>
                  <a:tcPr/>
                </a:tc>
              </a:tr>
              <a:tr h="5185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1-е лицо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r>
                        <a:rPr lang="ru-RU" sz="2400" dirty="0" err="1" smtClean="0"/>
                        <a:t>ю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-ем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r>
                        <a:rPr lang="ru-RU" sz="2400" dirty="0" err="1" smtClean="0"/>
                        <a:t>ю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-им</a:t>
                      </a:r>
                      <a:endParaRPr lang="ru-RU" sz="2400" b="1" dirty="0"/>
                    </a:p>
                  </a:txBody>
                  <a:tcPr/>
                </a:tc>
              </a:tr>
              <a:tr h="5185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2-е лицо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-ешь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-ете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-ишь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-ите</a:t>
                      </a:r>
                      <a:endParaRPr lang="ru-RU" sz="2400" b="1" dirty="0"/>
                    </a:p>
                  </a:txBody>
                  <a:tcPr/>
                </a:tc>
              </a:tr>
              <a:tr h="5185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3-е</a:t>
                      </a:r>
                      <a:r>
                        <a:rPr lang="ru-RU" sz="2400" baseline="0" dirty="0" smtClean="0"/>
                        <a:t> лицо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-ет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-ют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-ит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ят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60648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вы понимаете, что значит </a:t>
            </a:r>
            <a:r>
              <a:rPr lang="ru-RU" sz="2800" b="1" u="sng" dirty="0" smtClean="0">
                <a:solidFill>
                  <a:srgbClr val="FF0000"/>
                </a:solidFill>
              </a:rPr>
              <a:t>личные окончания </a:t>
            </a:r>
            <a:r>
              <a:rPr lang="ru-RU" sz="2800" b="1" dirty="0" smtClean="0">
                <a:solidFill>
                  <a:srgbClr val="FF0000"/>
                </a:solidFill>
              </a:rPr>
              <a:t>глагола?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50" y="1556792"/>
            <a:ext cx="89725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Проспрягайте глаголы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разруша</a:t>
            </a:r>
            <a:r>
              <a:rPr lang="ru-RU" sz="3200" b="1" i="1" dirty="0" smtClean="0">
                <a:solidFill>
                  <a:srgbClr val="FF0000"/>
                </a:solidFill>
                <a:ea typeface="+mj-ea"/>
                <a:cs typeface="+mj-cs"/>
              </a:rPr>
              <a:t>е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т </a:t>
            </a: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и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стро</a:t>
            </a:r>
            <a:r>
              <a:rPr lang="ru-RU" sz="3200" b="1" i="1" dirty="0" smtClean="0">
                <a:solidFill>
                  <a:srgbClr val="FF0000"/>
                </a:solidFill>
                <a:ea typeface="+mj-ea"/>
                <a:cs typeface="+mj-cs"/>
              </a:rPr>
              <a:t>и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т</a:t>
            </a: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, выделите личные окончания. </a:t>
            </a:r>
            <a: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627784" y="4581128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627784" y="5085184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627784" y="5589240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067944" y="5589240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067944" y="5085184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067944" y="4581128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5652120" y="4581128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652120" y="5085184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652120" y="5589240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7092280" y="4581128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092280" y="5085184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092280" y="5589240"/>
            <a:ext cx="8636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072330" y="135729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II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135729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Вспомним глаголы - исключения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 спряжение:</a:t>
            </a:r>
          </a:p>
          <a:p>
            <a:pPr algn="ctr">
              <a:buNone/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брить, стелить</a:t>
            </a:r>
          </a:p>
          <a:p>
            <a:pPr algn="ctr">
              <a:buNone/>
              <a:defRPr/>
            </a:pPr>
            <a:r>
              <a:rPr lang="ru-RU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спряжение:</a:t>
            </a:r>
          </a:p>
          <a:p>
            <a:pPr algn="ctr"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глагола на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гнать, держать, слышать, дышать;</a:t>
            </a:r>
          </a:p>
          <a:p>
            <a:pPr algn="ctr"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глаголов на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еть</a:t>
            </a:r>
            <a:r>
              <a:rPr lang="ru-RU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смотреть, видеть, обидеть, вертеть, терпеть, зависеть, ненавидеть. </a:t>
            </a:r>
          </a:p>
          <a:p>
            <a:endParaRPr lang="ru-RU" dirty="0"/>
          </a:p>
        </p:txBody>
      </p:sp>
      <p:pic>
        <p:nvPicPr>
          <p:cNvPr id="5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7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Пушки грохотали,  но музы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молчали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7106" name="Picture 2" descr="D:\Desktop\победа урок март\кукрыниксы\st_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1928" y="1500174"/>
            <a:ext cx="3209961" cy="50418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51720" y="6093296"/>
            <a:ext cx="689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Найдите в словах песни глагол с безударным личным окончанием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805264"/>
            <a:ext cx="167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Ираклий </a:t>
            </a:r>
            <a:r>
              <a:rPr lang="ru-RU" b="1" i="1" dirty="0" err="1" smtClean="0"/>
              <a:t>Тоиде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76470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священная войн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333710" y="1357298"/>
            <a:ext cx="5810290" cy="4357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0042"/>
            <a:ext cx="5466561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Поработаем  в парах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196752"/>
            <a:ext cx="7577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образовать глагол в неопределённой форме.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Определить спряжение и вставить безударную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гласную в окончании.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62068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2636912"/>
            <a:ext cx="2658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7030A0"/>
                </a:solidFill>
              </a:rPr>
              <a:t>Вскипа</a:t>
            </a:r>
            <a:r>
              <a:rPr lang="ru-RU" sz="4400" b="1" dirty="0" smtClean="0">
                <a:solidFill>
                  <a:srgbClr val="7030A0"/>
                </a:solidFill>
              </a:rPr>
              <a:t>…т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43808" y="278092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</a:t>
            </a:r>
            <a:r>
              <a:rPr lang="ru-RU" sz="3200" b="1" dirty="0" smtClean="0"/>
              <a:t>неопр. форма -вскип</a:t>
            </a:r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/>
              <a:t>ть, </a:t>
            </a:r>
            <a:r>
              <a:rPr lang="en-US" sz="3200" b="1" dirty="0" smtClean="0"/>
              <a:t>I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спр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143108" y="271462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401654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качет по полянк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500298" y="1214422"/>
            <a:ext cx="6350044" cy="357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5000636"/>
            <a:ext cx="7475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Какие глаголы с безударными личными окончаниями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встретились в песне?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5786454"/>
            <a:ext cx="4988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Скач</a:t>
            </a:r>
            <a:r>
              <a:rPr lang="ru-RU" sz="3200" b="1" dirty="0" smtClean="0">
                <a:solidFill>
                  <a:srgbClr val="7030A0"/>
                </a:solidFill>
              </a:rPr>
              <a:t>…т, напева…т, </a:t>
            </a:r>
            <a:r>
              <a:rPr lang="ru-RU" sz="3200" b="1" dirty="0" err="1" smtClean="0">
                <a:solidFill>
                  <a:srgbClr val="7030A0"/>
                </a:solidFill>
              </a:rPr>
              <a:t>прыга</a:t>
            </a:r>
            <a:r>
              <a:rPr lang="ru-RU" sz="3200" b="1" dirty="0" smtClean="0">
                <a:solidFill>
                  <a:srgbClr val="7030A0"/>
                </a:solidFill>
              </a:rPr>
              <a:t>..т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714488"/>
            <a:ext cx="228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Пусть на Земле цветут сады,</a:t>
            </a:r>
            <a:br>
              <a:rPr lang="ru-RU" sz="2400" dirty="0" smtClean="0"/>
            </a:br>
            <a:r>
              <a:rPr lang="ru-RU" sz="2400" dirty="0" smtClean="0"/>
              <a:t>Здоровы будут дети,</a:t>
            </a:r>
            <a:br>
              <a:rPr lang="ru-RU" sz="2400" dirty="0" smtClean="0"/>
            </a:br>
            <a:r>
              <a:rPr lang="ru-RU" sz="2400" dirty="0" smtClean="0"/>
              <a:t>Не нужно нам войны-беды,</a:t>
            </a:r>
            <a:br>
              <a:rPr lang="ru-RU" sz="2400" dirty="0" smtClean="0"/>
            </a:br>
            <a:r>
              <a:rPr lang="ru-RU" sz="2400" dirty="0" smtClean="0"/>
              <a:t>Пусть солнце ярко светит!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68" y="5786454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5786454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5786454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3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0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/>
          <a:lstStyle/>
          <a:p>
            <a:r>
              <a:rPr lang="ru-RU" dirty="0" smtClean="0"/>
              <a:t>Каких героев войны знаете вы?</a:t>
            </a:r>
            <a:endParaRPr lang="ru-RU" dirty="0"/>
          </a:p>
        </p:txBody>
      </p:sp>
      <p:pic>
        <p:nvPicPr>
          <p:cNvPr id="48130" name="Picture 2" descr="D:\Desktop\победа урок март\портрет матрос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755576" y="2204864"/>
            <a:ext cx="3329815" cy="419926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rgbClr val="FFFF00"/>
              </a:solidFill>
              <a:latin typeface="Arial" charset="0"/>
            </a:endParaRP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2214554"/>
            <a:ext cx="2636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Александр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Матросов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32656"/>
            <a:ext cx="65683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Подвиг никогда не </a:t>
            </a:r>
            <a:r>
              <a:rPr lang="ru-RU" sz="4000" b="1" dirty="0" err="1" smtClean="0">
                <a:solidFill>
                  <a:srgbClr val="008000"/>
                </a:solidFill>
              </a:rPr>
              <a:t>умира</a:t>
            </a:r>
            <a:r>
              <a:rPr lang="ru-RU" sz="4000" b="1" dirty="0" smtClean="0">
                <a:solidFill>
                  <a:srgbClr val="008000"/>
                </a:solidFill>
              </a:rPr>
              <a:t>…т,</a:t>
            </a:r>
          </a:p>
          <a:p>
            <a:r>
              <a:rPr lang="ru-RU" sz="4000" b="1" dirty="0" smtClean="0">
                <a:solidFill>
                  <a:srgbClr val="008000"/>
                </a:solidFill>
              </a:rPr>
              <a:t> в памяти </a:t>
            </a:r>
            <a:r>
              <a:rPr lang="ru-RU" sz="4000" b="1" dirty="0" smtClean="0">
                <a:solidFill>
                  <a:srgbClr val="008000"/>
                </a:solidFill>
              </a:rPr>
              <a:t>хранит </a:t>
            </a:r>
            <a:r>
              <a:rPr lang="ru-RU" sz="4000" b="1" dirty="0" smtClean="0">
                <a:solidFill>
                  <a:srgbClr val="008000"/>
                </a:solidFill>
              </a:rPr>
              <a:t>его народ.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33265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26064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1спр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" name="Подвиг на дзот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09952" y="3643314"/>
            <a:ext cx="4953035" cy="27860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0637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3" descr="b648cb9f10d8a22ee57682b7f3bc8457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1"/>
            <a:ext cx="8286750" cy="30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OLOKOL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120822">
            <a:off x="527928" y="3099704"/>
            <a:ext cx="1810163" cy="18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3143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55588" eaLnBrk="1" hangingPunct="1">
              <a:buFontTx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Весёлый прозвенел звонок,</a:t>
            </a:r>
          </a:p>
          <a:p>
            <a:pPr marL="365125" indent="-255588" eaLnBrk="1" hangingPunct="1">
              <a:buFontTx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Мы начинаем наш урок</a:t>
            </a:r>
            <a:r>
              <a:rPr lang="ru-RU" b="1" dirty="0" smtClean="0">
                <a:solidFill>
                  <a:srgbClr val="852F74"/>
                </a:solidFill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857760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Утром солнышко </a:t>
            </a:r>
            <a:r>
              <a:rPr lang="ru-RU" b="1" u="sng" dirty="0" smtClean="0">
                <a:solidFill>
                  <a:srgbClr val="7030A0"/>
                </a:solidFill>
              </a:rPr>
              <a:t>просыпается,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Всем ребятам </a:t>
            </a:r>
            <a:r>
              <a:rPr lang="ru-RU" b="1" u="sng" dirty="0" smtClean="0">
                <a:solidFill>
                  <a:srgbClr val="7030A0"/>
                </a:solidFill>
              </a:rPr>
              <a:t>улыбается.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Лучик тёплый, золотой,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Будет он нас согревать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в учёбе помогать.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D:\Мама важные документы\со стола\Остренко ФГОС\мои фото как учителя\IMG_540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429000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Desktop\Аттестация Остренко\мои фото как учителя\DSC0673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3861048"/>
            <a:ext cx="4121785" cy="2357454"/>
          </a:xfrm>
          <a:prstGeom prst="rect">
            <a:avLst/>
          </a:prstGeom>
          <a:noFill/>
        </p:spPr>
      </p:pic>
      <p:pic>
        <p:nvPicPr>
          <p:cNvPr id="12" name="Picture 4" descr="D:\Desktop\Остренко аттестация\мои фото как учителя\фотот кабинет\DSC0764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3140968"/>
            <a:ext cx="4143404" cy="3108537"/>
          </a:xfrm>
          <a:prstGeom prst="rect">
            <a:avLst/>
          </a:prstGeom>
          <a:noFill/>
        </p:spPr>
      </p:pic>
      <p:pic>
        <p:nvPicPr>
          <p:cNvPr id="13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211960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476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Жизнь героя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1группа</a:t>
            </a:r>
          </a:p>
          <a:p>
            <a:r>
              <a:rPr lang="ru-RU" b="1" i="1" dirty="0" smtClean="0"/>
              <a:t>Родился 5 февраля 1924 года. Рано остаётся без  родителей. 5 лет </a:t>
            </a:r>
            <a:r>
              <a:rPr lang="ru-RU" b="1" i="1" dirty="0" err="1" smtClean="0"/>
              <a:t>воспитыва</a:t>
            </a:r>
            <a:r>
              <a:rPr lang="ru-RU" b="1" i="1" dirty="0" smtClean="0"/>
              <a:t>…</a:t>
            </a:r>
            <a:r>
              <a:rPr lang="ru-RU" b="1" i="1" dirty="0" err="1" smtClean="0"/>
              <a:t>тся</a:t>
            </a:r>
            <a:r>
              <a:rPr lang="ru-RU" b="1" i="1" dirty="0" smtClean="0"/>
              <a:t>  в детском доме. Когда началась война, </a:t>
            </a:r>
            <a:r>
              <a:rPr lang="ru-RU" b="1" i="1" dirty="0" err="1" smtClean="0"/>
              <a:t>прос</a:t>
            </a:r>
            <a:r>
              <a:rPr lang="ru-RU" b="1" i="1" dirty="0" smtClean="0"/>
              <a:t>…</a:t>
            </a:r>
            <a:r>
              <a:rPr lang="ru-RU" b="1" i="1" dirty="0" err="1" smtClean="0"/>
              <a:t>тся</a:t>
            </a:r>
            <a:r>
              <a:rPr lang="ru-RU" b="1" i="1" dirty="0" smtClean="0"/>
              <a:t> на фронт. Призыва…</a:t>
            </a:r>
            <a:r>
              <a:rPr lang="ru-RU" b="1" i="1" dirty="0" err="1" smtClean="0"/>
              <a:t>тся</a:t>
            </a:r>
            <a:r>
              <a:rPr lang="ru-RU" b="1" i="1" dirty="0" smtClean="0"/>
              <a:t> в сентябре 1942 года.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196752"/>
            <a:ext cx="788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Задание:      </a:t>
            </a:r>
            <a:r>
              <a:rPr lang="ru-RU" b="1" u="sng" dirty="0" smtClean="0"/>
              <a:t>прочитать</a:t>
            </a:r>
            <a:r>
              <a:rPr lang="ru-RU" b="1" dirty="0" smtClean="0"/>
              <a:t> текст</a:t>
            </a:r>
            <a:r>
              <a:rPr lang="ru-RU" b="1" u="sng" dirty="0" smtClean="0"/>
              <a:t>,</a:t>
            </a:r>
            <a:r>
              <a:rPr lang="ru-RU" b="1" dirty="0" smtClean="0"/>
              <a:t> </a:t>
            </a:r>
            <a:r>
              <a:rPr lang="ru-RU" b="1" u="sng" dirty="0" smtClean="0"/>
              <a:t> </a:t>
            </a:r>
            <a:r>
              <a:rPr lang="ru-RU" b="1" dirty="0" smtClean="0"/>
              <a:t>в глаголы с безударным личным окончанием   </a:t>
            </a:r>
            <a:r>
              <a:rPr lang="ru-RU" b="1" u="sng" dirty="0" smtClean="0"/>
              <a:t>вставить</a:t>
            </a:r>
            <a:r>
              <a:rPr lang="ru-RU" b="1" dirty="0" smtClean="0"/>
              <a:t>   пропущенную буквы и </a:t>
            </a:r>
            <a:r>
              <a:rPr lang="ru-RU" b="1" u="sng" dirty="0" smtClean="0"/>
              <a:t>определить </a:t>
            </a:r>
            <a:r>
              <a:rPr lang="ru-RU" b="1" dirty="0" smtClean="0"/>
              <a:t>спряжение.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3429000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933056"/>
            <a:ext cx="62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44371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4365104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200024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  <p:pic>
        <p:nvPicPr>
          <p:cNvPr id="15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57686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476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uiExpand="1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Жизнь героя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2 группа</a:t>
            </a:r>
          </a:p>
          <a:p>
            <a:r>
              <a:rPr lang="ru-RU" b="1" i="1" dirty="0" smtClean="0"/>
              <a:t>В феврале 1943 года 2-й батальон </a:t>
            </a:r>
            <a:r>
              <a:rPr lang="ru-RU" b="1" i="1" dirty="0" err="1" smtClean="0"/>
              <a:t>получа...т</a:t>
            </a:r>
            <a:r>
              <a:rPr lang="ru-RU" b="1" i="1" dirty="0" smtClean="0"/>
              <a:t> задачу атаковать пункт в районе деревни Чернушки. Три вражеских пулемёта в дзотах прикрывают подступы к деревне. Первый и второй  пулемёты </a:t>
            </a:r>
            <a:r>
              <a:rPr lang="ru-RU" b="1" i="1" dirty="0" err="1" smtClean="0"/>
              <a:t>уничтожа...т</a:t>
            </a:r>
            <a:r>
              <a:rPr lang="ru-RU" b="1" i="1" dirty="0" smtClean="0"/>
              <a:t> наша группа автоматчиков. Но третий пулемёт продолжа…т обстреливать всю деревню. </a:t>
            </a:r>
          </a:p>
          <a:p>
            <a:endParaRPr lang="ru-RU" b="1" i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3040" y="1196752"/>
            <a:ext cx="788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Задание: </a:t>
            </a:r>
            <a:r>
              <a:rPr lang="ru-RU" b="1" u="sng" dirty="0" smtClean="0"/>
              <a:t>прочитать</a:t>
            </a:r>
            <a:r>
              <a:rPr lang="ru-RU" b="1" dirty="0" smtClean="0"/>
              <a:t> текст</a:t>
            </a:r>
            <a:r>
              <a:rPr lang="ru-RU" b="1" u="sng" dirty="0" smtClean="0"/>
              <a:t>,</a:t>
            </a:r>
            <a:r>
              <a:rPr lang="ru-RU" b="1" dirty="0" smtClean="0"/>
              <a:t> </a:t>
            </a:r>
            <a:r>
              <a:rPr lang="ru-RU" b="1" u="sng" dirty="0" smtClean="0"/>
              <a:t> </a:t>
            </a:r>
            <a:r>
              <a:rPr lang="ru-RU" b="1" dirty="0" smtClean="0"/>
              <a:t>в глаголы с безударным личным окончанием   </a:t>
            </a:r>
            <a:r>
              <a:rPr lang="ru-RU" b="1" u="sng" dirty="0" smtClean="0"/>
              <a:t>вставить</a:t>
            </a:r>
            <a:r>
              <a:rPr lang="ru-RU" b="1" dirty="0" smtClean="0"/>
              <a:t>   пропущенную буквы и </a:t>
            </a:r>
            <a:r>
              <a:rPr lang="ru-RU" b="1" u="sng" dirty="0" smtClean="0"/>
              <a:t>определить </a:t>
            </a:r>
            <a:r>
              <a:rPr lang="ru-RU" b="1" dirty="0" smtClean="0"/>
              <a:t>спряжение.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4725144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924944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5157192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53012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Жизнь героя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3 группа</a:t>
            </a:r>
          </a:p>
          <a:p>
            <a:r>
              <a:rPr lang="ru-RU" b="1" i="1" dirty="0" smtClean="0"/>
              <a:t>Тогда в сторону дзота </a:t>
            </a:r>
            <a:r>
              <a:rPr lang="ru-RU" b="1" i="1" dirty="0" err="1" smtClean="0"/>
              <a:t>подполза</a:t>
            </a:r>
            <a:r>
              <a:rPr lang="ru-RU" b="1" i="1" dirty="0" smtClean="0"/>
              <a:t>…т гвардеец Александр Матросов. Он </a:t>
            </a:r>
            <a:r>
              <a:rPr lang="ru-RU" b="1" i="1" dirty="0" err="1" smtClean="0"/>
              <a:t>подбира</a:t>
            </a:r>
            <a:r>
              <a:rPr lang="ru-RU" b="1" i="1" dirty="0" smtClean="0"/>
              <a:t>…</a:t>
            </a:r>
            <a:r>
              <a:rPr lang="ru-RU" b="1" i="1" dirty="0" err="1" smtClean="0"/>
              <a:t>тся</a:t>
            </a:r>
            <a:r>
              <a:rPr lang="ru-RU" b="1" i="1" dirty="0" smtClean="0"/>
              <a:t> к амбразуре с фланга и </a:t>
            </a:r>
            <a:r>
              <a:rPr lang="ru-RU" b="1" i="1" dirty="0" err="1" smtClean="0"/>
              <a:t>броса</a:t>
            </a:r>
            <a:r>
              <a:rPr lang="ru-RU" b="1" i="1" dirty="0" smtClean="0"/>
              <a:t>…т две гранаты. Пулемёт </a:t>
            </a:r>
            <a:r>
              <a:rPr lang="ru-RU" b="1" i="1" dirty="0" err="1" smtClean="0"/>
              <a:t>замолка</a:t>
            </a:r>
            <a:r>
              <a:rPr lang="ru-RU" b="1" i="1" dirty="0" smtClean="0"/>
              <a:t>…т.</a:t>
            </a:r>
          </a:p>
          <a:p>
            <a:endParaRPr lang="ru-RU" b="1" i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3040" y="1196752"/>
            <a:ext cx="788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Задание: </a:t>
            </a:r>
            <a:r>
              <a:rPr lang="ru-RU" b="1" u="sng" dirty="0" smtClean="0"/>
              <a:t>прочитать</a:t>
            </a:r>
            <a:r>
              <a:rPr lang="ru-RU" b="1" dirty="0" smtClean="0"/>
              <a:t> текст</a:t>
            </a:r>
            <a:r>
              <a:rPr lang="ru-RU" b="1" u="sng" dirty="0" smtClean="0"/>
              <a:t>,</a:t>
            </a:r>
            <a:r>
              <a:rPr lang="ru-RU" b="1" dirty="0" smtClean="0"/>
              <a:t>  в глаголы с безударным личным окончанием   </a:t>
            </a:r>
            <a:r>
              <a:rPr lang="ru-RU" b="1" u="sng" dirty="0" smtClean="0"/>
              <a:t>вставить</a:t>
            </a:r>
            <a:r>
              <a:rPr lang="ru-RU" b="1" dirty="0" smtClean="0"/>
              <a:t>   пропущенную буквы и </a:t>
            </a:r>
            <a:r>
              <a:rPr lang="ru-RU" b="1" u="sng" dirty="0" smtClean="0"/>
              <a:t>определить </a:t>
            </a:r>
            <a:r>
              <a:rPr lang="ru-RU" b="1" dirty="0" smtClean="0"/>
              <a:t>спряжение.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3501008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2492896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4005064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4437112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Жизнь героя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4 группа</a:t>
            </a:r>
          </a:p>
          <a:p>
            <a:pPr fontAlgn="t"/>
            <a:r>
              <a:rPr lang="ru-RU" b="1" dirty="0" smtClean="0"/>
              <a:t>Бойцы поднимаются в атаку, пулемёт снова </a:t>
            </a:r>
            <a:r>
              <a:rPr lang="ru-RU" b="1" dirty="0" err="1" smtClean="0"/>
              <a:t>ожива</a:t>
            </a:r>
            <a:r>
              <a:rPr lang="ru-RU" b="1" dirty="0" smtClean="0"/>
              <a:t>…т. Тогда Матросов </a:t>
            </a:r>
            <a:r>
              <a:rPr lang="ru-RU" b="1" dirty="0" err="1" smtClean="0"/>
              <a:t>поднима</a:t>
            </a:r>
            <a:r>
              <a:rPr lang="ru-RU" b="1" dirty="0" smtClean="0"/>
              <a:t>…</a:t>
            </a:r>
            <a:r>
              <a:rPr lang="ru-RU" b="1" dirty="0" err="1" smtClean="0"/>
              <a:t>тся</a:t>
            </a:r>
            <a:r>
              <a:rPr lang="ru-RU" b="1" dirty="0" smtClean="0"/>
              <a:t>,  рывком </a:t>
            </a:r>
            <a:r>
              <a:rPr lang="ru-RU" b="1" dirty="0" err="1" smtClean="0"/>
              <a:t>броса</a:t>
            </a:r>
            <a:r>
              <a:rPr lang="ru-RU" b="1" dirty="0" smtClean="0"/>
              <a:t>…..</a:t>
            </a:r>
            <a:r>
              <a:rPr lang="ru-RU" b="1" dirty="0" err="1" smtClean="0"/>
              <a:t>тся</a:t>
            </a:r>
            <a:r>
              <a:rPr lang="ru-RU" b="1" dirty="0" smtClean="0"/>
              <a:t> к дзоту и своим телом </a:t>
            </a:r>
            <a:r>
              <a:rPr lang="ru-RU" b="1" dirty="0" err="1" smtClean="0"/>
              <a:t>закрыва</a:t>
            </a:r>
            <a:r>
              <a:rPr lang="ru-RU" b="1" dirty="0" smtClean="0"/>
              <a:t>….т  амбразуру. Ценою своей жизни он </a:t>
            </a:r>
            <a:r>
              <a:rPr lang="ru-RU" b="1" dirty="0" err="1" smtClean="0"/>
              <a:t>выполня</a:t>
            </a:r>
            <a:r>
              <a:rPr lang="ru-RU" b="1" dirty="0" smtClean="0"/>
              <a:t>…т  боевую задачу</a:t>
            </a:r>
            <a:r>
              <a:rPr lang="ru-RU" dirty="0" smtClean="0"/>
              <a:t>. </a:t>
            </a:r>
          </a:p>
          <a:p>
            <a:endParaRPr lang="ru-RU" b="1" i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3040" y="1196752"/>
            <a:ext cx="788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Задание: </a:t>
            </a:r>
            <a:r>
              <a:rPr lang="ru-RU" b="1" u="sng" dirty="0" smtClean="0"/>
              <a:t>прочитать</a:t>
            </a:r>
            <a:r>
              <a:rPr lang="ru-RU" b="1" dirty="0" smtClean="0"/>
              <a:t> текст</a:t>
            </a:r>
            <a:r>
              <a:rPr lang="ru-RU" b="1" u="sng" dirty="0" smtClean="0"/>
              <a:t>,</a:t>
            </a:r>
            <a:r>
              <a:rPr lang="ru-RU" b="1" dirty="0" smtClean="0"/>
              <a:t> </a:t>
            </a:r>
            <a:r>
              <a:rPr lang="ru-RU" b="1" u="sng" dirty="0" smtClean="0"/>
              <a:t> </a:t>
            </a:r>
            <a:r>
              <a:rPr lang="ru-RU" b="1" dirty="0" smtClean="0"/>
              <a:t>в глаголы с безударным личным окончанием   </a:t>
            </a:r>
            <a:r>
              <a:rPr lang="ru-RU" b="1" u="sng" dirty="0" smtClean="0"/>
              <a:t>вставить</a:t>
            </a:r>
            <a:r>
              <a:rPr lang="ru-RU" b="1" dirty="0" smtClean="0"/>
              <a:t>   пропущенную буквы и </a:t>
            </a:r>
            <a:r>
              <a:rPr lang="ru-RU" b="1" u="sng" dirty="0" smtClean="0"/>
              <a:t>определить </a:t>
            </a:r>
            <a:r>
              <a:rPr lang="ru-RU" b="1" dirty="0" smtClean="0"/>
              <a:t>спряжение.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3501008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2996952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429000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4437112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3933056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спр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5929330"/>
            <a:ext cx="509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Какой же </a:t>
            </a:r>
            <a:r>
              <a:rPr lang="ru-RU" smtClean="0"/>
              <a:t>подвиг совершил Александр </a:t>
            </a:r>
            <a:r>
              <a:rPr lang="ru-RU" dirty="0" smtClean="0"/>
              <a:t>Матросов?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i-main-pic" descr="Картинка 35 из 7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260648"/>
            <a:ext cx="4652840" cy="32146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i-main-pic" descr="Картинка 5 из 74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2357430"/>
            <a:ext cx="3774666" cy="3793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2" descr="D:\Desktop\победа урок март\матросов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7" y="260648"/>
            <a:ext cx="3373155" cy="5882995"/>
          </a:xfrm>
          <a:prstGeom prst="rect">
            <a:avLst/>
          </a:prstGeom>
          <a:noFill/>
        </p:spPr>
      </p:pic>
      <p:pic>
        <p:nvPicPr>
          <p:cNvPr id="9" name="матросов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27984" y="3645024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6215082"/>
            <a:ext cx="551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Ценою своей жизни Матросов приблизил час Победы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9" descr="4429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332656"/>
            <a:ext cx="3582448" cy="2780928"/>
          </a:xfrm>
          <a:prstGeom prst="rect">
            <a:avLst/>
          </a:prstGeom>
          <a:noFill/>
        </p:spPr>
      </p:pic>
      <p:pic>
        <p:nvPicPr>
          <p:cNvPr id="9" name="Picture 2" descr="D:\Desktop\победа урок март\картины\Александр Локтионов Письмо с фронт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3284984"/>
            <a:ext cx="2325769" cy="3284984"/>
          </a:xfrm>
          <a:prstGeom prst="rect">
            <a:avLst/>
          </a:prstGeom>
          <a:noFill/>
        </p:spPr>
      </p:pic>
      <p:pic>
        <p:nvPicPr>
          <p:cNvPr id="10" name="Picture 2" descr="D:\Desktop\победа урок март\картины\Мамсонов М. Сестриц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212976"/>
            <a:ext cx="2656819" cy="3356992"/>
          </a:xfrm>
          <a:prstGeom prst="rect">
            <a:avLst/>
          </a:prstGeom>
          <a:noFill/>
        </p:spPr>
      </p:pic>
      <p:pic>
        <p:nvPicPr>
          <p:cNvPr id="11" name="Содержимое 3" descr="24_warkids_4459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7544" y="404664"/>
            <a:ext cx="3987837" cy="262532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5805264"/>
            <a:ext cx="2090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А.Лактионов </a:t>
            </a:r>
          </a:p>
          <a:p>
            <a:pPr algn="ctr"/>
            <a:r>
              <a:rPr lang="ru-RU" dirty="0" smtClean="0"/>
              <a:t>«Письмо с фронта»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52320" y="5733256"/>
            <a:ext cx="1457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 Самсонов</a:t>
            </a:r>
          </a:p>
          <a:p>
            <a:r>
              <a:rPr lang="ru-RU" dirty="0" smtClean="0"/>
              <a:t> «Сестрица»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Творческая работа в группах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32507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Устно составить рассказ по  фото или картине , используя опорные словосочетания, определить их спряжение и вставить нужную букву в безударном окончании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941168"/>
            <a:ext cx="4212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Ухажива</a:t>
            </a:r>
            <a:r>
              <a:rPr lang="ru-RU" sz="2400" b="1" dirty="0" smtClean="0"/>
              <a:t>..т  в госпитале,</a:t>
            </a:r>
          </a:p>
          <a:p>
            <a:r>
              <a:rPr lang="ru-RU" sz="2400" b="1" dirty="0" err="1" smtClean="0"/>
              <a:t>пиш</a:t>
            </a:r>
            <a:r>
              <a:rPr lang="ru-RU" sz="2400" b="1" dirty="0" smtClean="0"/>
              <a:t>…т письмо под диктовку, </a:t>
            </a:r>
          </a:p>
          <a:p>
            <a:r>
              <a:rPr lang="ru-RU" sz="2400" b="1" dirty="0" err="1" smtClean="0"/>
              <a:t>вспомина</a:t>
            </a:r>
            <a:r>
              <a:rPr lang="ru-RU" sz="2400" b="1" dirty="0" smtClean="0"/>
              <a:t>…т свою семью.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" name="Содержимое 3" descr="24_warkids_44593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3563888" y="1412776"/>
            <a:ext cx="5031445" cy="3312368"/>
          </a:xfrm>
        </p:spPr>
      </p:pic>
      <p:sp>
        <p:nvSpPr>
          <p:cNvPr id="7" name="TextBox 6"/>
          <p:cNvSpPr txBox="1"/>
          <p:nvPr/>
        </p:nvSpPr>
        <p:spPr>
          <a:xfrm>
            <a:off x="4932040" y="5661248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5229200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797152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5085184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5445224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4581128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093296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группа</a:t>
            </a:r>
            <a:endParaRPr lang="ru-RU" dirty="0"/>
          </a:p>
        </p:txBody>
      </p:sp>
      <p:pic>
        <p:nvPicPr>
          <p:cNvPr id="18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0023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76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9" grpId="0"/>
      <p:bldP spid="9" grpId="1"/>
      <p:bldP spid="10" grpId="0"/>
      <p:bldP spid="11" grpId="0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Творческая работа в группах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7444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Устно составить рассказ по  фото или картине , используя опорные словосочетания, определить их спряжение и вставить нужную букву в безударном окончании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437112"/>
            <a:ext cx="31291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Корм…т из ложки, </a:t>
            </a:r>
          </a:p>
          <a:p>
            <a:r>
              <a:rPr lang="ru-RU" sz="2800" b="1" dirty="0" err="1" smtClean="0"/>
              <a:t>держ</a:t>
            </a:r>
            <a:r>
              <a:rPr lang="ru-RU" sz="2800" b="1" dirty="0" smtClean="0"/>
              <a:t>…т хлеб,</a:t>
            </a:r>
          </a:p>
          <a:p>
            <a:r>
              <a:rPr lang="ru-RU" sz="2800" b="1" dirty="0" err="1" smtClean="0"/>
              <a:t>вспомина</a:t>
            </a:r>
            <a:r>
              <a:rPr lang="ru-RU" sz="2800" b="1" dirty="0" smtClean="0"/>
              <a:t>…т свою</a:t>
            </a:r>
          </a:p>
          <a:p>
            <a:r>
              <a:rPr lang="ru-RU" sz="2800" b="1" dirty="0" smtClean="0"/>
              <a:t> дочь.</a:t>
            </a:r>
            <a:endParaRPr lang="ru-RU" sz="2800" b="1" dirty="0"/>
          </a:p>
        </p:txBody>
      </p:sp>
      <p:pic>
        <p:nvPicPr>
          <p:cNvPr id="17" name="Picture 9" descr="4429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2564904"/>
            <a:ext cx="4895850" cy="3800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4221088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2спр.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437112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4797152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653136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2спр.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5085184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5229200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6309320"/>
            <a:ext cx="10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группа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Творческая работа в группах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Устно составить рассказ по  фото или картине , используя опорные словосочетания, определить их спряжение и вставить нужную букву в безударном окончании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4077072"/>
            <a:ext cx="38718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Чита…т с волнением, </a:t>
            </a:r>
          </a:p>
          <a:p>
            <a:r>
              <a:rPr lang="ru-RU" sz="2800" b="1" dirty="0" err="1" smtClean="0"/>
              <a:t>слуша</a:t>
            </a:r>
            <a:r>
              <a:rPr lang="ru-RU" sz="2800" b="1" dirty="0" smtClean="0"/>
              <a:t>…т  внимательно,</a:t>
            </a:r>
          </a:p>
          <a:p>
            <a:r>
              <a:rPr lang="ru-RU" sz="2800" b="1" dirty="0" smtClean="0"/>
              <a:t>улыба..</a:t>
            </a:r>
            <a:r>
              <a:rPr lang="ru-RU" sz="2800" b="1" dirty="0" err="1" smtClean="0"/>
              <a:t>тся</a:t>
            </a:r>
            <a:r>
              <a:rPr lang="ru-RU" sz="2800" b="1" dirty="0" smtClean="0"/>
              <a:t>  хорошим</a:t>
            </a:r>
          </a:p>
          <a:p>
            <a:r>
              <a:rPr lang="ru-RU" sz="2800" b="1" dirty="0" smtClean="0"/>
              <a:t> вестям.</a:t>
            </a:r>
            <a:endParaRPr lang="ru-RU" sz="2800" b="1" dirty="0"/>
          </a:p>
        </p:txBody>
      </p:sp>
      <p:pic>
        <p:nvPicPr>
          <p:cNvPr id="45058" name="Picture 2" descr="D:\Desktop\победа урок март\картины\Александр Локтионов Письмо с фрон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268760"/>
            <a:ext cx="3713305" cy="52447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093296"/>
            <a:ext cx="430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Локтионов</a:t>
            </a:r>
            <a:r>
              <a:rPr lang="ru-RU" dirty="0" smtClean="0"/>
              <a:t> «Письмо с фронта»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077072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4437112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4869160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653136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4293096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3861048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1214422"/>
            <a:ext cx="10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ru-RU" dirty="0" smtClean="0"/>
              <a:t> группа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Творческая работа в группах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Устно составить рассказ по  фото или картине , используя опорные словосочетания, определить их спряжение и вставить нужную букву в безударном окончании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3861048"/>
            <a:ext cx="41122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Вынос…т из боя, </a:t>
            </a:r>
          </a:p>
          <a:p>
            <a:r>
              <a:rPr lang="ru-RU" sz="2800" b="1" dirty="0" smtClean="0"/>
              <a:t>из- за повязки не вид…т ,</a:t>
            </a:r>
          </a:p>
          <a:p>
            <a:r>
              <a:rPr lang="ru-RU" sz="2800" b="1" dirty="0" smtClean="0"/>
              <a:t>стара…</a:t>
            </a:r>
            <a:r>
              <a:rPr lang="ru-RU" sz="2800" b="1" dirty="0" err="1" smtClean="0"/>
              <a:t>тся</a:t>
            </a:r>
            <a:r>
              <a:rPr lang="ru-RU" sz="2800" b="1" dirty="0" smtClean="0"/>
              <a:t>  изо всех сил.</a:t>
            </a:r>
          </a:p>
          <a:p>
            <a:endParaRPr lang="ru-RU" sz="4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1560" y="6093296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 Самсонов «Сестрица»</a:t>
            </a:r>
            <a:endParaRPr lang="ru-RU" dirty="0"/>
          </a:p>
        </p:txBody>
      </p:sp>
      <p:pic>
        <p:nvPicPr>
          <p:cNvPr id="46082" name="Picture 2" descr="D:\Desktop\победа урок март\картины\Мамсонов М. Сестр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512" y="1600200"/>
            <a:ext cx="3581976" cy="45259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1920" y="4293096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861048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653136"/>
            <a:ext cx="29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3573016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2спр.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4005064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2 </a:t>
            </a:r>
            <a:r>
              <a:rPr lang="ru-RU" sz="1400" b="1" dirty="0" err="1" smtClean="0">
                <a:solidFill>
                  <a:srgbClr val="FF0000"/>
                </a:solidFill>
              </a:rPr>
              <a:t>спр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450912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1285860"/>
            <a:ext cx="10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группа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6672"/>
            <a:ext cx="242521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5288340"/>
            <a:ext cx="550810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«Глагол является основой языка. </a:t>
            </a:r>
          </a:p>
          <a:p>
            <a:pPr algn="r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Найти верный глагол для фразы – это значит дать движение фразе».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Лев Толстой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72677"/>
            <a:ext cx="221454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Мне русская речь, как музыка,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ней слово звучит,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поет.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ней дышит душою русскою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Создатель ее -  народ.          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Н.Браун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песняорус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07133"/>
            <a:ext cx="6715156" cy="503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8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7044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по уровням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869160"/>
            <a:ext cx="6849376" cy="1631216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ru-RU" sz="2000" u="sng" dirty="0" smtClean="0"/>
              <a:t>1-й уровень </a:t>
            </a:r>
            <a:r>
              <a:rPr lang="ru-RU" sz="2000" dirty="0" smtClean="0"/>
              <a:t>–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вставить буквы, соединить слово стрелками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 соответствующим спряжением 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Говор…м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спряжение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000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Сверка…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2 спряжение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1628800"/>
            <a:ext cx="6768752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u="sng" dirty="0" smtClean="0"/>
              <a:t>3-й </a:t>
            </a:r>
            <a:r>
              <a:rPr lang="ru-RU" sz="2000" u="sng" dirty="0" smtClean="0"/>
              <a:t>уровень- </a:t>
            </a:r>
            <a:r>
              <a:rPr lang="ru-RU" sz="2000" b="1" i="1" dirty="0" smtClean="0"/>
              <a:t>продолжить пословицы, вставить буквы, определить спряжение глаголов.</a:t>
            </a:r>
          </a:p>
          <a:p>
            <a:r>
              <a:rPr lang="ru-RU" sz="2000" b="1" dirty="0" smtClean="0"/>
              <a:t>Храбрый </a:t>
            </a:r>
            <a:r>
              <a:rPr lang="ru-RU" sz="2000" b="1" dirty="0" err="1" smtClean="0"/>
              <a:t>побежда</a:t>
            </a:r>
            <a:r>
              <a:rPr lang="ru-RU" sz="2000" b="1" dirty="0" smtClean="0"/>
              <a:t>…т,  а </a:t>
            </a:r>
            <a:r>
              <a:rPr lang="ru-RU" sz="2000" b="1" dirty="0" err="1" smtClean="0"/>
              <a:t>трус_____________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Не тот стрелок, кто </a:t>
            </a:r>
            <a:r>
              <a:rPr lang="ru-RU" sz="2000" b="1" dirty="0" err="1" smtClean="0"/>
              <a:t>стреля</a:t>
            </a:r>
            <a:r>
              <a:rPr lang="ru-RU" sz="2000" b="1" dirty="0" smtClean="0"/>
              <a:t>…т, а тот кто в цель ___________.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475656" y="5661248"/>
            <a:ext cx="1512168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547664" y="5733256"/>
            <a:ext cx="1512168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6" y="3501008"/>
            <a:ext cx="7848871" cy="129266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2-й </a:t>
            </a:r>
            <a:r>
              <a:rPr lang="ru-RU" sz="2000" b="1" u="sng" dirty="0" smtClean="0"/>
              <a:t>уровень-</a:t>
            </a:r>
            <a:r>
              <a:rPr lang="ru-RU" sz="2000" b="1" i="1" u="sng" dirty="0" smtClean="0"/>
              <a:t> </a:t>
            </a:r>
            <a:r>
              <a:rPr lang="ru-RU" b="1" i="1" dirty="0" smtClean="0"/>
              <a:t>записать к данным существительным однокоренные глаголы в неопределённой форме  и поставьте их в форму 2-го лица ед. ч.</a:t>
            </a:r>
            <a:endParaRPr lang="ru-RU" b="1" dirty="0" smtClean="0"/>
          </a:p>
          <a:p>
            <a:r>
              <a:rPr lang="ru-RU" sz="2000" b="1" dirty="0" smtClean="0">
                <a:solidFill>
                  <a:srgbClr val="7030A0"/>
                </a:solidFill>
              </a:rPr>
              <a:t> Мир -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7030A0"/>
                </a:solidFill>
              </a:rPr>
              <a:t> Грусть-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1720" y="4077072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мирить, мир</a:t>
            </a:r>
            <a:r>
              <a:rPr lang="ru-RU" sz="2000" b="1" u="sng" dirty="0" smtClean="0">
                <a:solidFill>
                  <a:srgbClr val="C00000"/>
                </a:solidFill>
              </a:rPr>
              <a:t>и</a:t>
            </a:r>
            <a:r>
              <a:rPr lang="ru-RU" sz="2000" b="1" dirty="0" smtClean="0">
                <a:solidFill>
                  <a:srgbClr val="C00000"/>
                </a:solidFill>
              </a:rPr>
              <a:t>шь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53732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616" y="5949280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1720" y="4365104"/>
            <a:ext cx="2248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грустить, груст</a:t>
            </a:r>
            <a:r>
              <a:rPr lang="ru-RU" sz="2000" b="1" u="sng" dirty="0" smtClean="0">
                <a:solidFill>
                  <a:srgbClr val="C00000"/>
                </a:solidFill>
              </a:rPr>
              <a:t>и</a:t>
            </a:r>
            <a:r>
              <a:rPr lang="ru-RU" sz="2000" b="1" dirty="0" smtClean="0">
                <a:solidFill>
                  <a:srgbClr val="C00000"/>
                </a:solidFill>
              </a:rPr>
              <a:t>шь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836712"/>
            <a:ext cx="5220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Выполни  одно из трёх заданий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2080" y="2204864"/>
            <a:ext cx="118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погиба</a:t>
            </a:r>
            <a:r>
              <a:rPr lang="ru-RU" sz="2000" b="1" u="sng" dirty="0" smtClean="0">
                <a:solidFill>
                  <a:srgbClr val="C00000"/>
                </a:solidFill>
              </a:rPr>
              <a:t>е</a:t>
            </a:r>
            <a:r>
              <a:rPr lang="ru-RU" sz="2000" b="1" dirty="0" smtClean="0">
                <a:solidFill>
                  <a:srgbClr val="C00000"/>
                </a:solidFill>
              </a:rPr>
              <a:t>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2564904"/>
            <a:ext cx="1225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попада</a:t>
            </a:r>
            <a:r>
              <a:rPr lang="ru-RU" sz="2000" b="1" u="sng" dirty="0" smtClean="0">
                <a:solidFill>
                  <a:srgbClr val="C00000"/>
                </a:solidFill>
              </a:rPr>
              <a:t>е</a:t>
            </a:r>
            <a:r>
              <a:rPr lang="ru-RU" sz="2000" b="1" dirty="0" smtClean="0">
                <a:solidFill>
                  <a:srgbClr val="C00000"/>
                </a:solidFill>
              </a:rPr>
              <a:t>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3928" y="2132856"/>
            <a:ext cx="3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8024" y="249289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1840" y="198884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1спр.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52320" y="2348880"/>
            <a:ext cx="649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1спр.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139952" y="2420888"/>
            <a:ext cx="649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1спр.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80112" y="2060848"/>
            <a:ext cx="649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1спр.</a:t>
            </a:r>
            <a:endParaRPr lang="ru-RU" sz="1600" dirty="0"/>
          </a:p>
        </p:txBody>
      </p:sp>
      <p:pic>
        <p:nvPicPr>
          <p:cNvPr id="35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4762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4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00100" y="500042"/>
            <a:ext cx="71642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задание по выбору: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715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1928802"/>
            <a:ext cx="73476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dirty="0" smtClean="0"/>
              <a:t>Написать мини сообщение</a:t>
            </a:r>
          </a:p>
          <a:p>
            <a:pPr marL="342900" indent="-342900"/>
            <a:r>
              <a:rPr lang="ru-RU" sz="3200" dirty="0" smtClean="0"/>
              <a:t>«В нашей семье хранят память о войне»,</a:t>
            </a:r>
          </a:p>
          <a:p>
            <a:pPr marL="342900" indent="-342900"/>
            <a:r>
              <a:rPr lang="ru-RU" sz="3200" dirty="0" smtClean="0"/>
              <a:t> используя глаголы с</a:t>
            </a:r>
          </a:p>
          <a:p>
            <a:pPr marL="342900" indent="-342900"/>
            <a:r>
              <a:rPr lang="ru-RU" sz="3200" dirty="0" smtClean="0"/>
              <a:t>с безударными личными окончаниями.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4071942"/>
            <a:ext cx="49577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2) Выполнить одно из заданий,</a:t>
            </a:r>
          </a:p>
          <a:p>
            <a:r>
              <a:rPr lang="ru-RU" sz="2800" dirty="0" smtClean="0"/>
              <a:t> которое не выбрали на уроке.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spc="600" dirty="0" smtClean="0">
                <a:latin typeface="Times New Roman" pitchFamily="18" charset="0"/>
                <a:cs typeface="Times New Roman" pitchFamily="18" charset="0"/>
              </a:rPr>
              <a:t>нтерес</a:t>
            </a:r>
            <a:r>
              <a:rPr lang="ru-RU" sz="2800" b="1" dirty="0" smtClean="0"/>
              <a:t>-</a:t>
            </a:r>
            <a:r>
              <a:rPr lang="ru-RU" sz="2800" dirty="0" smtClean="0"/>
              <a:t> Что интересного было на уроке?</a:t>
            </a:r>
            <a:endParaRPr lang="ru-RU" sz="2800" b="1" spc="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u="sng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spc="600" dirty="0" smtClean="0">
                <a:latin typeface="Times New Roman" pitchFamily="18" charset="0"/>
                <a:cs typeface="Times New Roman" pitchFamily="18" charset="0"/>
              </a:rPr>
              <a:t>ворчество</a:t>
            </a:r>
            <a:r>
              <a:rPr lang="ru-RU" sz="2800" dirty="0" smtClean="0"/>
              <a:t>- Каким творчеством занимались?</a:t>
            </a:r>
            <a:endParaRPr lang="ru-RU" sz="2800" b="1" spc="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u="sng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spc="600" dirty="0" smtClean="0">
                <a:latin typeface="Times New Roman" pitchFamily="18" charset="0"/>
                <a:cs typeface="Times New Roman" pitchFamily="18" charset="0"/>
              </a:rPr>
              <a:t>бразование</a:t>
            </a:r>
            <a:r>
              <a:rPr lang="ru-RU" sz="2800" dirty="0" smtClean="0"/>
              <a:t>– Чему научились?</a:t>
            </a:r>
            <a:endParaRPr lang="ru-RU" sz="2800" b="1" spc="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u="sng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spc="600" dirty="0" smtClean="0">
                <a:latin typeface="Times New Roman" pitchFamily="18" charset="0"/>
                <a:cs typeface="Times New Roman" pitchFamily="18" charset="0"/>
              </a:rPr>
              <a:t>лавное</a:t>
            </a:r>
            <a:r>
              <a:rPr lang="ru-RU" sz="2800" b="1" dirty="0" smtClean="0"/>
              <a:t>–</a:t>
            </a:r>
            <a:r>
              <a:rPr lang="ru-RU" sz="2800" dirty="0" smtClean="0"/>
              <a:t> Что главное было для вас на уроке?</a:t>
            </a:r>
          </a:p>
          <a:p>
            <a:pPr>
              <a:defRPr/>
            </a:pPr>
            <a:endParaRPr lang="ru-RU" b="1" spc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60648"/>
            <a:ext cx="2342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Итог урока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70892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</a:rPr>
              <a:t>Что нужно знать, чтобы правильно написать безударные личные окончания глаголов?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3429000"/>
            <a:ext cx="6816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8000"/>
                </a:solidFill>
              </a:rPr>
              <a:t>Оцените свою работу на уроке,</a:t>
            </a:r>
          </a:p>
          <a:p>
            <a:r>
              <a:rPr lang="ru-RU" sz="3600" b="1" i="1" dirty="0" smtClean="0">
                <a:solidFill>
                  <a:srgbClr val="008000"/>
                </a:solidFill>
              </a:rPr>
              <a:t> работу своей группы, класса.</a:t>
            </a:r>
            <a:endParaRPr lang="ru-RU" sz="3600" b="1" i="1" dirty="0">
              <a:solidFill>
                <a:srgbClr val="008000"/>
              </a:solidFill>
            </a:endParaRPr>
          </a:p>
        </p:txBody>
      </p:sp>
      <p:pic>
        <p:nvPicPr>
          <p:cNvPr id="10" name="Picture 2" descr="Слава воину победителю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3528" y="4509120"/>
            <a:ext cx="1407653" cy="1979291"/>
          </a:xfrm>
          <a:prstGeom prst="rect">
            <a:avLst/>
          </a:prstGeom>
          <a:noFill/>
        </p:spPr>
      </p:pic>
      <p:pic>
        <p:nvPicPr>
          <p:cNvPr id="4098" name="Picture 2" descr="http://pictar.ru/data/media/79/people_128_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4581128"/>
            <a:ext cx="2927648" cy="1829780"/>
          </a:xfrm>
          <a:prstGeom prst="rect">
            <a:avLst/>
          </a:prstGeom>
          <a:noFill/>
        </p:spPr>
      </p:pic>
      <p:pic>
        <p:nvPicPr>
          <p:cNvPr id="11" name="музыка к  уро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355976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1538" y="214290"/>
            <a:ext cx="71642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всегда будет мир!</a:t>
            </a:r>
            <a:endParaRPr kumimoji="0" lang="ru-RU" sz="4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857232"/>
            <a:ext cx="5715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Ты </a:t>
            </a:r>
            <a:r>
              <a:rPr lang="ru-RU" sz="2400" i="1" u="sng" dirty="0" smtClean="0"/>
              <a:t>нарисуеш</a:t>
            </a:r>
            <a:r>
              <a:rPr lang="ru-RU" sz="2400" i="1" dirty="0" smtClean="0"/>
              <a:t>ь яркое солнце, </a:t>
            </a:r>
            <a:br>
              <a:rPr lang="ru-RU" sz="2400" i="1" dirty="0" smtClean="0"/>
            </a:br>
            <a:r>
              <a:rPr lang="ru-RU" sz="2400" i="1" dirty="0" smtClean="0"/>
              <a:t>Я нарисую синее небо</a:t>
            </a:r>
            <a:br>
              <a:rPr lang="ru-RU" sz="2400" i="1" dirty="0" smtClean="0"/>
            </a:br>
            <a:r>
              <a:rPr lang="ru-RU" sz="2400" i="1" dirty="0" smtClean="0"/>
              <a:t>Он </a:t>
            </a:r>
            <a:r>
              <a:rPr lang="ru-RU" sz="2400" i="1" u="sng" dirty="0" smtClean="0"/>
              <a:t>нарисует</a:t>
            </a:r>
            <a:r>
              <a:rPr lang="ru-RU" sz="2400" i="1" dirty="0" smtClean="0"/>
              <a:t> колосья хлеба, </a:t>
            </a:r>
            <a:br>
              <a:rPr lang="ru-RU" sz="2400" i="1" dirty="0" smtClean="0"/>
            </a:br>
            <a:r>
              <a:rPr lang="ru-RU" sz="2400" i="1" dirty="0" smtClean="0"/>
              <a:t>Мы </a:t>
            </a:r>
            <a:r>
              <a:rPr lang="ru-RU" sz="2400" i="1" u="sng" dirty="0" smtClean="0"/>
              <a:t>нарисуем</a:t>
            </a:r>
            <a:r>
              <a:rPr lang="ru-RU" sz="2400" i="1" dirty="0" smtClean="0"/>
              <a:t> цветы,</a:t>
            </a:r>
            <a:br>
              <a:rPr lang="ru-RU" sz="2400" i="1" dirty="0" smtClean="0"/>
            </a:br>
            <a:r>
              <a:rPr lang="ru-RU" sz="2400" i="1" dirty="0" smtClean="0"/>
              <a:t>Школу, друзей, ручей беспокойный…</a:t>
            </a:r>
            <a:br>
              <a:rPr lang="ru-RU" sz="2400" i="1" dirty="0" smtClean="0"/>
            </a:br>
            <a:r>
              <a:rPr lang="ru-RU" sz="2400" i="1" dirty="0" smtClean="0"/>
              <a:t>Мы </a:t>
            </a:r>
            <a:r>
              <a:rPr lang="ru-RU" sz="2400" i="1" u="sng" dirty="0" smtClean="0"/>
              <a:t>зачеркнём</a:t>
            </a:r>
            <a:r>
              <a:rPr lang="ru-RU" sz="2400" i="1" dirty="0" smtClean="0"/>
              <a:t> нашей общей кистью</a:t>
            </a:r>
            <a:br>
              <a:rPr lang="ru-RU" sz="2400" i="1" dirty="0" smtClean="0"/>
            </a:br>
            <a:r>
              <a:rPr lang="ru-RU" sz="2400" i="1" dirty="0" smtClean="0"/>
              <a:t>Выстрелы, взрывы, огонь и войны!</a:t>
            </a:r>
            <a:endParaRPr lang="ru-RU" sz="2400" dirty="0"/>
          </a:p>
        </p:txBody>
      </p:sp>
      <p:pic>
        <p:nvPicPr>
          <p:cNvPr id="9" name="Picture 2" descr="spasibo dedu za pobe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357694"/>
            <a:ext cx="3151298" cy="1857388"/>
          </a:xfrm>
          <a:prstGeom prst="rect">
            <a:avLst/>
          </a:prstGeom>
          <a:noFill/>
        </p:spPr>
      </p:pic>
      <p:pic>
        <p:nvPicPr>
          <p:cNvPr id="10" name="Picture 4" descr="Профиль СДВ - Персональная страница сообщества LiveInternet.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71546"/>
            <a:ext cx="2119294" cy="2364170"/>
          </a:xfrm>
          <a:prstGeom prst="rect">
            <a:avLst/>
          </a:prstGeom>
          <a:noFill/>
        </p:spPr>
      </p:pic>
      <p:pic>
        <p:nvPicPr>
          <p:cNvPr id="11" name="Мир, который нужен мне..mp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85720" y="3571876"/>
            <a:ext cx="5206993" cy="29289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607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мы знаем о глаголе?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4432" y="548680"/>
            <a:ext cx="286956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 фразу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8429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Глагол – это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Глаголы отвечают на вопросы </a:t>
            </a: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Глаголы обозначают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Глаголы в прошедшем времени изменяются  </a:t>
            </a: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настоящем и будущем времени изменяются</a:t>
            </a: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Изменение по лицам и числам называется</a:t>
            </a: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предложении являются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1052736"/>
            <a:ext cx="199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 речи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1340768"/>
            <a:ext cx="2393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 сделать?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348880"/>
            <a:ext cx="3292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предмета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12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64288" y="3212976"/>
            <a:ext cx="163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родам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096" y="4077072"/>
            <a:ext cx="3353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лицам и числам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40466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60032" y="5301208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сказуемыми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4869160"/>
            <a:ext cx="2265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спряжением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7" grpId="0"/>
      <p:bldP spid="21" grpId="0"/>
      <p:bldP spid="2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счастья и нежности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0"/>
            <a:ext cx="2861364" cy="2376264"/>
          </a:xfrm>
          <a:prstGeom prst="rect">
            <a:avLst/>
          </a:prstGeom>
          <a:noFill/>
        </p:spPr>
      </p:pic>
      <p:pic>
        <p:nvPicPr>
          <p:cNvPr id="19461" name="Picture 5" descr="Мир людей Детишки и игрушки Девчушка с косичками картинки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312" y="1916832"/>
            <a:ext cx="1255820" cy="1962218"/>
          </a:xfrm>
          <a:prstGeom prst="rect">
            <a:avLst/>
          </a:prstGeom>
          <a:noFill/>
        </p:spPr>
      </p:pic>
      <p:pic>
        <p:nvPicPr>
          <p:cNvPr id="19463" name="Picture 7" descr="Картинки про счастье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764704"/>
            <a:ext cx="4931172" cy="51125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188640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3300"/>
                </a:solidFill>
              </a:rPr>
              <a:t>Мир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188640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3300"/>
                </a:solidFill>
              </a:rPr>
              <a:t>Мирная жизнь </a:t>
            </a:r>
            <a:endParaRPr lang="ru-RU" sz="3600" b="1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227687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Человек 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что делает?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3789040"/>
            <a:ext cx="178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мечта</a:t>
            </a:r>
            <a:r>
              <a:rPr lang="ru-RU" sz="36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>
                <a:solidFill>
                  <a:srgbClr val="005024"/>
                </a:solidFill>
              </a:rPr>
              <a:t>т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4653136"/>
            <a:ext cx="2371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планиру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3429000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люб</a:t>
            </a:r>
            <a:r>
              <a:rPr lang="ru-RU" sz="3600" b="1" dirty="0" smtClean="0">
                <a:solidFill>
                  <a:srgbClr val="C00000"/>
                </a:solidFill>
              </a:rPr>
              <a:t>и</a:t>
            </a:r>
            <a:r>
              <a:rPr lang="ru-RU" sz="3600" b="1" dirty="0" smtClean="0">
                <a:solidFill>
                  <a:srgbClr val="005024"/>
                </a:solidFill>
              </a:rPr>
              <a:t>т </a:t>
            </a:r>
            <a:endParaRPr lang="ru-RU" sz="3600" b="1" dirty="0">
              <a:solidFill>
                <a:srgbClr val="00502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4149080"/>
            <a:ext cx="226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улыба</a:t>
            </a:r>
            <a:r>
              <a:rPr lang="ru-RU" sz="36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>
                <a:solidFill>
                  <a:srgbClr val="005024"/>
                </a:solidFill>
              </a:rPr>
              <a:t>тся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32040" y="4941168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творит</a:t>
            </a:r>
            <a:endParaRPr lang="ru-RU" sz="3600" b="1" dirty="0">
              <a:solidFill>
                <a:srgbClr val="00502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5229200"/>
            <a:ext cx="205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любу</a:t>
            </a:r>
            <a:r>
              <a:rPr lang="ru-RU" sz="36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>
                <a:solidFill>
                  <a:srgbClr val="005024"/>
                </a:solidFill>
              </a:rPr>
              <a:t>тся</a:t>
            </a:r>
            <a:endParaRPr lang="ru-RU" sz="3600" b="1" dirty="0">
              <a:solidFill>
                <a:srgbClr val="00502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4" y="5733256"/>
            <a:ext cx="14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живёт</a:t>
            </a:r>
            <a:endParaRPr lang="ru-RU" sz="3600" b="1" dirty="0">
              <a:solidFill>
                <a:srgbClr val="005024"/>
              </a:solidFill>
            </a:endParaRPr>
          </a:p>
        </p:txBody>
      </p:sp>
      <p:pic>
        <p:nvPicPr>
          <p:cNvPr id="22" name="музыка ми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27984" y="6021288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92280" y="5805264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стро</a:t>
            </a:r>
            <a:r>
              <a:rPr lang="ru-RU" sz="3600" b="1" dirty="0" smtClean="0">
                <a:solidFill>
                  <a:srgbClr val="C00000"/>
                </a:solidFill>
              </a:rPr>
              <a:t>и</a:t>
            </a:r>
            <a:r>
              <a:rPr lang="ru-RU" sz="3600" b="1" dirty="0" smtClean="0">
                <a:solidFill>
                  <a:srgbClr val="005024"/>
                </a:solidFill>
              </a:rPr>
              <a:t>т</a:t>
            </a:r>
            <a:endParaRPr lang="ru-RU" sz="3600" b="1" dirty="0">
              <a:solidFill>
                <a:srgbClr val="00502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5934670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Нам нужен мир </a:t>
            </a:r>
            <a:br>
              <a:rPr lang="ru-RU" dirty="0" smtClean="0"/>
            </a:br>
            <a:r>
              <a:rPr lang="ru-RU" dirty="0" smtClean="0"/>
              <a:t>На голубой планете.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" grpId="0"/>
      <p:bldP spid="11" grpId="0"/>
      <p:bldP spid="15" grpId="0"/>
      <p:bldP spid="16" grpId="0"/>
      <p:bldP spid="18" grpId="0"/>
      <p:bldP spid="19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635896" y="476672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Война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908720"/>
            <a:ext cx="2688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Человек</a:t>
            </a:r>
          </a:p>
          <a:p>
            <a:r>
              <a:rPr lang="ru-RU" sz="3200" b="1" i="1" dirty="0" smtClean="0"/>
              <a:t>что делает</a:t>
            </a:r>
            <a:r>
              <a:rPr lang="ru-RU" sz="3200" b="1" dirty="0" smtClean="0"/>
              <a:t>? </a:t>
            </a:r>
            <a:endParaRPr lang="ru-RU" sz="3200" b="1" dirty="0"/>
          </a:p>
        </p:txBody>
      </p:sp>
      <p:pic>
        <p:nvPicPr>
          <p:cNvPr id="35843" name="Picture 3" descr=" Великая Отечественная Война в цвете… (88 фото)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1556792"/>
            <a:ext cx="3363962" cy="2273077"/>
          </a:xfrm>
          <a:prstGeom prst="rect">
            <a:avLst/>
          </a:prstGeom>
          <a:noFill/>
        </p:spPr>
      </p:pic>
      <p:pic>
        <p:nvPicPr>
          <p:cNvPr id="35845" name="Picture 5" descr=" Великая Отечественная Война в цвете… (88 фото)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789040"/>
            <a:ext cx="4047089" cy="2780928"/>
          </a:xfrm>
          <a:prstGeom prst="rect">
            <a:avLst/>
          </a:prstGeom>
          <a:noFill/>
        </p:spPr>
      </p:pic>
      <p:pic>
        <p:nvPicPr>
          <p:cNvPr id="11" name="Picture 5" descr="2-500x25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652120" y="260648"/>
            <a:ext cx="2972792" cy="1505989"/>
          </a:xfrm>
          <a:prstGeom prst="rect">
            <a:avLst/>
          </a:prstGeom>
          <a:noFill/>
        </p:spPr>
      </p:pic>
      <p:pic>
        <p:nvPicPr>
          <p:cNvPr id="9" name="звук бо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1988840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пряч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4000" b="1" dirty="0" smtClean="0"/>
              <a:t>тся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3429000"/>
            <a:ext cx="168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боится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4653136"/>
            <a:ext cx="2106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стреля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2708920"/>
            <a:ext cx="2548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разруша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4149080"/>
            <a:ext cx="2329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вражду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5157192"/>
            <a:ext cx="2137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страда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67744" y="5805264"/>
            <a:ext cx="2169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голода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4214818"/>
            <a:ext cx="2271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пряч</a:t>
            </a:r>
            <a:r>
              <a:rPr lang="ru-RU" sz="4000" b="1" dirty="0" smtClean="0">
                <a:solidFill>
                  <a:srgbClr val="C00000"/>
                </a:solidFill>
              </a:rPr>
              <a:t>…</a:t>
            </a:r>
            <a:r>
              <a:rPr lang="ru-RU" sz="4000" b="1" dirty="0" err="1" smtClean="0"/>
              <a:t>тся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20072" y="3140968"/>
            <a:ext cx="168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боится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88224" y="4005064"/>
            <a:ext cx="2215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стреля</a:t>
            </a:r>
            <a:r>
              <a:rPr lang="ru-RU" sz="4000" b="1" dirty="0" smtClean="0">
                <a:solidFill>
                  <a:srgbClr val="C00000"/>
                </a:solidFill>
              </a:rPr>
              <a:t>…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476672"/>
            <a:ext cx="2697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разруша</a:t>
            </a:r>
            <a:r>
              <a:rPr lang="ru-RU" sz="4000" b="1" dirty="0" smtClean="0">
                <a:solidFill>
                  <a:srgbClr val="C00000"/>
                </a:solidFill>
              </a:rPr>
              <a:t>…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14942" y="1571612"/>
            <a:ext cx="2443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вражду</a:t>
            </a:r>
            <a:r>
              <a:rPr lang="ru-RU" sz="4000" b="1" dirty="0" smtClean="0">
                <a:solidFill>
                  <a:srgbClr val="C00000"/>
                </a:solidFill>
              </a:rPr>
              <a:t>…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88224" y="2492896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страда</a:t>
            </a:r>
            <a:r>
              <a:rPr lang="ru-RU" sz="4000" b="1" dirty="0" smtClean="0">
                <a:solidFill>
                  <a:srgbClr val="C00000"/>
                </a:solidFill>
              </a:rPr>
              <a:t>…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00826" y="4857760"/>
            <a:ext cx="2277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голода</a:t>
            </a:r>
            <a:r>
              <a:rPr lang="ru-RU" sz="4000" b="1" dirty="0" smtClean="0">
                <a:solidFill>
                  <a:srgbClr val="C00000"/>
                </a:solidFill>
              </a:rPr>
              <a:t>…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1772816"/>
            <a:ext cx="152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люб</a:t>
            </a:r>
            <a:r>
              <a:rPr lang="ru-RU" sz="3600" b="1" dirty="0" smtClean="0">
                <a:solidFill>
                  <a:srgbClr val="C00000"/>
                </a:solidFill>
              </a:rPr>
              <a:t>…</a:t>
            </a:r>
            <a:r>
              <a:rPr lang="ru-RU" sz="3600" b="1" dirty="0" smtClean="0">
                <a:solidFill>
                  <a:srgbClr val="005024"/>
                </a:solidFill>
              </a:rPr>
              <a:t>т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1196752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мечта</a:t>
            </a:r>
            <a:r>
              <a:rPr lang="ru-RU" sz="3600" b="1" dirty="0" smtClean="0">
                <a:solidFill>
                  <a:srgbClr val="C00000"/>
                </a:solidFill>
              </a:rPr>
              <a:t>…</a:t>
            </a:r>
            <a:r>
              <a:rPr lang="ru-RU" sz="3600" b="1" dirty="0" smtClean="0">
                <a:solidFill>
                  <a:srgbClr val="005024"/>
                </a:solidFill>
              </a:rPr>
              <a:t>т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928662" y="2571744"/>
            <a:ext cx="241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улыба</a:t>
            </a:r>
            <a:r>
              <a:rPr lang="ru-RU" sz="3600" b="1" dirty="0" smtClean="0">
                <a:solidFill>
                  <a:srgbClr val="C00000"/>
                </a:solidFill>
              </a:rPr>
              <a:t>…</a:t>
            </a:r>
            <a:r>
              <a:rPr lang="ru-RU" sz="3600" b="1" dirty="0" err="1" smtClean="0">
                <a:solidFill>
                  <a:srgbClr val="005024"/>
                </a:solidFill>
              </a:rPr>
              <a:t>тся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691680" y="3356992"/>
            <a:ext cx="245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5024"/>
                </a:solidFill>
                <a:cs typeface="Times New Roman" pitchFamily="18" charset="0"/>
              </a:rPr>
              <a:t>планиру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…</a:t>
            </a:r>
            <a:r>
              <a:rPr lang="ru-RU" sz="3600" b="1" dirty="0" smtClean="0">
                <a:solidFill>
                  <a:srgbClr val="005024"/>
                </a:solidFill>
                <a:cs typeface="Times New Roman" pitchFamily="18" charset="0"/>
              </a:rPr>
              <a:t>т</a:t>
            </a:r>
            <a:endParaRPr lang="ru-RU" sz="3600" b="1" dirty="0">
              <a:solidFill>
                <a:srgbClr val="005024"/>
              </a:solidFill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4149080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творит</a:t>
            </a:r>
            <a:endParaRPr lang="ru-RU" sz="3600" b="1" dirty="0">
              <a:solidFill>
                <a:srgbClr val="00502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5736" y="4653136"/>
            <a:ext cx="2236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любу</a:t>
            </a:r>
            <a:r>
              <a:rPr lang="ru-RU" sz="3600" b="1" dirty="0" smtClean="0">
                <a:solidFill>
                  <a:srgbClr val="C00000"/>
                </a:solidFill>
              </a:rPr>
              <a:t>…</a:t>
            </a:r>
            <a:r>
              <a:rPr lang="ru-RU" sz="3600" b="1" dirty="0" err="1" smtClean="0">
                <a:solidFill>
                  <a:srgbClr val="005024"/>
                </a:solidFill>
              </a:rPr>
              <a:t>тся</a:t>
            </a:r>
            <a:endParaRPr lang="ru-RU" sz="3600" b="1" dirty="0">
              <a:solidFill>
                <a:srgbClr val="00502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568" y="5229200"/>
            <a:ext cx="14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024"/>
                </a:solidFill>
              </a:rPr>
              <a:t>живёт</a:t>
            </a:r>
            <a:endParaRPr lang="ru-RU" sz="3600" b="1" dirty="0">
              <a:solidFill>
                <a:srgbClr val="00502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9752" y="476672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5024"/>
                </a:solidFill>
              </a:rPr>
              <a:t>стро</a:t>
            </a:r>
            <a:r>
              <a:rPr lang="ru-RU" sz="3600" b="1" dirty="0" smtClean="0">
                <a:solidFill>
                  <a:srgbClr val="C00000"/>
                </a:solidFill>
              </a:rPr>
              <a:t>…</a:t>
            </a:r>
            <a:r>
              <a:rPr lang="ru-RU" sz="3600" b="1" dirty="0" smtClean="0">
                <a:solidFill>
                  <a:srgbClr val="005024"/>
                </a:solidFill>
              </a:rPr>
              <a:t>т</a:t>
            </a:r>
            <a:endParaRPr lang="ru-RU" sz="3600" b="1" dirty="0">
              <a:solidFill>
                <a:srgbClr val="00502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8926" y="6000768"/>
            <a:ext cx="583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нужно знать , чтобы правильно написать эти глаголы?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29124" y="6215082"/>
            <a:ext cx="4347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Над чем же мы будем работать на уроке? 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7870055" y="4845853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3072309" y="464195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6528693" y="464195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7968853" y="3920579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5298287" y="4202911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3216325" y="4640659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776165" y="4136603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952629" y="3128491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2928293" y="3344515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1992189" y="2408411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3000301" y="1760339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7968853" y="2408411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6798485" y="1559705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1797825" y="1131077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3438" y="2428868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плач</a:t>
            </a:r>
            <a:r>
              <a:rPr lang="ru-RU" sz="4000" b="1" dirty="0" smtClean="0">
                <a:solidFill>
                  <a:srgbClr val="FF0000"/>
                </a:solidFill>
              </a:rPr>
              <a:t>…</a:t>
            </a:r>
            <a:r>
              <a:rPr lang="ru-RU" sz="4000" b="1" dirty="0" smtClean="0"/>
              <a:t>т</a:t>
            </a:r>
            <a:endParaRPr lang="ru-RU" sz="4000" b="1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5298287" y="2488399"/>
            <a:ext cx="298450" cy="1793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43108" y="5500702"/>
            <a:ext cx="550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какой части слова в глаголах мы можем ошибиться?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285720" y="5715016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в каких окончаниях мы можем ошибиться?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13" cy="710882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30806" y="500042"/>
            <a:ext cx="6750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Определим тему нашего урока: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080" y="1357298"/>
            <a:ext cx="8745920" cy="2585323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умения написать 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глаголы с безударными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личными окончаниями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857628"/>
            <a:ext cx="341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науч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500570"/>
            <a:ext cx="7446526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правильно писать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безударную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гласную в окончании глагола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обосновывая свой выбор.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488668"/>
            <a:ext cx="129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50825"/>
            <a:ext cx="9358313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Радость со слезами на  глазах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День Побед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1714488"/>
            <a:ext cx="7762929" cy="43666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1434</Words>
  <Application>Microsoft Office PowerPoint</Application>
  <PresentationFormat>Экран (4:3)</PresentationFormat>
  <Paragraphs>339</Paragraphs>
  <Slides>33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Радость со слезами на  глазах </vt:lpstr>
      <vt:lpstr>Слайд 10</vt:lpstr>
      <vt:lpstr>Алгоритм определения спряжения глаголов          ( Учебник, стр. 140)</vt:lpstr>
      <vt:lpstr>Поработаем  в группах,  сконструируем схему- помощницу</vt:lpstr>
      <vt:lpstr>Проверим   схему- помощницу</vt:lpstr>
      <vt:lpstr>Слайд 14</vt:lpstr>
      <vt:lpstr>Вспомним глаголы - исключения</vt:lpstr>
      <vt:lpstr>Пушки грохотали,  но музы  не молчали  </vt:lpstr>
      <vt:lpstr>Слайд 17</vt:lpstr>
      <vt:lpstr>Слайд 18</vt:lpstr>
      <vt:lpstr>Каких героев войны знаете вы?</vt:lpstr>
      <vt:lpstr>Жизнь героя</vt:lpstr>
      <vt:lpstr>Жизнь героя</vt:lpstr>
      <vt:lpstr>Жизнь героя</vt:lpstr>
      <vt:lpstr>Жизнь героя</vt:lpstr>
      <vt:lpstr>Слайд 24</vt:lpstr>
      <vt:lpstr>Слайд 25</vt:lpstr>
      <vt:lpstr>Творческая работа в группах</vt:lpstr>
      <vt:lpstr>Творческая работа в группах</vt:lpstr>
      <vt:lpstr>Творческая работа в группах</vt:lpstr>
      <vt:lpstr>Творческая работа в группах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</dc:creator>
  <cp:lastModifiedBy>Windows User</cp:lastModifiedBy>
  <cp:revision>451</cp:revision>
  <dcterms:created xsi:type="dcterms:W3CDTF">2015-01-02T08:49:57Z</dcterms:created>
  <dcterms:modified xsi:type="dcterms:W3CDTF">2015-03-22T12:00:28Z</dcterms:modified>
</cp:coreProperties>
</file>