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72" r:id="rId4"/>
    <p:sldId id="275" r:id="rId5"/>
    <p:sldId id="266" r:id="rId6"/>
    <p:sldId id="276" r:id="rId7"/>
    <p:sldId id="277" r:id="rId8"/>
    <p:sldId id="280" r:id="rId9"/>
    <p:sldId id="279" r:id="rId10"/>
    <p:sldId id="281" r:id="rId11"/>
    <p:sldId id="27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185F89E-DA6B-434F-8B1F-7C51C4FB1AFC}">
          <p14:sldIdLst>
            <p14:sldId id="258"/>
            <p14:sldId id="272"/>
            <p14:sldId id="275"/>
            <p14:sldId id="266"/>
            <p14:sldId id="276"/>
            <p14:sldId id="277"/>
            <p14:sldId id="280"/>
            <p14:sldId id="279"/>
            <p14:sldId id="281"/>
            <p14:sldId id="278"/>
          </p14:sldIdLst>
        </p14:section>
        <p14:section name="Раздел без заголовка" id="{7510D220-4D32-40F5-BAB1-E49BA2FED0C6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E0FF"/>
    <a:srgbClr val="B7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104" d="100"/>
          <a:sy n="104" d="100"/>
        </p:scale>
        <p:origin x="104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F098-2C82-45C5-9F52-15F6C22511EB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0F6F-ACCB-4C90-8420-3B4B055ADB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F098-2C82-45C5-9F52-15F6C22511EB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0F6F-ACCB-4C90-8420-3B4B055ADB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F098-2C82-45C5-9F52-15F6C22511EB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0F6F-ACCB-4C90-8420-3B4B055ADB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3CB17-B90C-4412-8BD6-B454CAD6778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DC068-3E31-4F8A-B856-CDBF1BCE09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846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3CB17-B90C-4412-8BD6-B454CAD6778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DC068-3E31-4F8A-B856-CDBF1BCE09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7012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3CB17-B90C-4412-8BD6-B454CAD6778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DC068-3E31-4F8A-B856-CDBF1BCE09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311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3CB17-B90C-4412-8BD6-B454CAD6778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DC068-3E31-4F8A-B856-CDBF1BCE09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106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3CB17-B90C-4412-8BD6-B454CAD6778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DC068-3E31-4F8A-B856-CDBF1BCE09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9835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3CB17-B90C-4412-8BD6-B454CAD6778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DC068-3E31-4F8A-B856-CDBF1BCE09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0358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3CB17-B90C-4412-8BD6-B454CAD6778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DC068-3E31-4F8A-B856-CDBF1BCE09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5109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3CB17-B90C-4412-8BD6-B454CAD6778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DC068-3E31-4F8A-B856-CDBF1BCE09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868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F098-2C82-45C5-9F52-15F6C22511EB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0F6F-ACCB-4C90-8420-3B4B055ADB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3CB17-B90C-4412-8BD6-B454CAD6778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DC068-3E31-4F8A-B856-CDBF1BCE09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4848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3CB17-B90C-4412-8BD6-B454CAD6778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DC068-3E31-4F8A-B856-CDBF1BCE09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8404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3CB17-B90C-4412-8BD6-B454CAD6778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DC068-3E31-4F8A-B856-CDBF1BCE09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302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F098-2C82-45C5-9F52-15F6C22511EB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0F6F-ACCB-4C90-8420-3B4B055ADB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F098-2C82-45C5-9F52-15F6C22511EB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0F6F-ACCB-4C90-8420-3B4B055ADB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F098-2C82-45C5-9F52-15F6C22511EB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0F6F-ACCB-4C90-8420-3B4B055ADB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F098-2C82-45C5-9F52-15F6C22511EB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0F6F-ACCB-4C90-8420-3B4B055ADB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F098-2C82-45C5-9F52-15F6C22511EB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0F6F-ACCB-4C90-8420-3B4B055ADB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F098-2C82-45C5-9F52-15F6C22511EB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0F6F-ACCB-4C90-8420-3B4B055ADB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F098-2C82-45C5-9F52-15F6C22511EB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90F6F-ACCB-4C90-8420-3B4B055ADBD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EF098-2C82-45C5-9F52-15F6C22511EB}" type="datetimeFigureOut">
              <a:rPr lang="ru-RU" smtClean="0"/>
              <a:t>25.02.2015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90F6F-ACCB-4C90-8420-3B4B055ADBD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3CB17-B90C-4412-8BD6-B454CAD6778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DC068-3E31-4F8A-B856-CDBF1BCE099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91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771800" y="332656"/>
            <a:ext cx="4572000" cy="172354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800" b="1" i="1" dirty="0" smtClean="0">
                <a:solidFill>
                  <a:srgbClr val="FFC000"/>
                </a:solidFill>
                <a:latin typeface="Times New Roman"/>
              </a:rPr>
              <a:t>Step</a:t>
            </a:r>
            <a:r>
              <a:rPr lang="ru-RU" sz="8800" b="1" i="1" dirty="0">
                <a:solidFill>
                  <a:srgbClr val="FFC000"/>
                </a:solidFill>
                <a:latin typeface="Times New Roman"/>
              </a:rPr>
              <a:t>4</a:t>
            </a:r>
            <a:r>
              <a:rPr lang="ru-RU" sz="8800" b="1" i="1" dirty="0" smtClean="0">
                <a:solidFill>
                  <a:srgbClr val="FFC000"/>
                </a:solidFill>
                <a:latin typeface="Times New Roman"/>
              </a:rPr>
              <a:t>1</a:t>
            </a:r>
            <a:r>
              <a:rPr lang="ru-RU" sz="8800" dirty="0">
                <a:solidFill>
                  <a:srgbClr val="FFC000"/>
                </a:solidFill>
                <a:latin typeface="Times New Roman"/>
              </a:rPr>
              <a:t/>
            </a:r>
            <a:br>
              <a:rPr lang="ru-RU" sz="8800" dirty="0">
                <a:solidFill>
                  <a:srgbClr val="FFC000"/>
                </a:solidFill>
                <a:latin typeface="Times New Roman"/>
              </a:rPr>
            </a:br>
            <a:endParaRPr lang="ru-RU" dirty="0">
              <a:solidFill>
                <a:srgbClr val="FFC000"/>
              </a:solidFill>
              <a:latin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95736" y="3212976"/>
            <a:ext cx="6462464" cy="1856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68580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1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</a:rPr>
              <a:t>Презентация подготовлена учителем МБОУ СОШ п. Солидарность Елецкого района Липецкой области </a:t>
            </a:r>
            <a:r>
              <a:rPr kumimoji="0" lang="ru-RU" sz="2400" b="1" i="1" u="none" strike="noStrike" kern="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</a:rPr>
              <a:t>Зуботаревой</a:t>
            </a:r>
            <a:r>
              <a:rPr kumimoji="0" lang="ru-RU" sz="2400" b="1" i="1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</a:rPr>
              <a:t> Еленой Николаевной  </a:t>
            </a:r>
            <a:endParaRPr kumimoji="0" lang="en-US" sz="2400" b="1" i="1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</a:endParaRPr>
          </a:p>
          <a:p>
            <a:pPr marL="0" marR="0" lvl="0" indent="0" algn="ctr" defTabSz="68580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1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</a:rPr>
              <a:t>2015 г</a:t>
            </a:r>
            <a:r>
              <a:rPr kumimoji="0" lang="ru-RU" sz="24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b="1" i="1" kern="0" dirty="0">
                <a:solidFill>
                  <a:srgbClr val="FF0000"/>
                </a:solidFill>
              </a:rPr>
              <a:t>Домашнее задание</a:t>
            </a:r>
            <a:r>
              <a:rPr lang="en-US" altLang="ru-RU" b="1" i="1" kern="0" dirty="0">
                <a:solidFill>
                  <a:srgbClr val="FF0000"/>
                </a:solidFill>
                <a:latin typeface="Tw Cen MT" panose="020B0602020104020603" pitchFamily="34" charset="0"/>
              </a:rPr>
              <a:t>:</a:t>
            </a:r>
            <a:br>
              <a:rPr lang="en-US" altLang="ru-RU" b="1" i="1" kern="0" dirty="0">
                <a:solidFill>
                  <a:srgbClr val="FF0000"/>
                </a:solidFill>
                <a:latin typeface="Tw Cen MT" panose="020B0602020104020603" pitchFamily="34" charset="0"/>
              </a:rPr>
            </a:br>
            <a:r>
              <a:rPr lang="en-US" altLang="ru-RU" b="1" kern="0" dirty="0">
                <a:solidFill>
                  <a:srgbClr val="FF0000"/>
                </a:solidFill>
                <a:latin typeface="Tw Cen MT" panose="020B0602020104020603" pitchFamily="34" charset="0"/>
              </a:rPr>
              <a:t>Step </a:t>
            </a:r>
            <a:r>
              <a:rPr lang="en-US" altLang="ru-RU" b="1" kern="0" dirty="0" smtClean="0">
                <a:solidFill>
                  <a:srgbClr val="FF0000"/>
                </a:solidFill>
              </a:rPr>
              <a:t>41</a:t>
            </a:r>
            <a:r>
              <a:rPr lang="ru-RU" altLang="ru-RU" b="1" kern="0" dirty="0" smtClean="0">
                <a:solidFill>
                  <a:srgbClr val="FF0000"/>
                </a:solidFill>
              </a:rPr>
              <a:t>,</a:t>
            </a:r>
            <a:r>
              <a:rPr lang="en-US" altLang="ru-RU" b="1" kern="0" dirty="0" smtClean="0">
                <a:solidFill>
                  <a:srgbClr val="FF0000"/>
                </a:solidFill>
              </a:rPr>
              <a:t> </a:t>
            </a:r>
            <a:r>
              <a:rPr lang="ru-RU" altLang="ru-RU" b="1" kern="0" dirty="0">
                <a:solidFill>
                  <a:srgbClr val="FF0000"/>
                </a:solidFill>
              </a:rPr>
              <a:t>повторить </a:t>
            </a:r>
            <a:r>
              <a:rPr lang="ru-RU" altLang="ru-RU" b="1" kern="0" dirty="0" smtClean="0">
                <a:solidFill>
                  <a:srgbClr val="FF0000"/>
                </a:solidFill>
              </a:rPr>
              <a:t>слова</a:t>
            </a:r>
            <a:r>
              <a:rPr lang="en-US" altLang="ru-RU" b="1" kern="0" dirty="0" smtClean="0">
                <a:solidFill>
                  <a:srgbClr val="FF0000"/>
                </a:solidFill>
              </a:rPr>
              <a:t> (</a:t>
            </a:r>
            <a:r>
              <a:rPr lang="ru-RU" altLang="ru-RU" b="1" kern="0" smtClean="0">
                <a:solidFill>
                  <a:srgbClr val="FF0000"/>
                </a:solidFill>
              </a:rPr>
              <a:t>зачет)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5125" y="2610644"/>
            <a:ext cx="3333750" cy="250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66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3356992"/>
            <a:ext cx="6768752" cy="3269729"/>
          </a:xfrm>
        </p:spPr>
      </p:pic>
      <p:sp>
        <p:nvSpPr>
          <p:cNvPr id="5" name="Прямоугольник 4"/>
          <p:cNvSpPr/>
          <p:nvPr/>
        </p:nvSpPr>
        <p:spPr>
          <a:xfrm>
            <a:off x="1979712" y="548680"/>
            <a:ext cx="67687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 morning, good morning,</a:t>
            </a:r>
            <a:b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 morning to you </a:t>
            </a:r>
            <a:b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 morning, good morning,</a:t>
            </a:r>
            <a:b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am glad to see you.</a:t>
            </a:r>
            <a:b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solidFill>
                <a:srgbClr val="00B05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52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Прочитайте и переведите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5696" y="1196752"/>
            <a:ext cx="6854940" cy="54726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ru-RU" b="1" dirty="0" smtClean="0">
                <a:solidFill>
                  <a:schemeClr val="tx2">
                    <a:lumMod val="75000"/>
                  </a:schemeClr>
                </a:solidFill>
              </a:rPr>
              <a:t>doll</a:t>
            </a:r>
            <a:r>
              <a:rPr lang="en-US" altLang="ru-RU" b="1" dirty="0">
                <a:solidFill>
                  <a:schemeClr val="tx2">
                    <a:lumMod val="75000"/>
                  </a:schemeClr>
                </a:solidFill>
              </a:rPr>
              <a:t>, tree, sun, frog, milk, granny, pig, hill,</a:t>
            </a:r>
            <a:r>
              <a:rPr lang="ru-RU" altLang="ru-RU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ru-RU" b="1" dirty="0">
                <a:solidFill>
                  <a:schemeClr val="tx2">
                    <a:lumMod val="75000"/>
                  </a:schemeClr>
                </a:solidFill>
              </a:rPr>
              <a:t>see, kid, </a:t>
            </a:r>
            <a:r>
              <a:rPr lang="en-US" altLang="ru-RU" b="1" dirty="0" smtClean="0">
                <a:solidFill>
                  <a:schemeClr val="tx2">
                    <a:lumMod val="75000"/>
                  </a:schemeClr>
                </a:solidFill>
              </a:rPr>
              <a:t>wind, she, </a:t>
            </a:r>
            <a:r>
              <a:rPr lang="en-US" altLang="ru-RU" b="1" dirty="0">
                <a:solidFill>
                  <a:schemeClr val="tx2">
                    <a:lumMod val="75000"/>
                  </a:schemeClr>
                </a:solidFill>
              </a:rPr>
              <a:t>jug, bee, desk, pen, elf, bed, t</a:t>
            </a:r>
            <a:r>
              <a:rPr lang="ru-RU" altLang="ru-RU" b="1" dirty="0">
                <a:solidFill>
                  <a:schemeClr val="tx2">
                    <a:lumMod val="75000"/>
                  </a:schemeClr>
                </a:solidFill>
              </a:rPr>
              <a:t>е</a:t>
            </a:r>
            <a:r>
              <a:rPr lang="en-US" altLang="ru-RU" b="1" dirty="0" err="1">
                <a:solidFill>
                  <a:schemeClr val="tx2">
                    <a:lumMod val="75000"/>
                  </a:schemeClr>
                </a:solidFill>
              </a:rPr>
              <a:t>nt</a:t>
            </a:r>
            <a:r>
              <a:rPr lang="en-US" altLang="ru-RU" b="1" dirty="0">
                <a:solidFill>
                  <a:schemeClr val="tx2">
                    <a:lumMod val="75000"/>
                  </a:schemeClr>
                </a:solidFill>
              </a:rPr>
              <a:t>, dad, ten, meet,</a:t>
            </a:r>
            <a:r>
              <a:rPr lang="ru-RU" altLang="ru-RU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altLang="ru-RU" b="1" dirty="0">
                <a:solidFill>
                  <a:schemeClr val="tx2">
                    <a:lumMod val="75000"/>
                  </a:schemeClr>
                </a:solidFill>
              </a:rPr>
              <a:t>bell, mug, net, </a:t>
            </a:r>
            <a:r>
              <a:rPr lang="en-US" altLang="ru-RU" b="1" dirty="0" smtClean="0">
                <a:solidFill>
                  <a:schemeClr val="tx2">
                    <a:lumMod val="75000"/>
                  </a:schemeClr>
                </a:solidFill>
              </a:rPr>
              <a:t>belt, he, </a:t>
            </a:r>
            <a:r>
              <a:rPr lang="en-US" altLang="ru-RU" b="1" dirty="0" smtClean="0">
                <a:solidFill>
                  <a:schemeClr val="tx2">
                    <a:lumMod val="75000"/>
                  </a:schemeClr>
                </a:solidFill>
              </a:rPr>
              <a:t>I </a:t>
            </a:r>
            <a:r>
              <a:rPr lang="en-US" altLang="ru-RU" b="1" dirty="0">
                <a:solidFill>
                  <a:schemeClr val="tx2">
                    <a:lumMod val="75000"/>
                  </a:schemeClr>
                </a:solidFill>
              </a:rPr>
              <a:t>can, sweet</a:t>
            </a:r>
            <a:r>
              <a:rPr lang="ru-RU" altLang="ru-RU" b="1" dirty="0">
                <a:solidFill>
                  <a:schemeClr val="tx2">
                    <a:lumMod val="75000"/>
                  </a:schemeClr>
                </a:solidFill>
              </a:rPr>
              <a:t>,</a:t>
            </a:r>
            <a:r>
              <a:rPr lang="en-US" altLang="ru-RU" b="1" dirty="0">
                <a:solidFill>
                  <a:schemeClr val="tx2">
                    <a:lumMod val="75000"/>
                  </a:schemeClr>
                </a:solidFill>
              </a:rPr>
              <a:t> queen, quilt, car, star, door, park, farm, port, floor, horse, good, bad, sad, happy, funny, </a:t>
            </a:r>
            <a:r>
              <a:rPr lang="en-US" altLang="ru-RU" b="1" dirty="0" err="1" smtClean="0">
                <a:solidFill>
                  <a:schemeClr val="tx2">
                    <a:lumMod val="75000"/>
                  </a:schemeClr>
                </a:solidFill>
              </a:rPr>
              <a:t>grandad</a:t>
            </a:r>
            <a:r>
              <a:rPr lang="en-US" altLang="ru-RU" b="1" dirty="0">
                <a:solidFill>
                  <a:schemeClr val="tx2">
                    <a:lumMod val="75000"/>
                  </a:schemeClr>
                </a:solidFill>
              </a:rPr>
              <a:t>, chimp, shop, </a:t>
            </a:r>
            <a:r>
              <a:rPr lang="en-US" altLang="ru-RU" b="1" dirty="0" smtClean="0">
                <a:solidFill>
                  <a:schemeClr val="tx2">
                    <a:lumMod val="75000"/>
                  </a:schemeClr>
                </a:solidFill>
              </a:rPr>
              <a:t>it</a:t>
            </a:r>
            <a:r>
              <a:rPr lang="en-US" altLang="ru-RU" b="1" dirty="0" smtClean="0">
                <a:solidFill>
                  <a:schemeClr val="tx2">
                    <a:lumMod val="75000"/>
                  </a:schemeClr>
                </a:solidFill>
              </a:rPr>
              <a:t>, match</a:t>
            </a:r>
            <a:r>
              <a:rPr lang="en-US" altLang="ru-RU" b="1" dirty="0">
                <a:solidFill>
                  <a:schemeClr val="tx2">
                    <a:lumMod val="75000"/>
                  </a:schemeClr>
                </a:solidFill>
              </a:rPr>
              <a:t>, cherry, chick, bench, ship, fish, dish, mum, shelf, sheep, how are you, where are you from, </a:t>
            </a:r>
            <a:r>
              <a:rPr lang="en-US" altLang="ru-RU" b="1" dirty="0" smtClean="0">
                <a:solidFill>
                  <a:schemeClr val="tx2">
                    <a:lumMod val="75000"/>
                  </a:schemeClr>
                </a:solidFill>
              </a:rPr>
              <a:t>bye, tulip, they, student, hug, feed, be good, sit, sleep, stand up, kiss, name, plate, lake, plane, cake, game, rose, stone, bone, phone, boat, coat, cold, old, pupil, cute  </a:t>
            </a:r>
            <a:endParaRPr lang="ru-RU" altLang="ru-RU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7716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404665"/>
            <a:ext cx="6550496" cy="381642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 </a:t>
            </a:r>
            <a:r>
              <a:rPr lang="en-US" dirty="0" smtClean="0"/>
              <a:t>    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     </a:t>
            </a:r>
            <a:r>
              <a:rPr lang="en-US" b="1" dirty="0" err="1" smtClean="0"/>
              <a:t>Oo</a:t>
            </a:r>
            <a:r>
              <a:rPr lang="en-US" b="1" dirty="0" smtClean="0"/>
              <a:t>                      </a:t>
            </a:r>
            <a:r>
              <a:rPr lang="en-US" b="1" dirty="0" err="1" smtClean="0"/>
              <a:t>Uu</a:t>
            </a:r>
            <a:r>
              <a:rPr lang="en-US" b="1" dirty="0" smtClean="0"/>
              <a:t>                                  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</a:t>
            </a:r>
            <a:r>
              <a:rPr lang="en-US" b="1" dirty="0" smtClean="0"/>
              <a:t>[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ɒ</a:t>
            </a:r>
            <a:r>
              <a:rPr lang="en-US" b="1" dirty="0" smtClean="0"/>
              <a:t>]    [</a:t>
            </a:r>
            <a:r>
              <a:rPr lang="en-US" b="1" dirty="0" smtClean="0">
                <a:latin typeface="Calibri Light" panose="020F0302020204030204" pitchFamily="34" charset="0"/>
              </a:rPr>
              <a:t>ǝ</a:t>
            </a:r>
            <a:r>
              <a:rPr lang="en-US" b="1" dirty="0" smtClean="0"/>
              <a:t>ᴜ]          [</a:t>
            </a:r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ʌ</a:t>
            </a:r>
            <a:r>
              <a:rPr lang="en-US" b="1" dirty="0" smtClean="0"/>
              <a:t>]           [</a:t>
            </a:r>
            <a:r>
              <a:rPr lang="el-GR" b="1" dirty="0"/>
              <a:t>ϳ</a:t>
            </a:r>
            <a:r>
              <a:rPr lang="en-US" b="1" dirty="0"/>
              <a:t>u]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b</a:t>
            </a:r>
            <a:r>
              <a:rPr lang="en-US" b="1" dirty="0" smtClean="0">
                <a:solidFill>
                  <a:srgbClr val="FF0000"/>
                </a:solidFill>
              </a:rPr>
              <a:t>o</a:t>
            </a:r>
            <a:r>
              <a:rPr lang="en-US" b="1" dirty="0" smtClean="0"/>
              <a:t>x   r</a:t>
            </a:r>
            <a:r>
              <a:rPr lang="en-US" b="1" dirty="0" smtClean="0">
                <a:solidFill>
                  <a:srgbClr val="FF0000"/>
                </a:solidFill>
              </a:rPr>
              <a:t>o</a:t>
            </a:r>
            <a:r>
              <a:rPr lang="en-US" b="1" dirty="0" smtClean="0"/>
              <a:t>se</a:t>
            </a:r>
            <a:r>
              <a:rPr lang="en-US" b="1" dirty="0" smtClean="0">
                <a:solidFill>
                  <a:srgbClr val="FF0000"/>
                </a:solidFill>
              </a:rPr>
              <a:t>         </a:t>
            </a:r>
            <a:r>
              <a:rPr lang="en-US" b="1" dirty="0"/>
              <a:t> </a:t>
            </a:r>
            <a:r>
              <a:rPr lang="en-US" b="1" dirty="0" smtClean="0"/>
              <a:t>m</a:t>
            </a:r>
            <a:r>
              <a:rPr lang="en-US" b="1" dirty="0" smtClean="0">
                <a:solidFill>
                  <a:srgbClr val="FF0000"/>
                </a:solidFill>
              </a:rPr>
              <a:t>u</a:t>
            </a:r>
            <a:r>
              <a:rPr lang="en-US" b="1" dirty="0" smtClean="0"/>
              <a:t>m      t</a:t>
            </a:r>
            <a:r>
              <a:rPr lang="en-US" b="1" dirty="0" smtClean="0">
                <a:solidFill>
                  <a:srgbClr val="FF0000"/>
                </a:solidFill>
              </a:rPr>
              <a:t>u</a:t>
            </a:r>
            <a:r>
              <a:rPr lang="en-US" b="1" dirty="0" smtClean="0"/>
              <a:t>lip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 d</a:t>
            </a:r>
            <a:r>
              <a:rPr lang="en-US" b="1" dirty="0" smtClean="0">
                <a:solidFill>
                  <a:srgbClr val="FF0000"/>
                </a:solidFill>
              </a:rPr>
              <a:t>o</a:t>
            </a:r>
            <a:r>
              <a:rPr lang="en-US" b="1" dirty="0" smtClean="0"/>
              <a:t>ll   st</a:t>
            </a:r>
            <a:r>
              <a:rPr lang="en-US" b="1" dirty="0" smtClean="0">
                <a:solidFill>
                  <a:srgbClr val="FF0000"/>
                </a:solidFill>
              </a:rPr>
              <a:t>o</a:t>
            </a:r>
            <a:r>
              <a:rPr lang="en-US" b="1" dirty="0" smtClean="0"/>
              <a:t>ne        j</a:t>
            </a:r>
            <a:r>
              <a:rPr lang="en-US" b="1" dirty="0" smtClean="0">
                <a:solidFill>
                  <a:srgbClr val="FF0000"/>
                </a:solidFill>
              </a:rPr>
              <a:t>u</a:t>
            </a:r>
            <a:r>
              <a:rPr lang="en-US" b="1" dirty="0" smtClean="0"/>
              <a:t>mp      c</a:t>
            </a:r>
            <a:r>
              <a:rPr lang="en-US" b="1" dirty="0" smtClean="0">
                <a:solidFill>
                  <a:srgbClr val="FF0000"/>
                </a:solidFill>
              </a:rPr>
              <a:t>u</a:t>
            </a:r>
            <a:r>
              <a:rPr lang="en-US" b="1" dirty="0" smtClean="0"/>
              <a:t>te</a:t>
            </a:r>
            <a:br>
              <a:rPr lang="en-US" b="1" dirty="0" smtClean="0"/>
            </a:br>
            <a:r>
              <a:rPr lang="en-US" b="1" dirty="0" smtClean="0"/>
              <a:t>d</a:t>
            </a:r>
            <a:r>
              <a:rPr lang="en-US" b="1" dirty="0" smtClean="0">
                <a:solidFill>
                  <a:srgbClr val="FF0000"/>
                </a:solidFill>
              </a:rPr>
              <a:t>o</a:t>
            </a:r>
            <a:r>
              <a:rPr lang="en-US" b="1" dirty="0" smtClean="0"/>
              <a:t>g    ph</a:t>
            </a:r>
            <a:r>
              <a:rPr lang="en-US" b="1" dirty="0" smtClean="0">
                <a:solidFill>
                  <a:srgbClr val="FF0000"/>
                </a:solidFill>
              </a:rPr>
              <a:t>o</a:t>
            </a:r>
            <a:r>
              <a:rPr lang="en-US" b="1" dirty="0" smtClean="0"/>
              <a:t>ne</a:t>
            </a:r>
            <a:r>
              <a:rPr lang="en-US" b="1" dirty="0" smtClean="0">
                <a:solidFill>
                  <a:srgbClr val="FF0000"/>
                </a:solidFill>
              </a:rPr>
              <a:t>      </a:t>
            </a:r>
            <a:r>
              <a:rPr lang="en-US" b="1" dirty="0" smtClean="0"/>
              <a:t>b</a:t>
            </a:r>
            <a:r>
              <a:rPr lang="en-US" b="1" dirty="0" smtClean="0">
                <a:solidFill>
                  <a:srgbClr val="FF0000"/>
                </a:solidFill>
              </a:rPr>
              <a:t>u</a:t>
            </a:r>
            <a:r>
              <a:rPr lang="en-US" b="1" dirty="0" smtClean="0"/>
              <a:t>s         p</a:t>
            </a:r>
            <a:r>
              <a:rPr lang="en-US" b="1" dirty="0" smtClean="0">
                <a:solidFill>
                  <a:srgbClr val="FF0000"/>
                </a:solidFill>
              </a:rPr>
              <a:t>u</a:t>
            </a:r>
            <a:r>
              <a:rPr lang="en-US" b="1" dirty="0" smtClean="0"/>
              <a:t>pil</a:t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2) an old boat, a blue phone, a good student, a cute cat, a black tulip, a sad pupil</a:t>
            </a:r>
            <a:endParaRPr lang="ru-RU" b="1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987824" y="967958"/>
            <a:ext cx="576064" cy="77881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H="1">
            <a:off x="2411760" y="980728"/>
            <a:ext cx="432048" cy="7660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6298201" y="943147"/>
            <a:ext cx="650063" cy="80362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5553844" y="943147"/>
            <a:ext cx="479485" cy="80362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562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Прочитайте текст и ответьте на вопросы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1" y="764703"/>
            <a:ext cx="7438071" cy="607965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500" b="1" dirty="0" smtClean="0">
                <a:solidFill>
                  <a:schemeClr val="accent1">
                    <a:lumMod val="50000"/>
                  </a:schemeClr>
                </a:solidFill>
              </a:rPr>
              <a:t>Pedro and Mario are not from London. Pedro is from Madrid. Mario is from Rome. Pedro is big. He is a student. He is a good student. Mario is little. He is not a pupil. Little Mario is cute.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AutoNum type="arabicParenR"/>
            </a:pPr>
            <a:r>
              <a:rPr lang="en-US" sz="3000" b="1" dirty="0" smtClean="0">
                <a:solidFill>
                  <a:srgbClr val="00B050"/>
                </a:solidFill>
              </a:rPr>
              <a:t>Is </a:t>
            </a:r>
            <a:r>
              <a:rPr lang="en-US" sz="3000" b="1" dirty="0">
                <a:solidFill>
                  <a:srgbClr val="00B050"/>
                </a:solidFill>
              </a:rPr>
              <a:t>P</a:t>
            </a:r>
            <a:r>
              <a:rPr lang="en-US" sz="3000" b="1" dirty="0" smtClean="0">
                <a:solidFill>
                  <a:srgbClr val="00B050"/>
                </a:solidFill>
              </a:rPr>
              <a:t>edro from Madrid?</a:t>
            </a:r>
            <a:endParaRPr lang="en-US" sz="3000" b="1" dirty="0">
              <a:solidFill>
                <a:srgbClr val="00B050"/>
              </a:solidFill>
            </a:endParaRPr>
          </a:p>
          <a:p>
            <a:pPr marL="514350" indent="-514350">
              <a:buAutoNum type="arabicParenR"/>
            </a:pPr>
            <a:r>
              <a:rPr lang="en-US" sz="3000" b="1" dirty="0">
                <a:solidFill>
                  <a:srgbClr val="00B050"/>
                </a:solidFill>
              </a:rPr>
              <a:t>Is </a:t>
            </a:r>
            <a:r>
              <a:rPr lang="en-US" sz="3000" b="1" dirty="0" smtClean="0">
                <a:solidFill>
                  <a:srgbClr val="00B050"/>
                </a:solidFill>
              </a:rPr>
              <a:t>Mario  </a:t>
            </a:r>
            <a:r>
              <a:rPr lang="en-US" sz="3000" b="1" dirty="0">
                <a:solidFill>
                  <a:srgbClr val="00B050"/>
                </a:solidFill>
              </a:rPr>
              <a:t>from </a:t>
            </a:r>
            <a:r>
              <a:rPr lang="en-US" sz="3000" b="1" dirty="0" smtClean="0">
                <a:solidFill>
                  <a:srgbClr val="00B050"/>
                </a:solidFill>
              </a:rPr>
              <a:t>London?</a:t>
            </a:r>
          </a:p>
          <a:p>
            <a:pPr marL="514350" indent="-514350">
              <a:buAutoNum type="arabicParenR"/>
            </a:pPr>
            <a:r>
              <a:rPr lang="en-US" sz="3000" b="1" dirty="0" smtClean="0">
                <a:solidFill>
                  <a:srgbClr val="00B050"/>
                </a:solidFill>
              </a:rPr>
              <a:t>Are they pupils?</a:t>
            </a:r>
          </a:p>
          <a:p>
            <a:pPr marL="514350" indent="-514350">
              <a:buFont typeface="Arial" pitchFamily="34" charset="0"/>
              <a:buAutoNum type="arabicParenR"/>
            </a:pPr>
            <a:r>
              <a:rPr lang="en-US" sz="3000" b="1" dirty="0">
                <a:solidFill>
                  <a:srgbClr val="00B050"/>
                </a:solidFill>
              </a:rPr>
              <a:t>Are </a:t>
            </a:r>
            <a:r>
              <a:rPr lang="en-US" sz="3000" b="1" dirty="0" smtClean="0">
                <a:solidFill>
                  <a:srgbClr val="00B050"/>
                </a:solidFill>
              </a:rPr>
              <a:t>they from Paris ?</a:t>
            </a:r>
          </a:p>
          <a:p>
            <a:pPr marL="514350" indent="-514350">
              <a:buFont typeface="Arial" pitchFamily="34" charset="0"/>
              <a:buAutoNum type="arabicParenR"/>
            </a:pPr>
            <a:r>
              <a:rPr lang="en-US" sz="3000" b="1" dirty="0" smtClean="0">
                <a:solidFill>
                  <a:srgbClr val="00B050"/>
                </a:solidFill>
              </a:rPr>
              <a:t>Is little Mario cute?</a:t>
            </a:r>
          </a:p>
          <a:p>
            <a:pPr marL="514350" indent="-514350">
              <a:buFont typeface="Arial" pitchFamily="34" charset="0"/>
              <a:buAutoNum type="arabicParenR"/>
            </a:pPr>
            <a:r>
              <a:rPr lang="en-US" sz="3000" b="1" dirty="0" smtClean="0">
                <a:solidFill>
                  <a:srgbClr val="00B050"/>
                </a:solidFill>
              </a:rPr>
              <a:t>Is Pedro big?</a:t>
            </a:r>
            <a:endParaRPr lang="en-US" sz="3000" b="1" dirty="0">
              <a:solidFill>
                <a:srgbClr val="00B050"/>
              </a:solidFill>
            </a:endParaRPr>
          </a:p>
          <a:p>
            <a:pPr marL="514350" indent="-514350">
              <a:buAutoNum type="arabicParenR"/>
            </a:pPr>
            <a:endParaRPr lang="en-US" dirty="0"/>
          </a:p>
          <a:p>
            <a:pPr marL="514350" indent="-514350">
              <a:buAutoNum type="arabicParenR"/>
            </a:pPr>
            <a:endParaRPr lang="ru-RU" dirty="0"/>
          </a:p>
          <a:p>
            <a:pPr marL="514350" indent="-514350">
              <a:buAutoNum type="arabicParenR"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564904"/>
            <a:ext cx="2397511" cy="259228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4509120"/>
            <a:ext cx="2097782" cy="2335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2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892480" cy="11430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Прочитай предложения и замени подчеркнутые слова местоимениями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1268760"/>
            <a:ext cx="7344816" cy="5472608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en-US" b="1" u="sng" dirty="0" smtClean="0">
                <a:solidFill>
                  <a:srgbClr val="00B050"/>
                </a:solidFill>
              </a:rPr>
              <a:t>Tim and Nicola </a:t>
            </a:r>
            <a:r>
              <a:rPr lang="en-US" b="1" dirty="0" smtClean="0"/>
              <a:t>are from Paris.</a:t>
            </a:r>
          </a:p>
          <a:p>
            <a:pPr marL="514350" indent="-514350">
              <a:buAutoNum type="arabicParenR"/>
            </a:pPr>
            <a:r>
              <a:rPr lang="en-US" b="1" u="sng" dirty="0" smtClean="0">
                <a:solidFill>
                  <a:srgbClr val="00B050"/>
                </a:solidFill>
              </a:rPr>
              <a:t>Jane and I </a:t>
            </a:r>
            <a:r>
              <a:rPr lang="en-US" b="1" dirty="0" smtClean="0"/>
              <a:t>are not happy.</a:t>
            </a:r>
          </a:p>
          <a:p>
            <a:pPr marL="514350" indent="-514350">
              <a:buAutoNum type="arabicParenR"/>
            </a:pPr>
            <a:r>
              <a:rPr lang="en-US" b="1" u="sng" dirty="0" smtClean="0">
                <a:solidFill>
                  <a:srgbClr val="00B050"/>
                </a:solidFill>
              </a:rPr>
              <a:t>Mark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/>
              <a:t>is a good student.</a:t>
            </a:r>
          </a:p>
          <a:p>
            <a:pPr marL="514350" indent="-514350">
              <a:buAutoNum type="arabicParenR"/>
            </a:pPr>
            <a:r>
              <a:rPr lang="en-US" b="1" u="sng" dirty="0" smtClean="0">
                <a:solidFill>
                  <a:srgbClr val="00B050"/>
                </a:solidFill>
              </a:rPr>
              <a:t>Bess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/>
              <a:t>is a queen.</a:t>
            </a:r>
          </a:p>
          <a:p>
            <a:pPr marL="514350" indent="-514350">
              <a:buAutoNum type="arabicParenR"/>
            </a:pPr>
            <a:r>
              <a:rPr lang="en-US" b="1" u="sng" dirty="0" smtClean="0">
                <a:solidFill>
                  <a:srgbClr val="00B050"/>
                </a:solidFill>
              </a:rPr>
              <a:t>Ann and I </a:t>
            </a:r>
            <a:r>
              <a:rPr lang="en-US" b="1" dirty="0" smtClean="0"/>
              <a:t>are not from Boston.</a:t>
            </a:r>
          </a:p>
          <a:p>
            <a:pPr marL="514350" indent="-514350">
              <a:buAutoNum type="arabicParenR"/>
            </a:pPr>
            <a:r>
              <a:rPr lang="en-US" b="1" u="sng" dirty="0" smtClean="0">
                <a:solidFill>
                  <a:srgbClr val="00B050"/>
                </a:solidFill>
              </a:rPr>
              <a:t>Ken and Don </a:t>
            </a:r>
            <a:r>
              <a:rPr lang="en-US" b="1" dirty="0" smtClean="0"/>
              <a:t>are not from Leeds.</a:t>
            </a:r>
          </a:p>
          <a:p>
            <a:pPr marL="514350" indent="-514350">
              <a:buAutoNum type="arabicParenR"/>
            </a:pPr>
            <a:r>
              <a:rPr lang="en-US" b="1" u="sng" dirty="0" smtClean="0">
                <a:solidFill>
                  <a:srgbClr val="00B050"/>
                </a:solidFill>
              </a:rPr>
              <a:t>Fred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/>
              <a:t>is not a pupil.</a:t>
            </a:r>
          </a:p>
          <a:p>
            <a:pPr marL="514350" indent="-514350">
              <a:buAutoNum type="arabicParenR"/>
            </a:pPr>
            <a:r>
              <a:rPr lang="en-US" b="1" u="sng" dirty="0" smtClean="0">
                <a:solidFill>
                  <a:srgbClr val="00B050"/>
                </a:solidFill>
              </a:rPr>
              <a:t>Kate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/>
              <a:t>is cute and funny.</a:t>
            </a:r>
          </a:p>
          <a:p>
            <a:pPr marL="514350" indent="-514350">
              <a:buAutoNum type="arabicParenR"/>
            </a:pPr>
            <a:r>
              <a:rPr lang="en-US" b="1" dirty="0" smtClean="0"/>
              <a:t>I can see </a:t>
            </a:r>
            <a:r>
              <a:rPr lang="en-US" b="1" u="sng" dirty="0" smtClean="0">
                <a:solidFill>
                  <a:srgbClr val="00B050"/>
                </a:solidFill>
              </a:rPr>
              <a:t>a tree</a:t>
            </a:r>
            <a:r>
              <a:rPr lang="en-US" b="1" dirty="0" smtClean="0">
                <a:solidFill>
                  <a:srgbClr val="00B050"/>
                </a:solidFill>
              </a:rPr>
              <a:t>.</a:t>
            </a:r>
          </a:p>
          <a:p>
            <a:pPr marL="514350" indent="-514350">
              <a:buAutoNum type="arabicParenR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071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7684" y="260648"/>
            <a:ext cx="8229600" cy="778098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Поработайте в парах ,узнайте ,откуда эти люди.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95736" y="908720"/>
            <a:ext cx="6491064" cy="58326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i="1" dirty="0" smtClean="0">
                <a:solidFill>
                  <a:srgbClr val="FF0000"/>
                </a:solidFill>
              </a:rPr>
              <a:t>Образец</a:t>
            </a:r>
            <a:r>
              <a:rPr lang="en-US" i="1" dirty="0" smtClean="0">
                <a:solidFill>
                  <a:srgbClr val="FF0000"/>
                </a:solidFill>
              </a:rPr>
              <a:t>: -</a:t>
            </a:r>
            <a:r>
              <a:rPr lang="en-US" dirty="0" smtClean="0"/>
              <a:t>Where is Nicola from?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- She is from Paris.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b="1" dirty="0" smtClean="0"/>
              <a:t>Jane – Leeds</a:t>
            </a:r>
          </a:p>
          <a:p>
            <a:pPr marL="0" indent="0">
              <a:buNone/>
            </a:pPr>
            <a:r>
              <a:rPr lang="en-US" b="1" dirty="0" smtClean="0"/>
              <a:t>Mario and Ann –Rome</a:t>
            </a:r>
          </a:p>
          <a:p>
            <a:pPr marL="0" indent="0">
              <a:buNone/>
            </a:pPr>
            <a:r>
              <a:rPr lang="en-US" b="1" dirty="0" smtClean="0"/>
              <a:t>Pedro – Madrid</a:t>
            </a:r>
          </a:p>
          <a:p>
            <a:pPr marL="0" indent="0">
              <a:buNone/>
            </a:pPr>
            <a:r>
              <a:rPr lang="en-US" b="1" dirty="0" smtClean="0"/>
              <a:t>Bill and Sam – Boston</a:t>
            </a:r>
          </a:p>
          <a:p>
            <a:pPr marL="0" indent="0">
              <a:buNone/>
            </a:pPr>
            <a:r>
              <a:rPr lang="en-US" b="1" dirty="0" smtClean="0"/>
              <a:t>Clara – Bonn</a:t>
            </a:r>
          </a:p>
          <a:p>
            <a:pPr marL="0" indent="0">
              <a:buNone/>
            </a:pPr>
            <a:r>
              <a:rPr lang="en-US" b="1" dirty="0" smtClean="0"/>
              <a:t>Mark and Jack – London</a:t>
            </a:r>
          </a:p>
          <a:p>
            <a:pPr marL="0" indent="0">
              <a:buNone/>
            </a:pPr>
            <a:r>
              <a:rPr lang="en-US" b="1" dirty="0" smtClean="0"/>
              <a:t>Polly – Moscow</a:t>
            </a:r>
          </a:p>
          <a:p>
            <a:pPr marL="0" indent="0">
              <a:buNone/>
            </a:pPr>
            <a:r>
              <a:rPr lang="en-US" b="1" dirty="0" smtClean="0"/>
              <a:t>Pete and Rose - Saratov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844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Вставь нужную форму глагола </a:t>
            </a:r>
            <a:r>
              <a:rPr lang="en-US" sz="2800" b="1" dirty="0" smtClean="0"/>
              <a:t>am/is/are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0944" y="620689"/>
            <a:ext cx="7691576" cy="3312368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1)They ___ from Moscow, they__ from Paris.</a:t>
            </a:r>
          </a:p>
          <a:p>
            <a:pPr marL="0" indent="0">
              <a:buNone/>
            </a:pPr>
            <a:r>
              <a:rPr lang="en-US" sz="2800" dirty="0" smtClean="0"/>
              <a:t>2) </a:t>
            </a:r>
            <a:r>
              <a:rPr lang="en-US" sz="2800" dirty="0" err="1" smtClean="0"/>
              <a:t>Meggy</a:t>
            </a:r>
            <a:r>
              <a:rPr lang="en-US" sz="2800" dirty="0" smtClean="0"/>
              <a:t> Finn ___ a student. ___ she a good student?</a:t>
            </a:r>
          </a:p>
          <a:p>
            <a:pPr marL="0" indent="0">
              <a:buNone/>
            </a:pPr>
            <a:r>
              <a:rPr lang="en-US" sz="2800" dirty="0" smtClean="0"/>
              <a:t>3) I__ not a student, I __ a pupil.</a:t>
            </a:r>
          </a:p>
          <a:p>
            <a:pPr marL="0" indent="0">
              <a:buNone/>
            </a:pPr>
            <a:r>
              <a:rPr lang="en-US" sz="2800" dirty="0" smtClean="0"/>
              <a:t>4) We ___ from Moscow. Moscow__ big and green.</a:t>
            </a:r>
          </a:p>
          <a:p>
            <a:pPr marL="0" indent="0">
              <a:buNone/>
            </a:pPr>
            <a:r>
              <a:rPr lang="en-US" sz="2800" dirty="0" smtClean="0"/>
              <a:t>5) ___ you a cook?- No, I __ not.</a:t>
            </a:r>
          </a:p>
          <a:p>
            <a:endParaRPr lang="ru-RU" dirty="0"/>
          </a:p>
        </p:txBody>
      </p:sp>
      <p:pic>
        <p:nvPicPr>
          <p:cNvPr id="1026" name="Picture 2" descr="http://im2-tub-ru.yandex.net/i?id=f63dc0b53104bc6c2c03b952ea3987aa-49-144&amp;n=33&amp;h=1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50692"/>
            <a:ext cx="2628900" cy="180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4844" y="4608512"/>
            <a:ext cx="1905000" cy="2204864"/>
          </a:xfrm>
          <a:prstGeom prst="rect">
            <a:avLst/>
          </a:prstGeom>
        </p:spPr>
      </p:pic>
      <p:pic>
        <p:nvPicPr>
          <p:cNvPr id="1028" name="Picture 4" descr="http://im3-tub-ru.yandex.net/i?id=39bb1b93f40c1c25b1160da1e2ffc757-52-144&amp;n=33&amp;h=19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9319" y="3573016"/>
            <a:ext cx="1964809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im3-tub-ru.yandex.net/i?id=caedc2715b6f9646038fb08e5d5a876f-02-144&amp;n=33&amp;h=19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697" y="4653136"/>
            <a:ext cx="1923623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im1-tub-ru.yandex.net/i?id=a3169de76e7b616e358873f2d0e1f86f-35-144&amp;n=33&amp;h=19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5072" y="3573016"/>
            <a:ext cx="1712551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651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147573" cy="832880"/>
          </a:xfrm>
        </p:spPr>
        <p:txBody>
          <a:bodyPr anchor="ctr"/>
          <a:lstStyle/>
          <a:p>
            <a:r>
              <a:rPr lang="ru-RU" altLang="ru-RU" b="1" dirty="0" smtClean="0">
                <a:solidFill>
                  <a:schemeClr val="accent1">
                    <a:lumMod val="75000"/>
                  </a:schemeClr>
                </a:solidFill>
                <a:latin typeface="Bookman Old Style" panose="02050604050505020204" pitchFamily="18" charset="0"/>
              </a:rPr>
              <a:t>Оцените себя</a:t>
            </a:r>
            <a:endParaRPr lang="ru-RU" altLang="ru-RU" b="1" dirty="0">
              <a:solidFill>
                <a:schemeClr val="accent1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457200" y="1857352"/>
            <a:ext cx="1295400" cy="437996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26628" name="AutoShape 5"/>
          <p:cNvSpPr>
            <a:spLocks noChangeArrowheads="1"/>
          </p:cNvSpPr>
          <p:nvPr/>
        </p:nvSpPr>
        <p:spPr bwMode="auto">
          <a:xfrm>
            <a:off x="609600" y="2209800"/>
            <a:ext cx="914400" cy="91440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26629" name="AutoShape 7"/>
          <p:cNvSpPr>
            <a:spLocks noChangeArrowheads="1"/>
          </p:cNvSpPr>
          <p:nvPr/>
        </p:nvSpPr>
        <p:spPr bwMode="auto">
          <a:xfrm>
            <a:off x="647700" y="3673001"/>
            <a:ext cx="914400" cy="914400"/>
          </a:xfrm>
          <a:prstGeom prst="smileyFace">
            <a:avLst>
              <a:gd name="adj" fmla="val 4653"/>
            </a:avLst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tx2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26630" name="AutoShape 8"/>
          <p:cNvSpPr>
            <a:spLocks noChangeArrowheads="1"/>
          </p:cNvSpPr>
          <p:nvPr/>
        </p:nvSpPr>
        <p:spPr bwMode="auto">
          <a:xfrm>
            <a:off x="609600" y="5036089"/>
            <a:ext cx="914400" cy="914400"/>
          </a:xfrm>
          <a:prstGeom prst="smileyFace">
            <a:avLst>
              <a:gd name="adj" fmla="val 4653"/>
            </a:avLst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26631" name="Text Box 9"/>
          <p:cNvSpPr txBox="1">
            <a:spLocks noChangeArrowheads="1"/>
          </p:cNvSpPr>
          <p:nvPr/>
        </p:nvSpPr>
        <p:spPr bwMode="auto">
          <a:xfrm>
            <a:off x="746161" y="594126"/>
            <a:ext cx="838842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3200" b="1" i="1" dirty="0" smtClean="0">
                <a:solidFill>
                  <a:srgbClr val="4F81BD">
                    <a:lumMod val="75000"/>
                  </a:srgbClr>
                </a:solidFill>
              </a:rPr>
              <a:t>Выберите смайлик и назовите цвет по –</a:t>
            </a:r>
            <a:r>
              <a:rPr lang="ru-RU" altLang="ru-RU" sz="3200" b="1" i="1" dirty="0" err="1" smtClean="0">
                <a:solidFill>
                  <a:srgbClr val="4F81BD">
                    <a:lumMod val="75000"/>
                  </a:srgbClr>
                </a:solidFill>
              </a:rPr>
              <a:t>английски</a:t>
            </a:r>
            <a:r>
              <a:rPr lang="ru-RU" altLang="ru-RU" sz="4000" b="1" i="1" dirty="0" smtClean="0">
                <a:solidFill>
                  <a:srgbClr val="4F81BD">
                    <a:lumMod val="75000"/>
                  </a:srgbClr>
                </a:solidFill>
              </a:rPr>
              <a:t>.</a:t>
            </a:r>
            <a:r>
              <a:rPr lang="ru-RU" altLang="ru-RU" sz="4000" b="1" i="1" dirty="0" smtClean="0">
                <a:solidFill>
                  <a:prstClr val="black"/>
                </a:solidFill>
              </a:rPr>
              <a:t> </a:t>
            </a:r>
            <a:endParaRPr lang="en-US" altLang="ru-RU" sz="4000" b="1" i="1" dirty="0">
              <a:solidFill>
                <a:prstClr val="black"/>
              </a:solidFill>
            </a:endParaRPr>
          </a:p>
        </p:txBody>
      </p:sp>
      <p:sp>
        <p:nvSpPr>
          <p:cNvPr id="26632" name="Text Box 10"/>
          <p:cNvSpPr txBox="1">
            <a:spLocks noChangeArrowheads="1"/>
          </p:cNvSpPr>
          <p:nvPr/>
        </p:nvSpPr>
        <p:spPr bwMode="auto">
          <a:xfrm>
            <a:off x="3124200" y="2438400"/>
            <a:ext cx="510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26633" name="Text Box 11"/>
          <p:cNvSpPr txBox="1">
            <a:spLocks noChangeArrowheads="1"/>
          </p:cNvSpPr>
          <p:nvPr/>
        </p:nvSpPr>
        <p:spPr bwMode="auto">
          <a:xfrm>
            <a:off x="3276600" y="2438400"/>
            <a:ext cx="525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26634" name="Text Box 12"/>
          <p:cNvSpPr txBox="1">
            <a:spLocks noChangeArrowheads="1"/>
          </p:cNvSpPr>
          <p:nvPr/>
        </p:nvSpPr>
        <p:spPr bwMode="auto">
          <a:xfrm>
            <a:off x="1899173" y="2076989"/>
            <a:ext cx="6705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400" b="1" dirty="0" smtClean="0">
                <a:solidFill>
                  <a:prstClr val="black"/>
                </a:solidFill>
                <a:latin typeface="Bookman Old Style" panose="02050604050505020204" pitchFamily="18" charset="0"/>
              </a:rPr>
              <a:t> </a:t>
            </a:r>
            <a:endParaRPr lang="ru-RU" altLang="ru-RU" sz="2400" b="1" dirty="0">
              <a:solidFill>
                <a:prstClr val="black"/>
              </a:solidFill>
              <a:latin typeface="Bookman Old Style" panose="02050604050505020204" pitchFamily="18" charset="0"/>
            </a:endParaRPr>
          </a:p>
          <a:p>
            <a:r>
              <a:rPr lang="ru-RU" altLang="ru-RU" sz="2400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 Если вам все было понятно на уроке </a:t>
            </a:r>
            <a:endParaRPr lang="en-US" altLang="ru-RU" sz="2400" b="1" dirty="0">
              <a:solidFill>
                <a:srgbClr val="00B050"/>
              </a:solidFill>
              <a:latin typeface="Bookman Old Style" panose="02050604050505020204" pitchFamily="18" charset="0"/>
            </a:endParaRPr>
          </a:p>
          <a:p>
            <a:endParaRPr lang="ru-RU" altLang="ru-RU" sz="2400" b="1" dirty="0">
              <a:solidFill>
                <a:srgbClr val="00B05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6636" name="Rectangle 15"/>
          <p:cNvSpPr>
            <a:spLocks noChangeArrowheads="1"/>
          </p:cNvSpPr>
          <p:nvPr/>
        </p:nvSpPr>
        <p:spPr bwMode="auto">
          <a:xfrm>
            <a:off x="2819400" y="5562600"/>
            <a:ext cx="38036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altLang="ru-RU">
              <a:solidFill>
                <a:prstClr val="black"/>
              </a:solidFill>
            </a:endParaRPr>
          </a:p>
          <a:p>
            <a:endParaRPr lang="ru-RU" altLang="ru-RU">
              <a:solidFill>
                <a:prstClr val="black"/>
              </a:solidFill>
            </a:endParaRPr>
          </a:p>
        </p:txBody>
      </p:sp>
      <p:sp>
        <p:nvSpPr>
          <p:cNvPr id="26637" name="Rectangle 16"/>
          <p:cNvSpPr>
            <a:spLocks noChangeArrowheads="1"/>
          </p:cNvSpPr>
          <p:nvPr/>
        </p:nvSpPr>
        <p:spPr bwMode="auto">
          <a:xfrm>
            <a:off x="1905000" y="5029200"/>
            <a:ext cx="6553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24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Если вам было понятно совсем немного</a:t>
            </a:r>
            <a:endParaRPr lang="ru-RU" altLang="ru-RU" sz="24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6638" name="Rectangle 17"/>
          <p:cNvSpPr>
            <a:spLocks noChangeArrowheads="1"/>
          </p:cNvSpPr>
          <p:nvPr/>
        </p:nvSpPr>
        <p:spPr bwMode="auto">
          <a:xfrm flipV="1">
            <a:off x="7920038" y="-80963"/>
            <a:ext cx="122396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altLang="ru-RU" sz="1200" b="1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932810" y="3717032"/>
            <a:ext cx="68156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400" b="1" dirty="0">
                <a:solidFill>
                  <a:srgbClr val="4BACC6">
                    <a:lumMod val="75000"/>
                  </a:srgbClr>
                </a:solidFill>
                <a:latin typeface="Bookman Old Style" panose="02050604050505020204" pitchFamily="18" charset="0"/>
              </a:rPr>
              <a:t>Если вам </a:t>
            </a:r>
            <a:r>
              <a:rPr lang="ru-RU" altLang="ru-RU" sz="2400" b="1" dirty="0" smtClean="0">
                <a:solidFill>
                  <a:srgbClr val="4BACC6">
                    <a:lumMod val="75000"/>
                  </a:srgbClr>
                </a:solidFill>
                <a:latin typeface="Bookman Old Style" panose="02050604050505020204" pitchFamily="18" charset="0"/>
              </a:rPr>
              <a:t>почти все </a:t>
            </a:r>
            <a:r>
              <a:rPr lang="ru-RU" altLang="ru-RU" sz="2400" b="1" dirty="0">
                <a:solidFill>
                  <a:srgbClr val="4BACC6">
                    <a:lumMod val="75000"/>
                  </a:srgbClr>
                </a:solidFill>
                <a:latin typeface="Bookman Old Style" panose="02050604050505020204" pitchFamily="18" charset="0"/>
              </a:rPr>
              <a:t>было понятно на уроке </a:t>
            </a:r>
            <a:endParaRPr lang="en-US" altLang="ru-RU" sz="2400" b="1" dirty="0">
              <a:solidFill>
                <a:srgbClr val="4BACC6">
                  <a:lumMod val="75000"/>
                </a:srgb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8819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</TotalTime>
  <Words>524</Words>
  <Application>Microsoft Office PowerPoint</Application>
  <PresentationFormat>Экран (4:3)</PresentationFormat>
  <Paragraphs>51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Bookman Old Style</vt:lpstr>
      <vt:lpstr>Calibri</vt:lpstr>
      <vt:lpstr>Calibri Light</vt:lpstr>
      <vt:lpstr>Tahoma</vt:lpstr>
      <vt:lpstr>Times New Roman</vt:lpstr>
      <vt:lpstr>Tw Cen MT</vt:lpstr>
      <vt:lpstr>Тема Office</vt:lpstr>
      <vt:lpstr>1_Тема Office</vt:lpstr>
      <vt:lpstr>Презентация PowerPoint</vt:lpstr>
      <vt:lpstr>Презентация PowerPoint</vt:lpstr>
      <vt:lpstr>Прочитайте и переведите</vt:lpstr>
      <vt:lpstr>               Oo                      Uu                                        [ɒ]    [ǝᴜ]          [ʌ]           [ϳu]  box   rose          mum      tulip  doll   stone        jump      cute dog    phone      bus         pupil  2) an old boat, a blue phone, a good student, a cute cat, a black tulip, a sad pupil</vt:lpstr>
      <vt:lpstr>Прочитайте текст и ответьте на вопросы</vt:lpstr>
      <vt:lpstr>Прочитай предложения и замени подчеркнутые слова местоимениями</vt:lpstr>
      <vt:lpstr>Поработайте в парах ,узнайте ,откуда эти люди.</vt:lpstr>
      <vt:lpstr>Вставь нужную форму глагола am/is/are</vt:lpstr>
      <vt:lpstr>Оцените себя</vt:lpstr>
      <vt:lpstr>Домашнее задание: Step 41, повторить слова (зачет)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HP</cp:lastModifiedBy>
  <cp:revision>27</cp:revision>
  <dcterms:created xsi:type="dcterms:W3CDTF">2015-01-09T13:04:08Z</dcterms:created>
  <dcterms:modified xsi:type="dcterms:W3CDTF">2015-02-25T17:45:04Z</dcterms:modified>
</cp:coreProperties>
</file>