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  <p:sldMasterId id="2147483708" r:id="rId3"/>
    <p:sldMasterId id="2147483720" r:id="rId4"/>
  </p:sldMasterIdLst>
  <p:sldIdLst>
    <p:sldId id="256" r:id="rId5"/>
    <p:sldId id="281" r:id="rId6"/>
    <p:sldId id="283" r:id="rId7"/>
    <p:sldId id="289" r:id="rId8"/>
    <p:sldId id="284" r:id="rId9"/>
    <p:sldId id="285" r:id="rId10"/>
    <p:sldId id="286" r:id="rId11"/>
    <p:sldId id="287" r:id="rId12"/>
    <p:sldId id="288" r:id="rId13"/>
    <p:sldId id="274" r:id="rId14"/>
    <p:sldId id="265" r:id="rId15"/>
    <p:sldId id="291" r:id="rId16"/>
    <p:sldId id="292" r:id="rId17"/>
    <p:sldId id="293" r:id="rId18"/>
    <p:sldId id="294" r:id="rId19"/>
    <p:sldId id="268" r:id="rId20"/>
    <p:sldId id="290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94600"/>
  </p:normalViewPr>
  <p:slideViewPr>
    <p:cSldViewPr>
      <p:cViewPr>
        <p:scale>
          <a:sx n="60" d="100"/>
          <a:sy n="60" d="100"/>
        </p:scale>
        <p:origin x="-2478" y="-10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4575B9D-E298-4724-8A9E-ABA318EBEE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05192D-A926-4F29-8D3A-99DEF96F7F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207A8-0EAE-42AC-8ABB-3547C5EBEE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B9A50C1-E385-480E-961D-EF92F50270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8DBAE1-3A1A-4164-B9F6-1B9F036708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D56004-763C-4FBE-AD6A-D53E304AD9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D18537-964F-4CDC-BC33-2C1CFE9686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D51246-7C87-4FA6-9385-EB295B4280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8E42E7-169A-4064-8364-AD553543F9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E75009-A90D-4A00-AA99-2AB0776126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FA3FEB-A407-4150-89D3-461EE1E7B4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61AB1A-3540-4C15-8B85-2EEBC8C9B7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AE19B7-F129-4932-8E09-C8CD04596D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463C1D-3CCF-42E7-88F9-9D5EA91947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4EA641-C4BA-485D-91FB-853BA38162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575B9D-E298-4724-8A9E-ABA318EBEE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61AB1A-3540-4C15-8B85-2EEBC8C9B7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F16A5A-2A3D-4EEE-A8F7-D96E9A8CF1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87D2BF-4FCE-4434-9846-2ABA8F169C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8A887B-FA8C-4DD1-90C2-80F7D898BF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CD32CA-C51B-4019-B570-7C33E24B2F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1A5291-0E32-463E-A6B1-D6D5B7DC81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F16A5A-2A3D-4EEE-A8F7-D96E9A8CF1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F00A2A-1710-4B3E-92E4-F3BB75EE02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0246D2-66DB-4432-B3A9-512F4C5798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05192D-A926-4F29-8D3A-99DEF96F7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2207A8-0EAE-42AC-8ABB-3547C5EBEE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9A50C1-E385-480E-961D-EF92F50270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8DBAE1-3A1A-4164-B9F6-1B9F036708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D56004-763C-4FBE-AD6A-D53E304AD9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D18537-964F-4CDC-BC33-2C1CFE9686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D51246-7C87-4FA6-9385-EB295B4280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8E42E7-169A-4064-8364-AD553543F9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87D2BF-4FCE-4434-9846-2ABA8F169C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E75009-A90D-4A00-AA99-2AB0776126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FA3FEB-A407-4150-89D3-461EE1E7B4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AE19B7-F129-4932-8E09-C8CD04596D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463C1D-3CCF-42E7-88F9-9D5EA91947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4EA641-C4BA-485D-91FB-853BA38162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8A887B-FA8C-4DD1-90C2-80F7D898BF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CD32CA-C51B-4019-B570-7C33E24B2F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1A5291-0E32-463E-A6B1-D6D5B7DC81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F00A2A-1710-4B3E-92E4-F3BB75EE02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0246D2-66DB-4432-B3A9-512F4C5798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9B0545A-1D28-47D0-9F8E-206D7089B10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83849E8-CB30-42FC-B537-7305CF27C0D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9B0545A-1D28-47D0-9F8E-206D7089B1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9B0545A-1D28-47D0-9F8E-206D7089B1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99592" y="692696"/>
            <a:ext cx="7929618" cy="42484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900" b="1" i="1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4900" b="1" i="1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4900" b="1" i="1" dirty="0">
                <a:latin typeface="Georgia" pitchFamily="18" charset="0"/>
              </a:rPr>
              <a:t/>
            </a:r>
            <a:br>
              <a:rPr lang="ru-RU" sz="4900" b="1" i="1" dirty="0">
                <a:latin typeface="Georgia" pitchFamily="18" charset="0"/>
              </a:rPr>
            </a:br>
            <a:r>
              <a:rPr lang="ru-RU" sz="4900" b="1" i="1" dirty="0" smtClean="0">
                <a:latin typeface="Georgia" pitchFamily="18" charset="0"/>
              </a:rPr>
              <a:t/>
            </a:r>
            <a:br>
              <a:rPr lang="ru-RU" sz="4900" b="1" i="1" dirty="0" smtClean="0">
                <a:latin typeface="Georgia" pitchFamily="18" charset="0"/>
              </a:rPr>
            </a:br>
            <a:r>
              <a:rPr lang="ru-RU" sz="4900" b="1" i="1" dirty="0">
                <a:latin typeface="Georgia" pitchFamily="18" charset="0"/>
              </a:rPr>
              <a:t>Профессиональная компетентность современного педагога </a:t>
            </a:r>
            <a:r>
              <a:rPr lang="ru-RU" sz="4900" b="1" i="1" dirty="0" smtClean="0">
                <a:latin typeface="Georgia" pitchFamily="18" charset="0"/>
              </a:rPr>
              <a:t>ДОУ</a:t>
            </a:r>
            <a:r>
              <a:rPr lang="ru-RU" sz="4000" b="1" i="1" dirty="0" smtClean="0">
                <a:latin typeface="Georgia" panose="02040502050405020303" pitchFamily="18" charset="0"/>
              </a:rPr>
              <a:t>. </a:t>
            </a:r>
            <a:br>
              <a:rPr lang="ru-RU" sz="4000" b="1" i="1" dirty="0" smtClean="0">
                <a:latin typeface="Georgia" panose="02040502050405020303" pitchFamily="18" charset="0"/>
              </a:rPr>
            </a:br>
            <a:r>
              <a:rPr lang="ru-RU" sz="4000" b="1" i="1" dirty="0" smtClean="0">
                <a:latin typeface="Georgia" panose="02040502050405020303" pitchFamily="18" charset="0"/>
              </a:rPr>
              <a:t>Успешность и карьера.</a:t>
            </a:r>
            <a:r>
              <a:rPr lang="ru-RU" sz="4000" b="1" i="1" dirty="0">
                <a:solidFill>
                  <a:schemeClr val="tx1"/>
                </a:solidFill>
                <a:latin typeface="Georgia" panose="02040502050405020303" pitchFamily="18" charset="0"/>
              </a:rPr>
              <a:t/>
            </a:r>
            <a:br>
              <a:rPr lang="ru-RU" sz="4000" b="1" i="1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ru-RU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 </a:t>
            </a:r>
            <a:br>
              <a:rPr lang="ru-RU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ru-RU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57488" y="4143380"/>
            <a:ext cx="6000792" cy="2214578"/>
          </a:xfrm>
        </p:spPr>
        <p:txBody>
          <a:bodyPr>
            <a:normAutofit/>
          </a:bodyPr>
          <a:lstStyle/>
          <a:p>
            <a:pPr algn="r">
              <a:lnSpc>
                <a:spcPct val="150000"/>
              </a:lnSpc>
            </a:pPr>
            <a:r>
              <a:rPr lang="ru-RU" sz="1800" dirty="0" smtClean="0">
                <a:latin typeface="Georgia" pitchFamily="18" charset="0"/>
              </a:rPr>
              <a:t>Составила:</a:t>
            </a:r>
          </a:p>
          <a:p>
            <a:pPr algn="r">
              <a:lnSpc>
                <a:spcPct val="150000"/>
              </a:lnSpc>
            </a:pPr>
            <a:r>
              <a:rPr lang="ru-RU" sz="1800" dirty="0" smtClean="0">
                <a:latin typeface="Georgia" pitchFamily="18" charset="0"/>
              </a:rPr>
              <a:t>Рустамова Ирина Николаевна, магистрант РГПУ им. А. И. Герцена гр. 6 МД</a:t>
            </a:r>
          </a:p>
          <a:p>
            <a:pPr algn="r">
              <a:lnSpc>
                <a:spcPct val="150000"/>
              </a:lnSpc>
            </a:pPr>
            <a:r>
              <a:rPr lang="ru-RU" sz="1800" dirty="0" smtClean="0">
                <a:latin typeface="Georgia" pitchFamily="18" charset="0"/>
              </a:rPr>
              <a:t>Программа «Духовно – нравственное воспитание»</a:t>
            </a:r>
            <a:endParaRPr lang="ru-RU" sz="1800" dirty="0">
              <a:latin typeface="Georgia" pitchFamily="18" charset="0"/>
            </a:endParaRPr>
          </a:p>
        </p:txBody>
      </p:sp>
      <p:pic>
        <p:nvPicPr>
          <p:cNvPr id="5" name="Рисунок 4" descr="F:\Мои рисунки\книги\5cebd5a1c5bd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4500570"/>
            <a:ext cx="2836293" cy="1970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D:\Мои документы\Мои рисунки\Садик\post-50343-1263738910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42984"/>
            <a:ext cx="4572000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Выноска со стрелкой влево 4"/>
          <p:cNvSpPr/>
          <p:nvPr/>
        </p:nvSpPr>
        <p:spPr>
          <a:xfrm>
            <a:off x="5143504" y="428604"/>
            <a:ext cx="3714776" cy="1571636"/>
          </a:xfrm>
          <a:prstGeom prst="leftArrowCallout">
            <a:avLst>
              <a:gd name="adj1" fmla="val 39187"/>
              <a:gd name="adj2" fmla="val 25000"/>
              <a:gd name="adj3" fmla="val 25000"/>
              <a:gd name="adj4" fmla="val 6497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algn="ctr"/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У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мение ориентироваться в информационных потоках</a:t>
            </a:r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6" name="Выноска со стрелкой вниз 5"/>
          <p:cNvSpPr/>
          <p:nvPr/>
        </p:nvSpPr>
        <p:spPr>
          <a:xfrm>
            <a:off x="2357422" y="285728"/>
            <a:ext cx="2714644" cy="1143008"/>
          </a:xfrm>
          <a:prstGeom prst="downArrowCallo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О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сваивать новые технологии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Выноска со стрелкой влево 6"/>
          <p:cNvSpPr/>
          <p:nvPr/>
        </p:nvSpPr>
        <p:spPr>
          <a:xfrm>
            <a:off x="5000628" y="4857760"/>
            <a:ext cx="3857652" cy="1571636"/>
          </a:xfrm>
          <a:prstGeom prst="leftArrowCallout">
            <a:avLst>
              <a:gd name="adj1" fmla="val 40448"/>
              <a:gd name="adj2" fmla="val 25000"/>
              <a:gd name="adj3" fmla="val 25000"/>
              <a:gd name="adj4" fmla="val 6497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И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скать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 и использовать недостающие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знания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Выноска со стрелкой влево 7"/>
          <p:cNvSpPr/>
          <p:nvPr/>
        </p:nvSpPr>
        <p:spPr>
          <a:xfrm>
            <a:off x="5143504" y="2285992"/>
            <a:ext cx="3714744" cy="2286016"/>
          </a:xfrm>
          <a:prstGeom prst="leftArrowCallout">
            <a:avLst>
              <a:gd name="adj1" fmla="val 40566"/>
              <a:gd name="adj2" fmla="val 24310"/>
              <a:gd name="adj3" fmla="val 38103"/>
              <a:gd name="adj4" fmla="val 6497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algn="ctr"/>
            <a:endParaRPr lang="ru-RU" b="1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ctr"/>
            <a:endParaRPr lang="ru-RU" b="1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Обладать такими качествами: </a:t>
            </a:r>
          </a:p>
          <a:p>
            <a:pPr algn="ctr"/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Универсальность мышления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Мобильность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Динамизм</a:t>
            </a:r>
          </a:p>
          <a:p>
            <a:pPr algn="ctr">
              <a:buFont typeface="Arial" pitchFamily="34" charset="0"/>
              <a:buChar char="•"/>
            </a:pPr>
            <a:endParaRPr lang="ru-RU" b="1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ctr"/>
            <a:endParaRPr lang="ru-RU" b="1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ctr">
              <a:buFont typeface="Arial" pitchFamily="34" charset="0"/>
              <a:buChar char="•"/>
            </a:pPr>
            <a:endParaRPr lang="ru-RU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9" name="Выноска со стрелкой вверх 8"/>
          <p:cNvSpPr/>
          <p:nvPr/>
        </p:nvSpPr>
        <p:spPr>
          <a:xfrm>
            <a:off x="2071670" y="5286388"/>
            <a:ext cx="2714644" cy="1285884"/>
          </a:xfrm>
          <a:prstGeom prst="upArrowCallout">
            <a:avLst>
              <a:gd name="adj1" fmla="val 25038"/>
              <a:gd name="adj2" fmla="val 25000"/>
              <a:gd name="adj3" fmla="val 25000"/>
              <a:gd name="adj4" fmla="val 6497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С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амообразовываться</a:t>
            </a:r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1858218"/>
          </a:xfrm>
        </p:spPr>
        <p:txBody>
          <a:bodyPr/>
          <a:lstStyle/>
          <a:p>
            <a:pPr algn="ctr"/>
            <a:r>
              <a:rPr lang="ru-RU" sz="2800" b="1" i="1" dirty="0" smtClean="0">
                <a:solidFill>
                  <a:schemeClr val="tx1"/>
                </a:solidFill>
                <a:latin typeface="Georgia" pitchFamily="18" charset="0"/>
              </a:rPr>
              <a:t>Ресурсное  обеспечение ДОУ для повышения профессиональной компетентности педагогов </a:t>
            </a:r>
            <a:r>
              <a:rPr lang="en-US" sz="2800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2800" i="1" dirty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2800" i="1" dirty="0">
                <a:solidFill>
                  <a:schemeClr val="tx1"/>
                </a:solidFill>
                <a:latin typeface="Georgia" pitchFamily="18" charset="0"/>
              </a:rPr>
            </a:br>
            <a:endParaRPr lang="ru-RU" sz="2800" i="1" dirty="0">
              <a:latin typeface="Georgia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5935596"/>
              </p:ext>
            </p:extLst>
          </p:nvPr>
        </p:nvGraphicFramePr>
        <p:xfrm>
          <a:off x="539552" y="2276872"/>
          <a:ext cx="8143931" cy="4015348"/>
        </p:xfrm>
        <a:graphic>
          <a:graphicData uri="http://schemas.openxmlformats.org/drawingml/2006/table">
            <a:tbl>
              <a:tblPr/>
              <a:tblGrid>
                <a:gridCol w="2559798"/>
                <a:gridCol w="2868962"/>
                <a:gridCol w="2715171"/>
              </a:tblGrid>
              <a:tr h="6320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Материально-техническое </a:t>
                      </a: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обеспечение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Трудовые ресурсы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Информационные ресурсы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333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Оборудование кабинета ИКТ;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Обновление  библиотечного фонда методической литературы;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Пополнение методической базы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1. Корректировка плана повышения квалификации педагогов;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2. Внесение изменений в положение «О распределение стимулирующей части фонда оплаты труда»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3. Привлечения специалистов, занимающихся повышением квалификации кадров.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Выход в Интернет,  электронная почта.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40030" algn="l"/>
                        </a:tabLs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Создание официального сайта ДОУ;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49860" algn="l"/>
                          <a:tab pos="240030" algn="l"/>
                        </a:tabLs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Взаимодействие 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ГБДОУ 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с </a:t>
                      </a:r>
                      <a:r>
                        <a:rPr lang="ru-RU" sz="1600" dirty="0" err="1" smtClean="0">
                          <a:latin typeface="Times New Roman"/>
                          <a:ea typeface="Calibri"/>
                          <a:cs typeface="Times New Roman"/>
                        </a:rPr>
                        <a:t>КРИРОиПК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i="1" dirty="0">
                <a:latin typeface="Georgia" panose="02040502050405020303" pitchFamily="18" charset="0"/>
              </a:rPr>
              <a:t>Принципы </a:t>
            </a:r>
            <a:r>
              <a:rPr lang="ru-RU" sz="2400" b="1" i="1" u="sng" dirty="0">
                <a:latin typeface="Georgia" panose="02040502050405020303" pitchFamily="18" charset="0"/>
              </a:rPr>
              <a:t>профессиональной успешности </a:t>
            </a:r>
            <a:r>
              <a:rPr lang="ru-RU" sz="2400" b="1" i="1" dirty="0">
                <a:latin typeface="Georgia" panose="02040502050405020303" pitchFamily="18" charset="0"/>
              </a:rPr>
              <a:t>педагогической деятельности</a:t>
            </a:r>
            <a:endParaRPr lang="ru-RU" sz="2400" i="1" dirty="0">
              <a:latin typeface="Georgia" panose="02040502050405020303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5520020"/>
              </p:ext>
            </p:extLst>
          </p:nvPr>
        </p:nvGraphicFramePr>
        <p:xfrm>
          <a:off x="481261" y="1464221"/>
          <a:ext cx="8352927" cy="50025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76026"/>
                <a:gridCol w="4176901"/>
              </a:tblGrid>
              <a:tr h="4301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FFFF"/>
                          </a:solidFill>
                          <a:effectLst/>
                        </a:rPr>
                        <a:t>Принципы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FFFF"/>
                          </a:solidFill>
                          <a:effectLst/>
                        </a:rPr>
                        <a:t>Педагогический замысел</a:t>
                      </a:r>
                      <a:endParaRPr lang="ru-RU" sz="1800" dirty="0">
                        <a:solidFill>
                          <a:srgbClr val="FFFF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/>
                </a:tc>
              </a:tr>
              <a:tr h="19089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FFFF"/>
                          </a:solidFill>
                          <a:effectLst/>
                        </a:rPr>
                        <a:t>«Принцип фейерверка»: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FFFF"/>
                          </a:solidFill>
                          <a:effectLst/>
                        </a:rPr>
                        <a:t>Раскрой себя!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81225" algn="l"/>
                        </a:tabLst>
                      </a:pPr>
                      <a:r>
                        <a:rPr lang="ru-RU" sz="1000" dirty="0">
                          <a:effectLst/>
                        </a:rPr>
                        <a:t/>
                      </a:r>
                      <a:br>
                        <a:rPr lang="ru-RU" sz="10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	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Все педагоги – звезды: близкие и далекие, большие и маленькие, одинаково красивые. Каждая звездочка выбирает свой путь полета: у одних он длинный, а у других….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Главное – желание сиять!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/>
                </a:tc>
              </a:tr>
              <a:tr h="21509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FFFF"/>
                          </a:solidFill>
                          <a:effectLst/>
                        </a:rPr>
                        <a:t>«Принцип весов»: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FFFF"/>
                          </a:solidFill>
                          <a:effectLst/>
                        </a:rPr>
                        <a:t>Найди себя!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FFFF"/>
                          </a:solidFill>
                          <a:effectLst/>
                        </a:rPr>
                        <a:t>Твой выбор – твои </a:t>
                      </a:r>
                      <a:r>
                        <a:rPr lang="ru-RU" sz="1600" dirty="0" smtClean="0">
                          <a:solidFill>
                            <a:srgbClr val="FFFFFF"/>
                          </a:solidFill>
                          <a:effectLst/>
                        </a:rPr>
                        <a:t>возможности!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/>
                      </a:r>
                      <a:br>
                        <a:rPr lang="ru-RU" sz="1000" dirty="0">
                          <a:effectLst/>
                        </a:rPr>
                      </a:br>
                      <a:r>
                        <a:rPr lang="ru-RU" sz="1600" b="1" dirty="0">
                          <a:effectLst/>
                        </a:rPr>
                        <a:t>Нет прописных истин, они рождаются в споре. Вокруг бушует ураган социальных противоречий. Важно быть самостоятельным в мире. Весы–качели – символ постоянного поиска, стремление выработать свою точку зрения.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/>
                </a:tc>
              </a:tr>
            </a:tbl>
          </a:graphicData>
        </a:graphic>
      </p:graphicFrame>
      <p:sp>
        <p:nvSpPr>
          <p:cNvPr id="5" name="Улыбающееся лицо 4"/>
          <p:cNvSpPr/>
          <p:nvPr/>
        </p:nvSpPr>
        <p:spPr>
          <a:xfrm>
            <a:off x="2267744" y="3260725"/>
            <a:ext cx="476250" cy="428625"/>
          </a:xfrm>
          <a:prstGeom prst="smileyFace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6" name="Пятно 2 5"/>
          <p:cNvSpPr/>
          <p:nvPr/>
        </p:nvSpPr>
        <p:spPr>
          <a:xfrm>
            <a:off x="2991644" y="2845401"/>
            <a:ext cx="495300" cy="295275"/>
          </a:xfrm>
          <a:prstGeom prst="irregularSeal2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7" name="Пятно 2 6"/>
          <p:cNvSpPr/>
          <p:nvPr/>
        </p:nvSpPr>
        <p:spPr>
          <a:xfrm>
            <a:off x="3039269" y="3741737"/>
            <a:ext cx="495300" cy="295275"/>
          </a:xfrm>
          <a:prstGeom prst="irregularSeal2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8" name="Пятно 2 7"/>
          <p:cNvSpPr/>
          <p:nvPr/>
        </p:nvSpPr>
        <p:spPr>
          <a:xfrm>
            <a:off x="1437427" y="2923463"/>
            <a:ext cx="495300" cy="295275"/>
          </a:xfrm>
          <a:prstGeom prst="irregularSeal2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9" name="Пятно 1 8"/>
          <p:cNvSpPr/>
          <p:nvPr/>
        </p:nvSpPr>
        <p:spPr>
          <a:xfrm>
            <a:off x="1391444" y="3289299"/>
            <a:ext cx="523875" cy="371475"/>
          </a:xfrm>
          <a:prstGeom prst="irregularSeal1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0" name="Пятно 1 9"/>
          <p:cNvSpPr/>
          <p:nvPr/>
        </p:nvSpPr>
        <p:spPr>
          <a:xfrm>
            <a:off x="1516583" y="3660774"/>
            <a:ext cx="476250" cy="361950"/>
          </a:xfrm>
          <a:prstGeom prst="irregularSeal1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1" name="Пятно 1 10"/>
          <p:cNvSpPr/>
          <p:nvPr/>
        </p:nvSpPr>
        <p:spPr>
          <a:xfrm>
            <a:off x="3134382" y="3164927"/>
            <a:ext cx="428625" cy="428625"/>
          </a:xfrm>
          <a:prstGeom prst="irregularSeal1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2743994" y="3193010"/>
            <a:ext cx="247650" cy="1143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2071332" y="3670300"/>
            <a:ext cx="247650" cy="114300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cxnSp>
        <p:nvCxnSpPr>
          <p:cNvPr id="14" name="Прямая соединительная линия 13"/>
          <p:cNvCxnSpPr/>
          <p:nvPr/>
        </p:nvCxnSpPr>
        <p:spPr>
          <a:xfrm>
            <a:off x="2743994" y="3465512"/>
            <a:ext cx="295275" cy="0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cxnSp>
        <p:nvCxnSpPr>
          <p:cNvPr id="15" name="Прямая соединительная линия 14"/>
          <p:cNvCxnSpPr/>
          <p:nvPr/>
        </p:nvCxnSpPr>
        <p:spPr>
          <a:xfrm>
            <a:off x="2743994" y="3646487"/>
            <a:ext cx="247650" cy="190500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cxnSp>
        <p:nvCxnSpPr>
          <p:cNvPr id="16" name="Прямая соединительная линия 15"/>
          <p:cNvCxnSpPr/>
          <p:nvPr/>
        </p:nvCxnSpPr>
        <p:spPr>
          <a:xfrm>
            <a:off x="1972469" y="3217862"/>
            <a:ext cx="295275" cy="85725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1943894" y="3465512"/>
            <a:ext cx="323850" cy="19050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sp>
        <p:nvSpPr>
          <p:cNvPr id="18" name="Равнобедренный треугольник 17"/>
          <p:cNvSpPr/>
          <p:nvPr/>
        </p:nvSpPr>
        <p:spPr>
          <a:xfrm>
            <a:off x="2320131" y="5900737"/>
            <a:ext cx="571500" cy="428625"/>
          </a:xfrm>
          <a:prstGeom prst="triangle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flipV="1">
            <a:off x="1701006" y="5705475"/>
            <a:ext cx="1809750" cy="4286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Улыбающееся лицо 19"/>
          <p:cNvSpPr/>
          <p:nvPr/>
        </p:nvSpPr>
        <p:spPr>
          <a:xfrm>
            <a:off x="1391444" y="5728630"/>
            <a:ext cx="514350" cy="390525"/>
          </a:xfrm>
          <a:prstGeom prst="smileyFace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21" name="Улыбающееся лицо 20"/>
          <p:cNvSpPr/>
          <p:nvPr/>
        </p:nvSpPr>
        <p:spPr>
          <a:xfrm>
            <a:off x="3229769" y="5314950"/>
            <a:ext cx="514350" cy="390525"/>
          </a:xfrm>
          <a:prstGeom prst="smileyFace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8398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Объект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9901667"/>
              </p:ext>
            </p:extLst>
          </p:nvPr>
        </p:nvGraphicFramePr>
        <p:xfrm>
          <a:off x="395536" y="404664"/>
          <a:ext cx="8640960" cy="60028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0028"/>
                <a:gridCol w="4320932"/>
              </a:tblGrid>
              <a:tr h="5667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FFFF"/>
                          </a:solidFill>
                          <a:effectLst/>
                        </a:rPr>
                        <a:t>Принципы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FFFF"/>
                          </a:solidFill>
                          <a:effectLst/>
                        </a:rPr>
                        <a:t> </a:t>
                      </a:r>
                      <a:endParaRPr lang="ru-RU" sz="1800" b="1" dirty="0">
                        <a:solidFill>
                          <a:srgbClr val="FFFF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96" marR="396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FFFF"/>
                          </a:solidFill>
                          <a:effectLst/>
                        </a:rPr>
                        <a:t>Педагогический замысел</a:t>
                      </a:r>
                      <a:endParaRPr lang="ru-RU" sz="1800" b="1" dirty="0">
                        <a:solidFill>
                          <a:srgbClr val="FFFF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96" marR="39696" marT="0" marB="0"/>
                </a:tc>
              </a:tr>
              <a:tr h="20308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FFFF"/>
                          </a:solidFill>
                          <a:effectLst/>
                        </a:rPr>
                        <a:t>«Принцип рейтинга»: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FFFF"/>
                          </a:solidFill>
                          <a:effectLst/>
                        </a:rPr>
                        <a:t>Побеждай! Пробуй! Планируй!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FFFF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FFFF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FFFF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FFFF"/>
                          </a:solidFill>
                          <a:effectLst/>
                        </a:rPr>
                        <a:t> 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FFFF"/>
                          </a:solidFill>
                          <a:effectLst/>
                        </a:rPr>
                        <a:t> </a:t>
                      </a:r>
                      <a:endParaRPr lang="ru-RU" sz="1800" b="1" dirty="0">
                        <a:solidFill>
                          <a:srgbClr val="FFFF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96" marR="396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У </a:t>
                      </a:r>
                      <a:r>
                        <a:rPr lang="ru-RU" sz="1800" b="1" dirty="0">
                          <a:effectLst/>
                        </a:rPr>
                        <a:t>каждого своя программа развития, цели и задачи. Каждый выбирает путь движения к успеху по силам и проявляет себя в разных жизненных ситуациях.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96" marR="39696" marT="0" marB="0"/>
                </a:tc>
              </a:tr>
              <a:tr h="32006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FFFF"/>
                          </a:solidFill>
                          <a:effectLst/>
                        </a:rPr>
                        <a:t>«Принцип успеха»: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FFFF"/>
                          </a:solidFill>
                          <a:effectLst/>
                        </a:rPr>
                        <a:t>Реализуй себя!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FFFF"/>
                          </a:solidFill>
                          <a:effectLst/>
                        </a:rPr>
                        <a:t>  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FFFF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FFFF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FFFF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FFFF"/>
                          </a:solidFill>
                          <a:effectLst/>
                        </a:rPr>
                        <a:t> </a:t>
                      </a:r>
                    </a:p>
                  </a:txBody>
                  <a:tcPr marL="39696" marR="396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Создание </a:t>
                      </a:r>
                      <a:r>
                        <a:rPr lang="ru-RU" sz="1800" b="1" dirty="0">
                          <a:effectLst/>
                        </a:rPr>
                        <a:t>ситуации успеха. Главное – почувствовать вкус победы. Педагог – равноправный партнер, учитывающий интересы ребенка, индивидуальные способности и потребности.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96" marR="39696" marT="0" marB="0"/>
                </a:tc>
              </a:tr>
            </a:tbl>
          </a:graphicData>
        </a:graphic>
      </p:graphicFrame>
      <p:sp>
        <p:nvSpPr>
          <p:cNvPr id="33" name="Равнобедренный треугольник 32"/>
          <p:cNvSpPr/>
          <p:nvPr/>
        </p:nvSpPr>
        <p:spPr>
          <a:xfrm>
            <a:off x="1825041" y="1772816"/>
            <a:ext cx="1358230" cy="1224136"/>
          </a:xfrm>
          <a:prstGeom prst="triangle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34" name="Улыбающееся лицо 33"/>
          <p:cNvSpPr/>
          <p:nvPr/>
        </p:nvSpPr>
        <p:spPr>
          <a:xfrm>
            <a:off x="2213644" y="4365104"/>
            <a:ext cx="581025" cy="504825"/>
          </a:xfrm>
          <a:prstGeom prst="smileyFace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35" name="Поле 22"/>
          <p:cNvSpPr txBox="1"/>
          <p:nvPr/>
        </p:nvSpPr>
        <p:spPr>
          <a:xfrm>
            <a:off x="3409950" y="4060304"/>
            <a:ext cx="666750" cy="3048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>
                <a:effectLst/>
                <a:ea typeface="Calibri"/>
                <a:cs typeface="Times New Roman"/>
              </a:rPr>
              <a:t>Хочу</a:t>
            </a:r>
          </a:p>
        </p:txBody>
      </p:sp>
      <p:sp>
        <p:nvSpPr>
          <p:cNvPr id="36" name="Поле 23"/>
          <p:cNvSpPr txBox="1"/>
          <p:nvPr/>
        </p:nvSpPr>
        <p:spPr>
          <a:xfrm>
            <a:off x="3409950" y="5157192"/>
            <a:ext cx="666750" cy="304800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>
                <a:effectLst/>
                <a:latin typeface="Calibri"/>
                <a:ea typeface="Calibri"/>
                <a:cs typeface="Times New Roman"/>
              </a:rPr>
              <a:t>Умею</a:t>
            </a:r>
          </a:p>
        </p:txBody>
      </p:sp>
      <p:sp>
        <p:nvSpPr>
          <p:cNvPr id="37" name="Поле 24"/>
          <p:cNvSpPr txBox="1"/>
          <p:nvPr/>
        </p:nvSpPr>
        <p:spPr>
          <a:xfrm>
            <a:off x="1115616" y="5157192"/>
            <a:ext cx="666750" cy="304800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>
                <a:effectLst/>
                <a:latin typeface="Calibri"/>
                <a:ea typeface="Calibri"/>
                <a:cs typeface="Times New Roman"/>
              </a:rPr>
              <a:t>Могу</a:t>
            </a:r>
          </a:p>
        </p:txBody>
      </p:sp>
      <p:sp>
        <p:nvSpPr>
          <p:cNvPr id="38" name="Поле 25"/>
          <p:cNvSpPr txBox="1"/>
          <p:nvPr/>
        </p:nvSpPr>
        <p:spPr>
          <a:xfrm>
            <a:off x="1115616" y="4060304"/>
            <a:ext cx="666750" cy="304800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>
                <a:effectLst/>
                <a:latin typeface="Calibri"/>
                <a:ea typeface="Calibri"/>
                <a:cs typeface="Times New Roman"/>
              </a:rPr>
              <a:t>Знаю</a:t>
            </a:r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 flipH="1" flipV="1">
            <a:off x="1913607" y="4307954"/>
            <a:ext cx="276225" cy="1143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H="1">
            <a:off x="1913607" y="4870914"/>
            <a:ext cx="304800" cy="180975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cxnSp>
        <p:nvCxnSpPr>
          <p:cNvPr id="41" name="Прямая соединительная линия 40"/>
          <p:cNvCxnSpPr/>
          <p:nvPr/>
        </p:nvCxnSpPr>
        <p:spPr>
          <a:xfrm flipH="1">
            <a:off x="2794669" y="4365104"/>
            <a:ext cx="360363" cy="114300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cxnSp>
        <p:nvCxnSpPr>
          <p:cNvPr id="42" name="Прямая соединительная линия 41"/>
          <p:cNvCxnSpPr/>
          <p:nvPr/>
        </p:nvCxnSpPr>
        <p:spPr>
          <a:xfrm flipH="1" flipV="1">
            <a:off x="2742993" y="4871899"/>
            <a:ext cx="371475" cy="180975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1076169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400" b="1" i="1" u="sng" dirty="0">
                <a:latin typeface="Georgia" panose="02040502050405020303" pitchFamily="18" charset="0"/>
              </a:rPr>
              <a:t>Основными субъективными источниками определения успешности педагога считают</a:t>
            </a:r>
            <a:r>
              <a:rPr lang="ru-RU" sz="2400" b="1" i="1" u="sng" dirty="0" smtClean="0">
                <a:latin typeface="Georgia" panose="02040502050405020303" pitchFamily="18" charset="0"/>
              </a:rPr>
              <a:t>:</a:t>
            </a:r>
            <a:endParaRPr lang="ru-RU" sz="2400" b="1" dirty="0">
              <a:latin typeface="Georgia" panose="0204050205040502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Слухи</a:t>
            </a:r>
            <a:r>
              <a:rPr lang="ru-RU" dirty="0"/>
              <a:t>;</a:t>
            </a:r>
          </a:p>
          <a:p>
            <a:pPr lvl="0"/>
            <a:r>
              <a:rPr lang="ru-RU" dirty="0"/>
              <a:t>Мнение администрации;</a:t>
            </a:r>
          </a:p>
          <a:p>
            <a:pPr lvl="0"/>
            <a:r>
              <a:rPr lang="ru-RU" dirty="0"/>
              <a:t>Анализ и мнение методистов, членов ГМО и экспертных групп;</a:t>
            </a:r>
          </a:p>
          <a:p>
            <a:pPr lvl="0"/>
            <a:r>
              <a:rPr lang="ru-RU" dirty="0"/>
              <a:t>Сложившееся представление среди коллег, родителей;</a:t>
            </a:r>
          </a:p>
          <a:p>
            <a:pPr lvl="0"/>
            <a:r>
              <a:rPr lang="ru-RU" dirty="0"/>
              <a:t>Показательная активность педагога, желание выступить, казаться, участвовать, руководить.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595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40385" algn="ctr">
              <a:lnSpc>
                <a:spcPct val="115000"/>
              </a:lnSpc>
              <a:spcAft>
                <a:spcPts val="1000"/>
              </a:spcAft>
            </a:pPr>
            <a:r>
              <a:rPr lang="ru-RU" sz="2400" b="1" i="1" u="sng" dirty="0">
                <a:latin typeface="Georgia" panose="02040502050405020303" pitchFamily="18" charset="0"/>
                <a:ea typeface="Calibri"/>
                <a:cs typeface="Times New Roman"/>
              </a:rPr>
              <a:t>Основные же источники определения успешности педагога</a:t>
            </a:r>
            <a:r>
              <a:rPr lang="ru-RU" sz="2400" b="1" i="1" u="sng" dirty="0" smtClean="0">
                <a:latin typeface="Georgia" panose="02040502050405020303" pitchFamily="18" charset="0"/>
                <a:ea typeface="Calibri"/>
                <a:cs typeface="Times New Roman"/>
              </a:rPr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/>
              <a:t>Результаты воспитанности, </a:t>
            </a:r>
            <a:r>
              <a:rPr lang="ru-RU" dirty="0" err="1"/>
              <a:t>обученности</a:t>
            </a:r>
            <a:r>
              <a:rPr lang="ru-RU" dirty="0"/>
              <a:t> детей в разных видах деятельности;</a:t>
            </a:r>
          </a:p>
          <a:p>
            <a:pPr lvl="0"/>
            <a:r>
              <a:rPr lang="ru-RU" dirty="0"/>
              <a:t>Количество детей, успешно обучающихся в начальной школе;</a:t>
            </a:r>
          </a:p>
          <a:p>
            <a:pPr lvl="0"/>
            <a:r>
              <a:rPr lang="ru-RU" dirty="0"/>
              <a:t>Успешно проведенные педагогические мероприятия;</a:t>
            </a:r>
          </a:p>
          <a:p>
            <a:pPr lvl="0"/>
            <a:r>
              <a:rPr lang="ru-RU" dirty="0"/>
              <a:t>Обобщение передового профессионального опыта;</a:t>
            </a:r>
          </a:p>
          <a:p>
            <a:pPr lvl="0"/>
            <a:r>
              <a:rPr lang="ru-RU" dirty="0"/>
              <a:t>Публикации в местной печати, СМИ.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917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6425" cy="1143000"/>
          </a:xfrm>
        </p:spPr>
        <p:txBody>
          <a:bodyPr/>
          <a:lstStyle/>
          <a:p>
            <a:pPr algn="ctr"/>
            <a:r>
              <a:rPr lang="ru-RU" sz="2800" b="1" i="1" dirty="0">
                <a:latin typeface="Georgia" pitchFamily="18" charset="0"/>
              </a:rPr>
              <a:t>А</a:t>
            </a:r>
            <a:r>
              <a:rPr lang="ru-RU" sz="2800" b="1" i="1" dirty="0" smtClean="0">
                <a:solidFill>
                  <a:schemeClr val="tx1"/>
                </a:solidFill>
                <a:latin typeface="Georgia" pitchFamily="18" charset="0"/>
              </a:rPr>
              <a:t>нализ    возможных    рисков</a:t>
            </a:r>
            <a:br>
              <a:rPr lang="ru-RU" sz="2800" b="1" i="1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2800" b="1" i="1" dirty="0" smtClean="0">
                <a:solidFill>
                  <a:schemeClr val="tx1"/>
                </a:solidFill>
                <a:latin typeface="Georgia" pitchFamily="18" charset="0"/>
              </a:rPr>
              <a:t> и   способы   их   преодоления</a:t>
            </a:r>
            <a:endParaRPr lang="ru-RU" sz="2800" i="1" dirty="0">
              <a:latin typeface="Georgia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42910" y="1142984"/>
          <a:ext cx="8001056" cy="5160733"/>
        </p:xfrm>
        <a:graphic>
          <a:graphicData uri="http://schemas.openxmlformats.org/drawingml/2006/table">
            <a:tbl>
              <a:tblPr/>
              <a:tblGrid>
                <a:gridCol w="4000109"/>
                <a:gridCol w="4000947"/>
              </a:tblGrid>
              <a:tr h="1560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Georgia" pitchFamily="18" charset="0"/>
                          <a:ea typeface="Calibri"/>
                          <a:cs typeface="Times New Roman"/>
                        </a:rPr>
                        <a:t>Планируемый риск</a:t>
                      </a:r>
                      <a:endParaRPr lang="ru-RU" sz="1400" dirty="0"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41935" marR="4193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Georgia" pitchFamily="18" charset="0"/>
                          <a:ea typeface="Calibri"/>
                          <a:cs typeface="Times New Roman"/>
                        </a:rPr>
                        <a:t>Возможный способ преодоления</a:t>
                      </a:r>
                      <a:endParaRPr lang="ru-RU" sz="1400"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41935" marR="4193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393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Georgia" pitchFamily="18" charset="0"/>
                          <a:ea typeface="Calibri"/>
                          <a:cs typeface="Times New Roman"/>
                        </a:rPr>
                        <a:t>Сопротивление отдельных педагогов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Georgia" pitchFamily="18" charset="0"/>
                          <a:ea typeface="Calibri"/>
                          <a:cs typeface="Times New Roman"/>
                        </a:rPr>
                        <a:t>инновационной деятельности </a:t>
                      </a:r>
                    </a:p>
                  </a:txBody>
                  <a:tcPr marL="41935" marR="4193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Georgia" pitchFamily="18" charset="0"/>
                          <a:ea typeface="Calibri"/>
                          <a:cs typeface="Times New Roman"/>
                        </a:rPr>
                        <a:t>Использовать возможности  по стимулированию педагогов, вовлечению их в инновационную практику</a:t>
                      </a:r>
                    </a:p>
                  </a:txBody>
                  <a:tcPr marL="41935" marR="4193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741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Georgia" pitchFamily="18" charset="0"/>
                          <a:ea typeface="Calibri"/>
                          <a:cs typeface="Times New Roman"/>
                        </a:rPr>
                        <a:t>- часть педагогов формально принимают  нововведения;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Georgia" pitchFamily="18" charset="0"/>
                          <a:ea typeface="Calibri"/>
                          <a:cs typeface="Times New Roman"/>
                        </a:rPr>
                        <a:t>- часть не вникают в суть предстоящих изменений</a:t>
                      </a:r>
                    </a:p>
                  </a:txBody>
                  <a:tcPr marL="41935" marR="4193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Georgia" pitchFamily="18" charset="0"/>
                          <a:ea typeface="Calibri"/>
                          <a:cs typeface="Times New Roman"/>
                        </a:rPr>
                        <a:t>-Формировать рефлексивную компетенцию педагогов;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Georgia" pitchFamily="18" charset="0"/>
                          <a:ea typeface="Calibri"/>
                          <a:cs typeface="Times New Roman"/>
                        </a:rPr>
                        <a:t>-Включение педагогов в деятельность работы творческих групп.</a:t>
                      </a:r>
                    </a:p>
                  </a:txBody>
                  <a:tcPr marL="41935" marR="4193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045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Georgia" pitchFamily="18" charset="0"/>
                          <a:ea typeface="Calibri"/>
                          <a:cs typeface="Times New Roman"/>
                        </a:rPr>
                        <a:t>Увеличение временных затрат на самообразовательную деятельность педагогов</a:t>
                      </a:r>
                    </a:p>
                  </a:txBody>
                  <a:tcPr marL="41935" marR="4193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Georgia" pitchFamily="18" charset="0"/>
                          <a:ea typeface="Calibri"/>
                          <a:cs typeface="Times New Roman"/>
                        </a:rPr>
                        <a:t> Возможность предоставления методических часов  педагогам ДОУ </a:t>
                      </a:r>
                    </a:p>
                  </a:txBody>
                  <a:tcPr marL="41935" marR="4193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393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Georgia" pitchFamily="18" charset="0"/>
                          <a:ea typeface="Calibri"/>
                          <a:cs typeface="Times New Roman"/>
                        </a:rPr>
                        <a:t>Возможности методического сопровождения не удовлетворяют образовательным потребностям педагогов </a:t>
                      </a:r>
                    </a:p>
                  </a:txBody>
                  <a:tcPr marL="41935" marR="4193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Georgia" pitchFamily="18" charset="0"/>
                          <a:ea typeface="Calibri"/>
                          <a:cs typeface="Times New Roman"/>
                        </a:rPr>
                        <a:t>Пополнение методического кабинета банком практического и методического материала</a:t>
                      </a:r>
                    </a:p>
                  </a:txBody>
                  <a:tcPr marL="41935" marR="4193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741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Georgia" pitchFamily="18" charset="0"/>
                          <a:ea typeface="Calibri"/>
                          <a:cs typeface="Times New Roman"/>
                        </a:rPr>
                        <a:t>Широкий спектр деятельности для педагогов может снизить качество предъявляемых образовательных услуг на определенном этапе освоения технологии.</a:t>
                      </a:r>
                    </a:p>
                  </a:txBody>
                  <a:tcPr marL="41935" marR="4193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Georgia" pitchFamily="18" charset="0"/>
                          <a:ea typeface="Calibri"/>
                          <a:cs typeface="Times New Roman"/>
                        </a:rPr>
                        <a:t>Оптимальное планирование методической работы </a:t>
                      </a:r>
                    </a:p>
                  </a:txBody>
                  <a:tcPr marL="41935" marR="4193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077072"/>
            <a:ext cx="8856984" cy="252028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/>
            </a:r>
            <a:br>
              <a:rPr lang="en-US" sz="6600" dirty="0" smtClean="0">
                <a:solidFill>
                  <a:srgbClr val="FF0000"/>
                </a:solidFill>
              </a:rPr>
            </a:br>
            <a:r>
              <a:rPr lang="en-US" sz="6600" dirty="0">
                <a:solidFill>
                  <a:srgbClr val="FF0000"/>
                </a:solidFill>
              </a:rPr>
              <a:t/>
            </a:r>
            <a:br>
              <a:rPr lang="en-US" sz="6600" dirty="0">
                <a:solidFill>
                  <a:srgbClr val="FF0000"/>
                </a:solidFill>
              </a:rPr>
            </a:br>
            <a:r>
              <a:rPr lang="en-US" sz="6600" dirty="0" smtClean="0">
                <a:solidFill>
                  <a:srgbClr val="FF0000"/>
                </a:solidFill>
              </a:rPr>
              <a:t/>
            </a:r>
            <a:br>
              <a:rPr lang="en-US" sz="6600" dirty="0" smtClean="0">
                <a:solidFill>
                  <a:srgbClr val="FF0000"/>
                </a:solidFill>
              </a:rPr>
            </a:br>
            <a:r>
              <a:rPr lang="ru-RU" sz="6600" dirty="0"/>
              <a:t/>
            </a:r>
            <a:br>
              <a:rPr lang="ru-RU" sz="6600" dirty="0"/>
            </a:br>
            <a:r>
              <a:rPr lang="ru-RU" sz="4400" dirty="0" smtClean="0">
                <a:solidFill>
                  <a:srgbClr val="FF0000"/>
                </a:solidFill>
              </a:rPr>
              <a:t>СПАСИБО ЗА ВНИМАНИЕ!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64088" y="620688"/>
            <a:ext cx="36004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Georgia" panose="02040502050405020303" pitchFamily="18" charset="0"/>
                <a:ea typeface="+mj-ea"/>
                <a:cs typeface="+mj-cs"/>
              </a:rPr>
              <a:t>Только деятельность, приносящая успех и высокое удовлетворение, становится для личности фактором развития.</a:t>
            </a:r>
            <a:r>
              <a:rPr lang="en-US" sz="2800" b="1" dirty="0">
                <a:solidFill>
                  <a:srgbClr val="0070C0"/>
                </a:solidFill>
                <a:latin typeface="Georgia" panose="02040502050405020303" pitchFamily="18" charset="0"/>
                <a:ea typeface="+mj-ea"/>
                <a:cs typeface="+mj-cs"/>
              </a:rPr>
              <a:t/>
            </a:r>
            <a:br>
              <a:rPr lang="en-US" sz="2800" b="1" dirty="0">
                <a:solidFill>
                  <a:srgbClr val="0070C0"/>
                </a:solidFill>
                <a:latin typeface="Georgia" panose="02040502050405020303" pitchFamily="18" charset="0"/>
                <a:ea typeface="+mj-ea"/>
                <a:cs typeface="+mj-cs"/>
              </a:rPr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5" y="1124744"/>
            <a:ext cx="4690413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624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85729"/>
            <a:ext cx="8226425" cy="1857388"/>
          </a:xfrm>
        </p:spPr>
        <p:txBody>
          <a:bodyPr/>
          <a:lstStyle/>
          <a:p>
            <a:pPr algn="just">
              <a:buNone/>
            </a:pPr>
            <a:r>
              <a:rPr lang="ru-RU" sz="1800" dirty="0" smtClean="0">
                <a:latin typeface="Georgia" pitchFamily="18" charset="0"/>
              </a:rPr>
              <a:t>              </a:t>
            </a:r>
            <a:r>
              <a:rPr lang="ru-RU" sz="1800" b="1" dirty="0" smtClean="0">
                <a:latin typeface="Georgia" pitchFamily="18" charset="0"/>
              </a:rPr>
              <a:t>Исследование профессиональной компетентности педагога </a:t>
            </a:r>
            <a:r>
              <a:rPr lang="ru-RU" sz="1800" dirty="0" smtClean="0">
                <a:latin typeface="Georgia" pitchFamily="18" charset="0"/>
              </a:rPr>
              <a:t>— одно из ведущих направлений деятельности целого ряда ученых В.Н. Введенский, Г.Воронцова, Е. </a:t>
            </a:r>
            <a:r>
              <a:rPr lang="ru-RU" sz="1800" dirty="0" err="1" smtClean="0">
                <a:latin typeface="Georgia" pitchFamily="18" charset="0"/>
              </a:rPr>
              <a:t>Вторина</a:t>
            </a:r>
            <a:r>
              <a:rPr lang="ru-RU" sz="1800" dirty="0" smtClean="0">
                <a:latin typeface="Georgia" pitchFamily="18" charset="0"/>
              </a:rPr>
              <a:t>, И.А. Зим­няя, Н.В. Кузьмина, А.К. Маркова, Г.Молчанов, Л.А. Петровская, Г.С. </a:t>
            </a:r>
            <a:r>
              <a:rPr lang="ru-RU" sz="1800" dirty="0" err="1" smtClean="0">
                <a:latin typeface="Georgia" pitchFamily="18" charset="0"/>
              </a:rPr>
              <a:t>Сухобская</a:t>
            </a:r>
            <a:r>
              <a:rPr lang="ru-RU" sz="1800" dirty="0" smtClean="0">
                <a:latin typeface="Georgia" pitchFamily="18" charset="0"/>
              </a:rPr>
              <a:t>, Т.И. Шамова</a:t>
            </a:r>
            <a:endParaRPr lang="ru-RU" sz="1800" dirty="0">
              <a:latin typeface="Georgia" pitchFamily="18" charset="0"/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642910" y="2214554"/>
            <a:ext cx="8226425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       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 bwMode="auto">
          <a:xfrm>
            <a:off x="500034" y="1928802"/>
            <a:ext cx="8286808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b="1" dirty="0" smtClean="0">
                <a:latin typeface="Georgia" pitchFamily="18" charset="0"/>
              </a:rPr>
              <a:t>«</a:t>
            </a:r>
            <a:r>
              <a:rPr lang="ru-RU" sz="2000" b="1" dirty="0" smtClean="0">
                <a:latin typeface="Georgia" pitchFamily="18" charset="0"/>
              </a:rPr>
              <a:t>Профессиональная компетентность» </a:t>
            </a:r>
            <a:r>
              <a:rPr lang="ru-RU" sz="2000" dirty="0" smtClean="0">
                <a:latin typeface="Georgia" pitchFamily="18" charset="0"/>
              </a:rPr>
              <a:t>рассматривается как :</a:t>
            </a:r>
          </a:p>
          <a:p>
            <a:endParaRPr lang="ru-RU" sz="2000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Georgia" pitchFamily="18" charset="0"/>
              </a:rPr>
              <a:t>совокупность знаний и умений, определяющих результативность труда;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Georgia" pitchFamily="18" charset="0"/>
              </a:rPr>
              <a:t> объем навыков выполнения задачи;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Georgia" pitchFamily="18" charset="0"/>
              </a:rPr>
              <a:t> комбинация личностных качеств и свойств; 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Georgia" pitchFamily="18" charset="0"/>
              </a:rPr>
              <a:t>комплекс знаний и профессионально значимых личностных качеств; 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Georgia" pitchFamily="18" charset="0"/>
              </a:rPr>
              <a:t>направление профессионализации; 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Georgia" pitchFamily="18" charset="0"/>
              </a:rPr>
              <a:t>теоретическая и практическая готовность к труду ;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Georgia" pitchFamily="18" charset="0"/>
              </a:rPr>
              <a:t> способность к сложным </a:t>
            </a:r>
            <a:r>
              <a:rPr lang="ru-RU" sz="2000" dirty="0" err="1" smtClean="0">
                <a:latin typeface="Georgia" pitchFamily="18" charset="0"/>
              </a:rPr>
              <a:t>культуросообразным</a:t>
            </a:r>
            <a:r>
              <a:rPr lang="ru-RU" sz="2000" dirty="0" smtClean="0">
                <a:latin typeface="Georgia" pitchFamily="18" charset="0"/>
              </a:rPr>
              <a:t> видам действий; 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Georgia" pitchFamily="18" charset="0"/>
              </a:rPr>
              <a:t>основанный на знаниях, интеллектуально и личностно обусловленный опыт социально-профессиональной жизнедеятельности </a:t>
            </a:r>
            <a:r>
              <a:rPr lang="ru-RU" dirty="0" smtClean="0">
                <a:latin typeface="Georgia" pitchFamily="18" charset="0"/>
              </a:rPr>
              <a:t>.</a:t>
            </a: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496944" cy="5865515"/>
          </a:xfrm>
        </p:spPr>
        <p:txBody>
          <a:bodyPr>
            <a:normAutofit fontScale="85000" lnSpcReduction="20000"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i="1" u="sng" dirty="0" smtClean="0">
                <a:latin typeface="Georgia" panose="02040502050405020303" pitchFamily="18" charset="0"/>
              </a:rPr>
              <a:t>Профессиональная компетентность </a:t>
            </a:r>
            <a:r>
              <a:rPr lang="ru-RU" dirty="0" smtClean="0">
                <a:latin typeface="Georgia" panose="02040502050405020303" pitchFamily="18" charset="0"/>
              </a:rPr>
              <a:t>современного педагога ДОУ определяется как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dirty="0" smtClean="0">
                <a:latin typeface="Georgia" panose="02040502050405020303" pitchFamily="18" charset="0"/>
              </a:rPr>
              <a:t>- совокупность общечеловеческих и специфических профессиональных установок, позволяющих ему справляться с заданной программой и особыми, возникающими в </a:t>
            </a:r>
            <a:r>
              <a:rPr lang="ru-RU" dirty="0" err="1" smtClean="0">
                <a:latin typeface="Georgia" panose="02040502050405020303" pitchFamily="18" charset="0"/>
              </a:rPr>
              <a:t>психолого</a:t>
            </a:r>
            <a:r>
              <a:rPr lang="ru-RU" dirty="0" smtClean="0">
                <a:latin typeface="Georgia" panose="02040502050405020303" pitchFamily="18" charset="0"/>
              </a:rPr>
              <a:t> – педагогическом процессе дошкольного учреждения, ситуациями, разрешая которые, он способствует уточнению, совершенствованию, практическому воплощению задач развития, его общих и специальных способностей.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ru-RU" dirty="0">
              <a:latin typeface="Georgia" panose="02040502050405020303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dirty="0" smtClean="0">
                <a:latin typeface="Georgia" panose="02040502050405020303" pitchFamily="18" charset="0"/>
              </a:rPr>
              <a:t>-проще говоря, </a:t>
            </a:r>
            <a:r>
              <a:rPr lang="ru-RU" dirty="0"/>
              <a:t>способность применять знания, умения и практический опыт для успешной трудовой деятельности.</a:t>
            </a:r>
            <a:endParaRPr lang="ru-RU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0728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>
                <a:solidFill>
                  <a:srgbClr val="000000"/>
                </a:solidFill>
                <a:latin typeface="Georgia" panose="02040502050405020303" pitchFamily="18" charset="0"/>
                <a:ea typeface="Calibri"/>
                <a:cs typeface="Times New Roman"/>
              </a:rPr>
              <a:t>Структура профессиональной компетентности</a:t>
            </a:r>
            <a:endParaRPr lang="ru-RU" b="1" i="1" dirty="0">
              <a:latin typeface="Georgia" panose="0204050205040502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5613" y="1600201"/>
            <a:ext cx="8226425" cy="4349080"/>
          </a:xfrm>
        </p:spPr>
        <p:txBody>
          <a:bodyPr/>
          <a:lstStyle/>
          <a:p>
            <a:pPr lvl="0">
              <a:lnSpc>
                <a:spcPct val="115000"/>
              </a:lnSpc>
              <a:spcAft>
                <a:spcPts val="0"/>
              </a:spcAft>
              <a:buClr>
                <a:srgbClr val="000000"/>
              </a:buClr>
            </a:pPr>
            <a:r>
              <a:rPr lang="ru-RU" sz="28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когнитивный компонент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- включает профессиональные знания в области психолого-педагогических и методических наук</a:t>
            </a:r>
            <a:endParaRPr lang="ru-RU" sz="2800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buClr>
                <a:srgbClr val="000000"/>
              </a:buClr>
            </a:pPr>
            <a:r>
              <a:rPr lang="ru-RU" sz="2800" b="1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деятельностный</a:t>
            </a:r>
            <a:r>
              <a:rPr lang="ru-RU" sz="28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компонент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- профессиональные умения и опыт</a:t>
            </a:r>
            <a:endParaRPr lang="ru-RU" sz="2800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Clr>
                <a:srgbClr val="000000"/>
              </a:buClr>
            </a:pPr>
            <a:r>
              <a:rPr lang="ru-RU" sz="28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профессионально-личностный</a:t>
            </a:r>
            <a:r>
              <a:rPr lang="en-US" sz="2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компонент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- личностные качества и профессиональные ценностные ориентации педагога </a:t>
            </a:r>
            <a:endParaRPr lang="ru-RU" sz="2800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0066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408615" cy="1143000"/>
          </a:xfrm>
        </p:spPr>
        <p:txBody>
          <a:bodyPr/>
          <a:lstStyle/>
          <a:p>
            <a:pPr algn="ctr"/>
            <a:r>
              <a:rPr lang="ru-RU" sz="2800" b="1" i="1" dirty="0" smtClean="0">
                <a:latin typeface="Georgia" panose="02040502050405020303" pitchFamily="18" charset="0"/>
              </a:rPr>
              <a:t>Современные требования к компетентности педагога</a:t>
            </a:r>
            <a:endParaRPr lang="ru-RU" sz="2800" b="1" i="1" dirty="0">
              <a:latin typeface="Georgia" panose="0204050205040502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9" y="1988840"/>
            <a:ext cx="7848872" cy="4137323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должен быть компетентным в вопросах организации и содержания деятельности по следующим направлениям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-образовательной;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–методической;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социально–педагогической.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117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400" b="1" i="1" u="sng" dirty="0" err="1">
                <a:latin typeface="Georgia" panose="02040502050405020303" pitchFamily="18" charset="0"/>
              </a:rPr>
              <a:t>Воспитательно</a:t>
            </a:r>
            <a:r>
              <a:rPr lang="ru-RU" sz="2400" b="1" i="1" u="sng" dirty="0">
                <a:latin typeface="Georgia" panose="02040502050405020303" pitchFamily="18" charset="0"/>
              </a:rPr>
              <a:t>–образовательная</a:t>
            </a:r>
            <a:r>
              <a:rPr lang="ru-RU" sz="2400" b="1" i="1" dirty="0">
                <a:latin typeface="Georgia" panose="02040502050405020303" pitchFamily="18" charset="0"/>
              </a:rPr>
              <a:t> деятельность предполагает следующие критерии компетентности: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dirty="0">
                <a:latin typeface="Times New Roman"/>
                <a:ea typeface="Calibri"/>
                <a:cs typeface="Times New Roman"/>
              </a:rPr>
              <a:t>осуществление целостного педагогического процесса; 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dirty="0">
                <a:latin typeface="Times New Roman"/>
                <a:ea typeface="Calibri"/>
                <a:cs typeface="Times New Roman"/>
              </a:rPr>
              <a:t>создание развивающей среды;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dirty="0">
                <a:latin typeface="Times New Roman"/>
                <a:ea typeface="Calibri"/>
                <a:cs typeface="Times New Roman"/>
              </a:rPr>
              <a:t>обеспечение охраны жизни и здоровья детей. 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>
                <a:latin typeface="Times New Roman"/>
                <a:ea typeface="Calibri"/>
                <a:cs typeface="Times New Roman"/>
              </a:rPr>
              <a:t>Данные критерии подкрепляются следующими </a:t>
            </a:r>
            <a:r>
              <a:rPr lang="ru-RU" b="1" i="1" dirty="0">
                <a:latin typeface="Times New Roman"/>
                <a:ea typeface="Calibri"/>
                <a:cs typeface="Times New Roman"/>
              </a:rPr>
              <a:t>показателями компетентности педагога</a:t>
            </a:r>
            <a:r>
              <a:rPr lang="ru-RU" dirty="0">
                <a:latin typeface="Times New Roman"/>
                <a:ea typeface="Calibri"/>
                <a:cs typeface="Times New Roman"/>
              </a:rPr>
              <a:t>: 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Font typeface="Courier New"/>
              <a:buChar char="o"/>
            </a:pPr>
            <a:r>
              <a:rPr lang="ru-RU" dirty="0">
                <a:latin typeface="Times New Roman"/>
                <a:ea typeface="Calibri"/>
                <a:cs typeface="Times New Roman"/>
              </a:rPr>
              <a:t>знание целей, задач, содержания, принципов, форм, методов и средств обучения и воспитания дошкольников; 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Font typeface="Courier New"/>
              <a:buChar char="o"/>
            </a:pPr>
            <a:r>
              <a:rPr lang="ru-RU" dirty="0">
                <a:latin typeface="Times New Roman"/>
                <a:ea typeface="Calibri"/>
                <a:cs typeface="Times New Roman"/>
              </a:rPr>
              <a:t>умения результативно формировать знания, умения и навыки в соответствии с образовательной программой.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4002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7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400" b="1" i="1" u="sng" dirty="0" err="1">
                <a:latin typeface="Georgia" panose="02040502050405020303" pitchFamily="18" charset="0"/>
              </a:rPr>
              <a:t>Учебно</a:t>
            </a:r>
            <a:r>
              <a:rPr lang="ru-RU" sz="2400" b="1" i="1" u="sng" dirty="0">
                <a:latin typeface="Georgia" panose="02040502050405020303" pitchFamily="18" charset="0"/>
              </a:rPr>
              <a:t> – методическая </a:t>
            </a:r>
            <a:r>
              <a:rPr lang="ru-RU" sz="2400" b="1" i="1" dirty="0">
                <a:latin typeface="Georgia" panose="02040502050405020303" pitchFamily="18" charset="0"/>
              </a:rPr>
              <a:t>деятельность воспитателя предполагает следующие критерии компетентности: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 indent="0" algn="just">
              <a:spcAft>
                <a:spcPts val="0"/>
              </a:spcAft>
              <a:buFont typeface="Symbol"/>
              <a:buChar char=""/>
            </a:pPr>
            <a:r>
              <a:rPr lang="ru-RU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планирование </a:t>
            </a:r>
            <a:r>
              <a:rPr lang="ru-RU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воспитательно</a:t>
            </a:r>
            <a:r>
              <a:rPr lang="ru-RU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-образовательной работы; </a:t>
            </a:r>
          </a:p>
          <a:p>
            <a:pPr lvl="0" indent="0" algn="just">
              <a:spcAft>
                <a:spcPts val="1000"/>
              </a:spcAft>
              <a:buFont typeface="Symbol"/>
              <a:buChar char=""/>
            </a:pPr>
            <a:r>
              <a:rPr lang="ru-RU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проектирование </a:t>
            </a:r>
            <a:r>
              <a:rPr lang="ru-RU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педагогической деятельности на основе анализа достигнутых результатов. </a:t>
            </a:r>
          </a:p>
          <a:p>
            <a:pPr marL="0" lvl="0" indent="0" algn="just">
              <a:spcAft>
                <a:spcPts val="1000"/>
              </a:spcAft>
              <a:buNone/>
            </a:pPr>
            <a:r>
              <a:rPr lang="ru-RU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Данные </a:t>
            </a:r>
            <a:r>
              <a:rPr lang="ru-RU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критерии подкрепляются следующими </a:t>
            </a:r>
            <a:r>
              <a:rPr lang="ru-RU" b="1" i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показателями компетентности: </a:t>
            </a:r>
          </a:p>
          <a:p>
            <a:pPr lvl="0" indent="0" algn="just">
              <a:spcAft>
                <a:spcPts val="0"/>
              </a:spcAft>
              <a:buFont typeface="Courier New"/>
              <a:buChar char="o"/>
            </a:pPr>
            <a:r>
              <a:rPr lang="ru-RU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знание </a:t>
            </a:r>
            <a:r>
              <a:rPr lang="ru-RU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образовательной программы и методики развития разных видов деятельности детей; </a:t>
            </a:r>
          </a:p>
          <a:p>
            <a:pPr lvl="0" indent="0" algn="just">
              <a:spcAft>
                <a:spcPts val="0"/>
              </a:spcAft>
              <a:buFont typeface="Courier New"/>
              <a:buChar char="o"/>
            </a:pPr>
            <a:r>
              <a:rPr lang="ru-RU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умение </a:t>
            </a:r>
            <a:r>
              <a:rPr lang="ru-RU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проектировать, планировать и осуществлять целостный педагогический процесс; </a:t>
            </a:r>
          </a:p>
          <a:p>
            <a:pPr lvl="0" indent="0" algn="just">
              <a:spcAft>
                <a:spcPts val="1000"/>
              </a:spcAft>
              <a:buFont typeface="Courier New"/>
              <a:buChar char="o"/>
            </a:pPr>
            <a:r>
              <a:rPr lang="ru-RU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владение </a:t>
            </a:r>
            <a:r>
              <a:rPr lang="ru-RU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технологиями исследования, педагогического мониторинга, воспитания и обучения детей</a:t>
            </a:r>
            <a:r>
              <a:rPr lang="ru-RU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961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400" b="1" i="1" u="sng" dirty="0">
                <a:latin typeface="Georgia" panose="02040502050405020303" pitchFamily="18" charset="0"/>
              </a:rPr>
              <a:t>Социально – педагогическая </a:t>
            </a:r>
            <a:r>
              <a:rPr lang="ru-RU" sz="2400" b="1" i="1" dirty="0">
                <a:latin typeface="Georgia" panose="02040502050405020303" pitchFamily="18" charset="0"/>
              </a:rPr>
              <a:t>деятельность воспитателя предполагает следующие критерии компетентности: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dirty="0">
                <a:latin typeface="Times New Roman"/>
                <a:ea typeface="Calibri"/>
                <a:cs typeface="Times New Roman"/>
              </a:rPr>
              <a:t>консультативная помощь родителям; 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dirty="0">
                <a:latin typeface="Times New Roman"/>
                <a:ea typeface="Calibri"/>
                <a:cs typeface="Times New Roman"/>
              </a:rPr>
              <a:t>создание условий для социализации детей; 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Font typeface="Symbol"/>
              <a:buChar char=""/>
            </a:pPr>
            <a:r>
              <a:rPr lang="ru-RU" dirty="0">
                <a:latin typeface="Times New Roman"/>
                <a:ea typeface="Calibri"/>
                <a:cs typeface="Times New Roman"/>
              </a:rPr>
              <a:t>защита интересов и прав. </a:t>
            </a:r>
            <a:endParaRPr lang="ru-RU" sz="1800" dirty="0" smtClean="0">
              <a:latin typeface="Calibri"/>
              <a:ea typeface="Calibri"/>
              <a:cs typeface="Times New Roman"/>
            </a:endParaRPr>
          </a:p>
          <a:p>
            <a:pPr marL="0" lv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Данные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критерии подкрепляются следующими </a:t>
            </a:r>
            <a:r>
              <a:rPr lang="ru-RU" b="1" i="1" dirty="0">
                <a:latin typeface="Times New Roman"/>
                <a:ea typeface="Calibri"/>
                <a:cs typeface="Times New Roman"/>
              </a:rPr>
              <a:t>показателями: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Font typeface="Courier New"/>
              <a:buChar char="o"/>
            </a:pPr>
            <a:r>
              <a:rPr lang="ru-RU" dirty="0">
                <a:latin typeface="Times New Roman"/>
                <a:ea typeface="Calibri"/>
                <a:cs typeface="Times New Roman"/>
              </a:rPr>
              <a:t>знание основных документов о правах ребенка и обязанностях взрослых по отношению к детям; 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Font typeface="Courier New"/>
              <a:buChar char="o"/>
            </a:pPr>
            <a:r>
              <a:rPr lang="ru-RU" dirty="0">
                <a:latin typeface="Times New Roman"/>
                <a:ea typeface="Calibri"/>
                <a:cs typeface="Times New Roman"/>
              </a:rPr>
              <a:t>умение вести разъяснительную педагогическую работу с родителями, специалистами ДОУ.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3338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1426170"/>
          </a:xfrm>
        </p:spPr>
        <p:txBody>
          <a:bodyPr/>
          <a:lstStyle/>
          <a:p>
            <a:pPr algn="ctr"/>
            <a:r>
              <a:rPr lang="ru-RU" sz="2800" b="1" i="1" dirty="0" smtClean="0">
                <a:latin typeface="Georgia" panose="02040502050405020303" pitchFamily="18" charset="0"/>
                <a:ea typeface="Calibri"/>
              </a:rPr>
              <a:t>Основные </a:t>
            </a:r>
            <a:r>
              <a:rPr lang="ru-RU" sz="2800" b="1" i="1" dirty="0">
                <a:latin typeface="Georgia" panose="02040502050405020303" pitchFamily="18" charset="0"/>
                <a:ea typeface="Calibri"/>
              </a:rPr>
              <a:t>пути развития профессиональной компетентности педагога</a:t>
            </a:r>
            <a:endParaRPr lang="ru-RU" sz="2800" i="1" dirty="0">
              <a:latin typeface="Georgia" panose="0204050205040502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5613" y="1844824"/>
            <a:ext cx="8226425" cy="4281339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- работа в методических объединениях, творческих группах;</a:t>
            </a:r>
          </a:p>
          <a:p>
            <a:r>
              <a:rPr lang="ru-RU" dirty="0"/>
              <a:t>- исследовательская, экспериментальная деятельность;</a:t>
            </a:r>
          </a:p>
          <a:p>
            <a:r>
              <a:rPr lang="ru-RU" dirty="0"/>
              <a:t>- инновационная деятельность, освоение новых педагогических технологий;</a:t>
            </a:r>
          </a:p>
          <a:p>
            <a:r>
              <a:rPr lang="ru-RU" dirty="0"/>
              <a:t>- различные формы педагогической поддержки;</a:t>
            </a:r>
          </a:p>
          <a:p>
            <a:r>
              <a:rPr lang="ru-RU" dirty="0"/>
              <a:t>- активное участие в педагогических конкурсах, мастер – классах;</a:t>
            </a:r>
          </a:p>
          <a:p>
            <a:r>
              <a:rPr lang="ru-RU" dirty="0"/>
              <a:t>- обобщение собственного педагогического опыта.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6175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ind_0011_slide">
  <a:themeElements>
    <a:clrScheme name="Тема Office 2">
      <a:dk1>
        <a:srgbClr val="000000"/>
      </a:dk1>
      <a:lt1>
        <a:srgbClr val="A9CFC0"/>
      </a:lt1>
      <a:dk2>
        <a:srgbClr val="000000"/>
      </a:dk2>
      <a:lt2>
        <a:srgbClr val="A8A8A8"/>
      </a:lt2>
      <a:accent1>
        <a:srgbClr val="596B2E"/>
      </a:accent1>
      <a:accent2>
        <a:srgbClr val="2E386B"/>
      </a:accent2>
      <a:accent3>
        <a:srgbClr val="D1E4DC"/>
      </a:accent3>
      <a:accent4>
        <a:srgbClr val="000000"/>
      </a:accent4>
      <a:accent5>
        <a:srgbClr val="B5BAAD"/>
      </a:accent5>
      <a:accent6>
        <a:srgbClr val="293260"/>
      </a:accent6>
      <a:hlink>
        <a:srgbClr val="2E6B53"/>
      </a:hlink>
      <a:folHlink>
        <a:srgbClr val="2E516B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A9CFC0"/>
        </a:lt1>
        <a:dk2>
          <a:srgbClr val="000000"/>
        </a:dk2>
        <a:lt2>
          <a:srgbClr val="A8A8A8"/>
        </a:lt2>
        <a:accent1>
          <a:srgbClr val="689C3B"/>
        </a:accent1>
        <a:accent2>
          <a:srgbClr val="4D806B"/>
        </a:accent2>
        <a:accent3>
          <a:srgbClr val="D1E4DC"/>
        </a:accent3>
        <a:accent4>
          <a:srgbClr val="000000"/>
        </a:accent4>
        <a:accent5>
          <a:srgbClr val="B9CBAF"/>
        </a:accent5>
        <a:accent6>
          <a:srgbClr val="457360"/>
        </a:accent6>
        <a:hlink>
          <a:srgbClr val="436426"/>
        </a:hlink>
        <a:folHlink>
          <a:srgbClr val="26594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A9CFC0"/>
        </a:lt1>
        <a:dk2>
          <a:srgbClr val="000000"/>
        </a:dk2>
        <a:lt2>
          <a:srgbClr val="A8A8A8"/>
        </a:lt2>
        <a:accent1>
          <a:srgbClr val="596B2E"/>
        </a:accent1>
        <a:accent2>
          <a:srgbClr val="2E386B"/>
        </a:accent2>
        <a:accent3>
          <a:srgbClr val="D1E4DC"/>
        </a:accent3>
        <a:accent4>
          <a:srgbClr val="000000"/>
        </a:accent4>
        <a:accent5>
          <a:srgbClr val="B5BAAD"/>
        </a:accent5>
        <a:accent6>
          <a:srgbClr val="293260"/>
        </a:accent6>
        <a:hlink>
          <a:srgbClr val="2E6B53"/>
        </a:hlink>
        <a:folHlink>
          <a:srgbClr val="2E51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A9CFC0"/>
        </a:lt1>
        <a:dk2>
          <a:srgbClr val="000000"/>
        </a:dk2>
        <a:lt2>
          <a:srgbClr val="A8A8A8"/>
        </a:lt2>
        <a:accent1>
          <a:srgbClr val="6C5014"/>
        </a:accent1>
        <a:accent2>
          <a:srgbClr val="2E6B53"/>
        </a:accent2>
        <a:accent3>
          <a:srgbClr val="D1E4DC"/>
        </a:accent3>
        <a:accent4>
          <a:srgbClr val="000000"/>
        </a:accent4>
        <a:accent5>
          <a:srgbClr val="BAB3AA"/>
        </a:accent5>
        <a:accent6>
          <a:srgbClr val="29604A"/>
        </a:accent6>
        <a:hlink>
          <a:srgbClr val="6B4D2E"/>
        </a:hlink>
        <a:folHlink>
          <a:srgbClr val="6B2E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A9CFC0"/>
        </a:lt1>
        <a:dk2>
          <a:srgbClr val="000000"/>
        </a:dk2>
        <a:lt2>
          <a:srgbClr val="A8A8A8"/>
        </a:lt2>
        <a:accent1>
          <a:srgbClr val="6B652E"/>
        </a:accent1>
        <a:accent2>
          <a:srgbClr val="2E6B53"/>
        </a:accent2>
        <a:accent3>
          <a:srgbClr val="D1E4DC"/>
        </a:accent3>
        <a:accent4>
          <a:srgbClr val="000000"/>
        </a:accent4>
        <a:accent5>
          <a:srgbClr val="BAB8AD"/>
        </a:accent5>
        <a:accent6>
          <a:srgbClr val="29604A"/>
        </a:accent6>
        <a:hlink>
          <a:srgbClr val="6B3D2E"/>
        </a:hlink>
        <a:folHlink>
          <a:srgbClr val="432E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89C3B"/>
        </a:accent1>
        <a:accent2>
          <a:srgbClr val="4D806B"/>
        </a:accent2>
        <a:accent3>
          <a:srgbClr val="FFFFFF"/>
        </a:accent3>
        <a:accent4>
          <a:srgbClr val="000000"/>
        </a:accent4>
        <a:accent5>
          <a:srgbClr val="B9CBAF"/>
        </a:accent5>
        <a:accent6>
          <a:srgbClr val="457360"/>
        </a:accent6>
        <a:hlink>
          <a:srgbClr val="436426"/>
        </a:hlink>
        <a:folHlink>
          <a:srgbClr val="26594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596B2E"/>
        </a:accent1>
        <a:accent2>
          <a:srgbClr val="2E386B"/>
        </a:accent2>
        <a:accent3>
          <a:srgbClr val="FFFFFF"/>
        </a:accent3>
        <a:accent4>
          <a:srgbClr val="000000"/>
        </a:accent4>
        <a:accent5>
          <a:srgbClr val="B5BAAD"/>
        </a:accent5>
        <a:accent6>
          <a:srgbClr val="293260"/>
        </a:accent6>
        <a:hlink>
          <a:srgbClr val="2E6B53"/>
        </a:hlink>
        <a:folHlink>
          <a:srgbClr val="2E51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C5014"/>
        </a:accent1>
        <a:accent2>
          <a:srgbClr val="2E6B53"/>
        </a:accent2>
        <a:accent3>
          <a:srgbClr val="FFFFFF"/>
        </a:accent3>
        <a:accent4>
          <a:srgbClr val="000000"/>
        </a:accent4>
        <a:accent5>
          <a:srgbClr val="BAB3AA"/>
        </a:accent5>
        <a:accent6>
          <a:srgbClr val="29604A"/>
        </a:accent6>
        <a:hlink>
          <a:srgbClr val="6B4D2E"/>
        </a:hlink>
        <a:folHlink>
          <a:srgbClr val="6B2E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B652E"/>
        </a:accent1>
        <a:accent2>
          <a:srgbClr val="2E6B53"/>
        </a:accent2>
        <a:accent3>
          <a:srgbClr val="FFFFFF"/>
        </a:accent3>
        <a:accent4>
          <a:srgbClr val="000000"/>
        </a:accent4>
        <a:accent5>
          <a:srgbClr val="BAB8AD"/>
        </a:accent5>
        <a:accent6>
          <a:srgbClr val="29604A"/>
        </a:accent6>
        <a:hlink>
          <a:srgbClr val="6B3D2E"/>
        </a:hlink>
        <a:folHlink>
          <a:srgbClr val="432E6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A9CFC0"/>
      </a:lt1>
      <a:dk2>
        <a:srgbClr val="000000"/>
      </a:dk2>
      <a:lt2>
        <a:srgbClr val="A8A8A8"/>
      </a:lt2>
      <a:accent1>
        <a:srgbClr val="596B2E"/>
      </a:accent1>
      <a:accent2>
        <a:srgbClr val="2E386B"/>
      </a:accent2>
      <a:accent3>
        <a:srgbClr val="D1E4DC"/>
      </a:accent3>
      <a:accent4>
        <a:srgbClr val="000000"/>
      </a:accent4>
      <a:accent5>
        <a:srgbClr val="B5BAAD"/>
      </a:accent5>
      <a:accent6>
        <a:srgbClr val="293260"/>
      </a:accent6>
      <a:hlink>
        <a:srgbClr val="2E6B53"/>
      </a:hlink>
      <a:folHlink>
        <a:srgbClr val="2E516B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A9CFC0"/>
        </a:lt1>
        <a:dk2>
          <a:srgbClr val="000000"/>
        </a:dk2>
        <a:lt2>
          <a:srgbClr val="A8A8A8"/>
        </a:lt2>
        <a:accent1>
          <a:srgbClr val="689C3B"/>
        </a:accent1>
        <a:accent2>
          <a:srgbClr val="4D806B"/>
        </a:accent2>
        <a:accent3>
          <a:srgbClr val="D1E4DC"/>
        </a:accent3>
        <a:accent4>
          <a:srgbClr val="000000"/>
        </a:accent4>
        <a:accent5>
          <a:srgbClr val="B9CBAF"/>
        </a:accent5>
        <a:accent6>
          <a:srgbClr val="457360"/>
        </a:accent6>
        <a:hlink>
          <a:srgbClr val="436426"/>
        </a:hlink>
        <a:folHlink>
          <a:srgbClr val="26594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A9CFC0"/>
        </a:lt1>
        <a:dk2>
          <a:srgbClr val="000000"/>
        </a:dk2>
        <a:lt2>
          <a:srgbClr val="A8A8A8"/>
        </a:lt2>
        <a:accent1>
          <a:srgbClr val="596B2E"/>
        </a:accent1>
        <a:accent2>
          <a:srgbClr val="2E386B"/>
        </a:accent2>
        <a:accent3>
          <a:srgbClr val="D1E4DC"/>
        </a:accent3>
        <a:accent4>
          <a:srgbClr val="000000"/>
        </a:accent4>
        <a:accent5>
          <a:srgbClr val="B5BAAD"/>
        </a:accent5>
        <a:accent6>
          <a:srgbClr val="293260"/>
        </a:accent6>
        <a:hlink>
          <a:srgbClr val="2E6B53"/>
        </a:hlink>
        <a:folHlink>
          <a:srgbClr val="2E51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A9CFC0"/>
        </a:lt1>
        <a:dk2>
          <a:srgbClr val="000000"/>
        </a:dk2>
        <a:lt2>
          <a:srgbClr val="A8A8A8"/>
        </a:lt2>
        <a:accent1>
          <a:srgbClr val="6C5014"/>
        </a:accent1>
        <a:accent2>
          <a:srgbClr val="2E6B53"/>
        </a:accent2>
        <a:accent3>
          <a:srgbClr val="D1E4DC"/>
        </a:accent3>
        <a:accent4>
          <a:srgbClr val="000000"/>
        </a:accent4>
        <a:accent5>
          <a:srgbClr val="BAB3AA"/>
        </a:accent5>
        <a:accent6>
          <a:srgbClr val="29604A"/>
        </a:accent6>
        <a:hlink>
          <a:srgbClr val="6B4D2E"/>
        </a:hlink>
        <a:folHlink>
          <a:srgbClr val="6B2E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A9CFC0"/>
        </a:lt1>
        <a:dk2>
          <a:srgbClr val="000000"/>
        </a:dk2>
        <a:lt2>
          <a:srgbClr val="A8A8A8"/>
        </a:lt2>
        <a:accent1>
          <a:srgbClr val="6B652E"/>
        </a:accent1>
        <a:accent2>
          <a:srgbClr val="2E6B53"/>
        </a:accent2>
        <a:accent3>
          <a:srgbClr val="D1E4DC"/>
        </a:accent3>
        <a:accent4>
          <a:srgbClr val="000000"/>
        </a:accent4>
        <a:accent5>
          <a:srgbClr val="BAB8AD"/>
        </a:accent5>
        <a:accent6>
          <a:srgbClr val="29604A"/>
        </a:accent6>
        <a:hlink>
          <a:srgbClr val="6B3D2E"/>
        </a:hlink>
        <a:folHlink>
          <a:srgbClr val="432E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89C3B"/>
        </a:accent1>
        <a:accent2>
          <a:srgbClr val="4D806B"/>
        </a:accent2>
        <a:accent3>
          <a:srgbClr val="FFFFFF"/>
        </a:accent3>
        <a:accent4>
          <a:srgbClr val="000000"/>
        </a:accent4>
        <a:accent5>
          <a:srgbClr val="B9CBAF"/>
        </a:accent5>
        <a:accent6>
          <a:srgbClr val="457360"/>
        </a:accent6>
        <a:hlink>
          <a:srgbClr val="436426"/>
        </a:hlink>
        <a:folHlink>
          <a:srgbClr val="26594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596B2E"/>
        </a:accent1>
        <a:accent2>
          <a:srgbClr val="2E386B"/>
        </a:accent2>
        <a:accent3>
          <a:srgbClr val="FFFFFF"/>
        </a:accent3>
        <a:accent4>
          <a:srgbClr val="000000"/>
        </a:accent4>
        <a:accent5>
          <a:srgbClr val="B5BAAD"/>
        </a:accent5>
        <a:accent6>
          <a:srgbClr val="293260"/>
        </a:accent6>
        <a:hlink>
          <a:srgbClr val="2E6B53"/>
        </a:hlink>
        <a:folHlink>
          <a:srgbClr val="2E51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C5014"/>
        </a:accent1>
        <a:accent2>
          <a:srgbClr val="2E6B53"/>
        </a:accent2>
        <a:accent3>
          <a:srgbClr val="FFFFFF"/>
        </a:accent3>
        <a:accent4>
          <a:srgbClr val="000000"/>
        </a:accent4>
        <a:accent5>
          <a:srgbClr val="BAB3AA"/>
        </a:accent5>
        <a:accent6>
          <a:srgbClr val="29604A"/>
        </a:accent6>
        <a:hlink>
          <a:srgbClr val="6B4D2E"/>
        </a:hlink>
        <a:folHlink>
          <a:srgbClr val="6B2E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B652E"/>
        </a:accent1>
        <a:accent2>
          <a:srgbClr val="2E6B53"/>
        </a:accent2>
        <a:accent3>
          <a:srgbClr val="FFFFFF"/>
        </a:accent3>
        <a:accent4>
          <a:srgbClr val="000000"/>
        </a:accent4>
        <a:accent5>
          <a:srgbClr val="BAB8AD"/>
        </a:accent5>
        <a:accent6>
          <a:srgbClr val="29604A"/>
        </a:accent6>
        <a:hlink>
          <a:srgbClr val="6B3D2E"/>
        </a:hlink>
        <a:folHlink>
          <a:srgbClr val="432E6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ind_0011_slide</Template>
  <TotalTime>642</TotalTime>
  <Words>963</Words>
  <Application>Microsoft Office PowerPoint</Application>
  <PresentationFormat>Экран (4:3)</PresentationFormat>
  <Paragraphs>166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ind_0011_slide</vt:lpstr>
      <vt:lpstr>1_Default Design</vt:lpstr>
      <vt:lpstr>Солнцестояние</vt:lpstr>
      <vt:lpstr>1_Солнцестояние</vt:lpstr>
      <vt:lpstr>   Профессиональная компетентность современного педагога ДОУ.  Успешность и карьера.   </vt:lpstr>
      <vt:lpstr>Презентация PowerPoint</vt:lpstr>
      <vt:lpstr>Презентация PowerPoint</vt:lpstr>
      <vt:lpstr>Структура профессиональной компетентности</vt:lpstr>
      <vt:lpstr>Современные требования к компетентности педагога</vt:lpstr>
      <vt:lpstr>Воспитательно–образовательная деятельность предполагает следующие критерии компетентности: </vt:lpstr>
      <vt:lpstr>Учебно – методическая деятельность воспитателя предполагает следующие критерии компетентности: </vt:lpstr>
      <vt:lpstr>Социально – педагогическая деятельность воспитателя предполагает следующие критерии компетентности: </vt:lpstr>
      <vt:lpstr>Основные пути развития профессиональной компетентности педагога</vt:lpstr>
      <vt:lpstr>Презентация PowerPoint</vt:lpstr>
      <vt:lpstr>Ресурсное  обеспечение ДОУ для повышения профессиональной компетентности педагогов   </vt:lpstr>
      <vt:lpstr>Принципы профессиональной успешности педагогической деятельности</vt:lpstr>
      <vt:lpstr>Презентация PowerPoint</vt:lpstr>
      <vt:lpstr>Основными субъективными источниками определения успешности педагога считают:</vt:lpstr>
      <vt:lpstr>Основные же источники определения успешности педагога:</vt:lpstr>
      <vt:lpstr>Анализ    возможных    рисков  и   способы   их   преодоления</vt:lpstr>
      <vt:lpstr>    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Повышение профессиональной компетентности педагогов дошкольного образовательного учреждения</dc:title>
  <dc:creator>Пользователь</dc:creator>
  <cp:lastModifiedBy>1</cp:lastModifiedBy>
  <cp:revision>67</cp:revision>
  <dcterms:created xsi:type="dcterms:W3CDTF">2013-02-03T14:30:49Z</dcterms:created>
  <dcterms:modified xsi:type="dcterms:W3CDTF">2015-01-29T23:04:00Z</dcterms:modified>
</cp:coreProperties>
</file>