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77240" y="3356992"/>
            <a:ext cx="7543800" cy="2880320"/>
          </a:xfrm>
        </p:spPr>
        <p:txBody>
          <a:bodyPr/>
          <a:lstStyle/>
          <a:p>
            <a:pPr algn="ctr"/>
            <a:r>
              <a:rPr lang="ru-RU" sz="3600" b="1" i="1" u="sng" dirty="0" smtClean="0">
                <a:solidFill>
                  <a:srgbClr val="FFC000"/>
                </a:solidFill>
              </a:rPr>
              <a:t>Мастер – класс для родителей старшей группы ДОУ по английскому языку.</a:t>
            </a:r>
            <a:br>
              <a:rPr lang="ru-RU" sz="3600" b="1" i="1" u="sng" dirty="0" smtClean="0">
                <a:solidFill>
                  <a:srgbClr val="FFC000"/>
                </a:solidFill>
              </a:rPr>
            </a:br>
            <a:r>
              <a:rPr lang="ru-RU" sz="3600" b="1" i="1" u="sng" dirty="0" smtClean="0">
                <a:solidFill>
                  <a:srgbClr val="FFC000"/>
                </a:solidFill>
              </a:rPr>
              <a:t>Знакомство со словосочетанием</a:t>
            </a:r>
            <a:r>
              <a:rPr lang="en-US" sz="3600" b="1" i="1" u="sng" dirty="0" smtClean="0">
                <a:solidFill>
                  <a:srgbClr val="FFC000"/>
                </a:solidFill>
              </a:rPr>
              <a:t>: </a:t>
            </a:r>
            <a:r>
              <a:rPr lang="ru-RU" sz="3600" b="1" i="1" u="sng" dirty="0" smtClean="0">
                <a:solidFill>
                  <a:srgbClr val="FFC000"/>
                </a:solidFill>
              </a:rPr>
              <a:t>«</a:t>
            </a:r>
            <a:r>
              <a:rPr lang="en-US" sz="3600" b="1" i="1" u="sng" dirty="0" smtClean="0">
                <a:solidFill>
                  <a:srgbClr val="FFC000"/>
                </a:solidFill>
              </a:rPr>
              <a:t>My name is….</a:t>
            </a:r>
            <a:r>
              <a:rPr lang="ru-RU" sz="3600" b="1" i="1" u="sng" dirty="0" smtClean="0">
                <a:solidFill>
                  <a:srgbClr val="FFC000"/>
                </a:solidFill>
              </a:rPr>
              <a:t>» </a:t>
            </a:r>
            <a:endParaRPr lang="ru-RU" sz="3600" b="1" i="1" u="sng" dirty="0">
              <a:solidFill>
                <a:srgbClr val="FFC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20951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495" y="685800"/>
            <a:ext cx="2408417" cy="252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Блок-схема: решение 1"/>
          <p:cNvSpPr/>
          <p:nvPr/>
        </p:nvSpPr>
        <p:spPr>
          <a:xfrm>
            <a:off x="3995936" y="260648"/>
            <a:ext cx="4824536" cy="33123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Подготовила учитель – логопед: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Евстафьева Оксана Сергеевна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5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3" y="1268760"/>
            <a:ext cx="74168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rgbClr val="00B050"/>
                </a:solidFill>
              </a:rPr>
              <a:t>Спасибо за </a:t>
            </a:r>
          </a:p>
          <a:p>
            <a:pPr algn="ctr"/>
            <a:r>
              <a:rPr lang="ru-RU" sz="8800" dirty="0" smtClean="0">
                <a:solidFill>
                  <a:srgbClr val="00B050"/>
                </a:solidFill>
              </a:rPr>
              <a:t>внимание !!!</a:t>
            </a:r>
            <a:endParaRPr lang="ru-RU" sz="8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4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476672"/>
            <a:ext cx="7543800" cy="619268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Цель:</a:t>
            </a:r>
            <a:r>
              <a:rPr lang="ru-RU" sz="2800" dirty="0" smtClean="0">
                <a:solidFill>
                  <a:srgbClr val="FFC000"/>
                </a:solidFill>
              </a:rPr>
              <a:t> ознакомить и продемонстрировать родителям суть кружковой  деятельности по английскому языку в ДОУ.</a:t>
            </a:r>
            <a:r>
              <a:rPr lang="ru-RU" sz="2800" dirty="0">
                <a:solidFill>
                  <a:srgbClr val="FFC000"/>
                </a:solidFill>
              </a:rPr>
              <a:t/>
            </a:r>
            <a:br>
              <a:rPr lang="ru-RU" sz="2800" dirty="0">
                <a:solidFill>
                  <a:srgbClr val="FFC000"/>
                </a:solidFill>
              </a:rPr>
            </a:br>
            <a:r>
              <a:rPr lang="ru-RU" sz="2800" b="1" dirty="0" smtClean="0">
                <a:solidFill>
                  <a:srgbClr val="FFC000"/>
                </a:solidFill>
              </a:rPr>
              <a:t>Задачи:  </a:t>
            </a:r>
            <a:br>
              <a:rPr lang="ru-RU" sz="2800" b="1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- познакомить с ходом занятия;</a:t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- активизировать слова «</a:t>
            </a:r>
            <a:r>
              <a:rPr lang="en-US" sz="2800" dirty="0" smtClean="0">
                <a:solidFill>
                  <a:srgbClr val="FFC000"/>
                </a:solidFill>
              </a:rPr>
              <a:t>Hello</a:t>
            </a:r>
            <a:r>
              <a:rPr lang="ru-RU" sz="2800" dirty="0" smtClean="0">
                <a:solidFill>
                  <a:srgbClr val="FFC000"/>
                </a:solidFill>
              </a:rPr>
              <a:t>», «</a:t>
            </a:r>
            <a:r>
              <a:rPr lang="en-US" sz="2800" dirty="0" smtClean="0">
                <a:solidFill>
                  <a:srgbClr val="FFC000"/>
                </a:solidFill>
              </a:rPr>
              <a:t>Goodbye</a:t>
            </a:r>
            <a:r>
              <a:rPr lang="ru-RU" sz="2800" dirty="0" smtClean="0">
                <a:solidFill>
                  <a:srgbClr val="FFC000"/>
                </a:solidFill>
              </a:rPr>
              <a:t>».</a:t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- упражнять в правильном произношении звуков </a:t>
            </a:r>
            <a:r>
              <a:rPr lang="en-US" sz="2800" dirty="0" smtClean="0">
                <a:solidFill>
                  <a:srgbClr val="FFC000"/>
                </a:solidFill>
              </a:rPr>
              <a:t> [h], [s], [a], [d].</a:t>
            </a:r>
            <a:br>
              <a:rPr lang="en-US" sz="2800" dirty="0" smtClean="0">
                <a:solidFill>
                  <a:srgbClr val="FFC000"/>
                </a:solidFill>
              </a:rPr>
            </a:br>
            <a:r>
              <a:rPr lang="en-US" sz="2800" dirty="0" smtClean="0">
                <a:solidFill>
                  <a:srgbClr val="FFC000"/>
                </a:solidFill>
              </a:rPr>
              <a:t>- </a:t>
            </a:r>
            <a:r>
              <a:rPr lang="ru-RU" sz="2800" dirty="0" smtClean="0">
                <a:solidFill>
                  <a:srgbClr val="FFC000"/>
                </a:solidFill>
              </a:rPr>
              <a:t>упражнять в понимании слов «</a:t>
            </a:r>
            <a:r>
              <a:rPr lang="en-US" sz="2800" dirty="0" smtClean="0">
                <a:solidFill>
                  <a:srgbClr val="FFC000"/>
                </a:solidFill>
              </a:rPr>
              <a:t>Sit down</a:t>
            </a:r>
            <a:r>
              <a:rPr lang="ru-RU" sz="2800" dirty="0" smtClean="0">
                <a:solidFill>
                  <a:srgbClr val="FFC000"/>
                </a:solidFill>
              </a:rPr>
              <a:t>», «</a:t>
            </a:r>
            <a:r>
              <a:rPr lang="en-US" sz="2800" dirty="0" smtClean="0">
                <a:solidFill>
                  <a:srgbClr val="FFC000"/>
                </a:solidFill>
              </a:rPr>
              <a:t>Stand up</a:t>
            </a:r>
            <a:r>
              <a:rPr lang="ru-RU" sz="2800" dirty="0" smtClean="0">
                <a:solidFill>
                  <a:srgbClr val="FFC000"/>
                </a:solidFill>
              </a:rPr>
              <a:t>»;</a:t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- с помощью стихотворения познакомить детей  с новыми словами « </a:t>
            </a:r>
            <a:r>
              <a:rPr lang="en-US" sz="2800" dirty="0" smtClean="0">
                <a:solidFill>
                  <a:srgbClr val="FFC000"/>
                </a:solidFill>
              </a:rPr>
              <a:t>a ball</a:t>
            </a:r>
            <a:r>
              <a:rPr lang="ru-RU" sz="2800" dirty="0" smtClean="0">
                <a:solidFill>
                  <a:srgbClr val="FFC000"/>
                </a:solidFill>
              </a:rPr>
              <a:t>», «</a:t>
            </a:r>
            <a:r>
              <a:rPr lang="en-US" sz="2800" dirty="0" smtClean="0">
                <a:solidFill>
                  <a:srgbClr val="FFC000"/>
                </a:solidFill>
              </a:rPr>
              <a:t>a doll</a:t>
            </a:r>
            <a:r>
              <a:rPr lang="ru-RU" sz="2800" dirty="0" smtClean="0">
                <a:solidFill>
                  <a:srgbClr val="FFC000"/>
                </a:solidFill>
              </a:rPr>
              <a:t>»,</a:t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 « </a:t>
            </a:r>
            <a:r>
              <a:rPr lang="en-US" sz="2800" dirty="0" smtClean="0">
                <a:solidFill>
                  <a:srgbClr val="FFC000"/>
                </a:solidFill>
              </a:rPr>
              <a:t>a train</a:t>
            </a:r>
            <a:r>
              <a:rPr lang="ru-RU" sz="2800" dirty="0" smtClean="0">
                <a:solidFill>
                  <a:srgbClr val="FFC000"/>
                </a:solidFill>
              </a:rPr>
              <a:t>», « </a:t>
            </a:r>
            <a:r>
              <a:rPr lang="en-US" sz="2800" dirty="0" smtClean="0">
                <a:solidFill>
                  <a:srgbClr val="FFC000"/>
                </a:solidFill>
              </a:rPr>
              <a:t>a plane</a:t>
            </a:r>
            <a:r>
              <a:rPr lang="ru-RU" sz="2800" dirty="0" smtClean="0">
                <a:solidFill>
                  <a:srgbClr val="FFC000"/>
                </a:solidFill>
              </a:rPr>
              <a:t>», « </a:t>
            </a:r>
            <a:r>
              <a:rPr lang="en-US" sz="2800" dirty="0" smtClean="0">
                <a:solidFill>
                  <a:srgbClr val="FFC000"/>
                </a:solidFill>
              </a:rPr>
              <a:t>a drum</a:t>
            </a:r>
            <a:r>
              <a:rPr lang="ru-RU" sz="2800" dirty="0" smtClean="0">
                <a:solidFill>
                  <a:srgbClr val="FFC000"/>
                </a:solidFill>
              </a:rPr>
              <a:t>».</a:t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- познакомить со словосочетанием  « </a:t>
            </a:r>
            <a:r>
              <a:rPr lang="en-US" sz="2800" dirty="0" smtClean="0">
                <a:solidFill>
                  <a:srgbClr val="FFC000"/>
                </a:solidFill>
              </a:rPr>
              <a:t>My name is …. </a:t>
            </a:r>
            <a:r>
              <a:rPr lang="ru-RU" sz="2800" dirty="0" smtClean="0">
                <a:solidFill>
                  <a:srgbClr val="FFC000"/>
                </a:solidFill>
              </a:rPr>
              <a:t>И активизировать его в речи.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7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3573016"/>
            <a:ext cx="7543800" cy="22181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08" y="692696"/>
            <a:ext cx="349532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92696"/>
            <a:ext cx="327342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899592" y="3429000"/>
            <a:ext cx="6984776" cy="3429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Игра : « Привет» </a:t>
            </a:r>
          </a:p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Я скажу вам всем «Привет!»</a:t>
            </a:r>
          </a:p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Вы «</a:t>
            </a:r>
            <a:r>
              <a:rPr lang="en-US" sz="2800" b="1" u="sng" dirty="0" smtClean="0">
                <a:solidFill>
                  <a:srgbClr val="FF0000"/>
                </a:solidFill>
              </a:rPr>
              <a:t>Hello</a:t>
            </a:r>
            <a:r>
              <a:rPr lang="ru-RU" sz="2800" b="1" u="sng" dirty="0" smtClean="0">
                <a:solidFill>
                  <a:srgbClr val="FF0000"/>
                </a:solidFill>
              </a:rPr>
              <a:t>» мне в ответ. 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8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3192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Фонетическая игра: « Эхо» </a:t>
            </a:r>
            <a:r>
              <a:rPr lang="ru-RU" sz="3200" dirty="0" smtClean="0">
                <a:solidFill>
                  <a:srgbClr val="FFC000"/>
                </a:solidFill>
              </a:rPr>
              <a:t>(родители повторяют звуки за персонажем)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71525"/>
            <a:ext cx="43434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Табличка 7"/>
          <p:cNvSpPr/>
          <p:nvPr/>
        </p:nvSpPr>
        <p:spPr>
          <a:xfrm>
            <a:off x="5724128" y="2348880"/>
            <a:ext cx="72008" cy="45719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абличка 8"/>
          <p:cNvSpPr/>
          <p:nvPr/>
        </p:nvSpPr>
        <p:spPr>
          <a:xfrm>
            <a:off x="5436096" y="764704"/>
            <a:ext cx="3168352" cy="316835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Упражняемся в правильном произношении звуков: </a:t>
            </a:r>
            <a:r>
              <a:rPr lang="en-US" sz="2400" b="1" dirty="0">
                <a:solidFill>
                  <a:srgbClr val="FF0000"/>
                </a:solidFill>
              </a:rPr>
              <a:t>[h], [s], [a], [d].</a:t>
            </a:r>
            <a:br>
              <a:rPr lang="en-US" sz="2400" b="1" dirty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72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319263"/>
          </a:xfrm>
        </p:spPr>
        <p:txBody>
          <a:bodyPr>
            <a:normAutofit/>
          </a:bodyPr>
          <a:lstStyle/>
          <a:p>
            <a:r>
              <a:rPr lang="ru-RU" dirty="0" smtClean="0"/>
              <a:t>Введение оборота «</a:t>
            </a:r>
            <a:r>
              <a:rPr lang="en-US" dirty="0"/>
              <a:t>M</a:t>
            </a:r>
            <a:r>
              <a:rPr lang="en-US" dirty="0" smtClean="0"/>
              <a:t>y name is…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ru-RU" dirty="0" smtClean="0"/>
              <a:t>при помощи сказочного персонажа Винни – пуха.</a:t>
            </a:r>
          </a:p>
          <a:p>
            <a:r>
              <a:rPr lang="ru-RU" dirty="0" smtClean="0"/>
              <a:t>Прослушивание песенки на английском языке « </a:t>
            </a:r>
            <a:r>
              <a:rPr lang="en-US" dirty="0" smtClean="0"/>
              <a:t>Hello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Отработка изученного слова в  игре: « </a:t>
            </a:r>
            <a:r>
              <a:rPr lang="en-US" dirty="0" smtClean="0"/>
              <a:t>What is your name</a:t>
            </a:r>
            <a:r>
              <a:rPr lang="ru-RU" dirty="0" smtClean="0"/>
              <a:t>».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712440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</a:rPr>
              <a:t>Мини – диалог: </a:t>
            </a:r>
            <a:r>
              <a:rPr lang="ru-RU" sz="2400" dirty="0" smtClean="0">
                <a:solidFill>
                  <a:srgbClr val="FFC000"/>
                </a:solidFill>
              </a:rPr>
              <a:t>« </a:t>
            </a:r>
            <a:r>
              <a:rPr lang="en-US" sz="2400" dirty="0" smtClean="0">
                <a:solidFill>
                  <a:srgbClr val="FFC000"/>
                </a:solidFill>
              </a:rPr>
              <a:t>Hello</a:t>
            </a:r>
            <a:r>
              <a:rPr lang="ru-RU" sz="2400" dirty="0" smtClean="0">
                <a:solidFill>
                  <a:srgbClr val="FFC000"/>
                </a:solidFill>
              </a:rPr>
              <a:t>», </a:t>
            </a:r>
            <a:r>
              <a:rPr lang="ru-RU" sz="2400" dirty="0" smtClean="0">
                <a:solidFill>
                  <a:srgbClr val="C00000"/>
                </a:solidFill>
              </a:rPr>
              <a:t>игра: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C000"/>
                </a:solidFill>
              </a:rPr>
              <a:t>« </a:t>
            </a:r>
            <a:r>
              <a:rPr lang="en-US" sz="2400" dirty="0" smtClean="0">
                <a:solidFill>
                  <a:srgbClr val="FFC000"/>
                </a:solidFill>
              </a:rPr>
              <a:t>a ball</a:t>
            </a:r>
            <a:r>
              <a:rPr lang="ru-RU" sz="2400" dirty="0" smtClean="0">
                <a:solidFill>
                  <a:srgbClr val="FFC000"/>
                </a:solidFill>
              </a:rPr>
              <a:t>». (родители сидят в кругу, кому из них попадёт мяч в  руки отвечают на вопрос заданный воспитателем).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3872441" cy="290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4788024" y="548680"/>
            <a:ext cx="4355976" cy="3528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FF0000"/>
                </a:solidFill>
              </a:rPr>
              <a:t>Введение оборота «</a:t>
            </a:r>
            <a:r>
              <a:rPr lang="en-US" sz="1600" b="1" dirty="0">
                <a:solidFill>
                  <a:srgbClr val="FF0000"/>
                </a:solidFill>
              </a:rPr>
              <a:t>My name is…</a:t>
            </a:r>
            <a:r>
              <a:rPr lang="ru-RU" sz="1600" b="1" dirty="0">
                <a:solidFill>
                  <a:srgbClr val="FF0000"/>
                </a:solidFill>
              </a:rPr>
              <a:t>»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при помощи сказочного персонажа Винни – пуха.</a:t>
            </a:r>
          </a:p>
          <a:p>
            <a:pPr algn="just"/>
            <a:r>
              <a:rPr lang="ru-RU" sz="1600" b="1" dirty="0">
                <a:solidFill>
                  <a:srgbClr val="FF0000"/>
                </a:solidFill>
              </a:rPr>
              <a:t>Прослушивание песенки на английском языке « </a:t>
            </a:r>
            <a:r>
              <a:rPr lang="en-US" sz="1600" b="1" dirty="0">
                <a:solidFill>
                  <a:srgbClr val="FF0000"/>
                </a:solidFill>
              </a:rPr>
              <a:t>Hello</a:t>
            </a:r>
            <a:r>
              <a:rPr lang="ru-RU" sz="1600" b="1" dirty="0">
                <a:solidFill>
                  <a:srgbClr val="FF0000"/>
                </a:solidFill>
              </a:rPr>
              <a:t>».</a:t>
            </a:r>
          </a:p>
          <a:p>
            <a:pPr algn="just"/>
            <a:r>
              <a:rPr lang="ru-RU" sz="1600" b="1" dirty="0">
                <a:solidFill>
                  <a:srgbClr val="FF0000"/>
                </a:solidFill>
              </a:rPr>
              <a:t>Отработка изученного слова в  игре: « </a:t>
            </a:r>
            <a:r>
              <a:rPr lang="en-US" sz="1600" b="1" dirty="0">
                <a:solidFill>
                  <a:srgbClr val="FF0000"/>
                </a:solidFill>
              </a:rPr>
              <a:t>What is your name</a:t>
            </a:r>
            <a:r>
              <a:rPr lang="ru-RU" sz="1600" b="1" dirty="0">
                <a:solidFill>
                  <a:srgbClr val="FF0000"/>
                </a:solidFill>
              </a:rPr>
              <a:t>».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15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568424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Физкультминутка:</a:t>
            </a:r>
            <a:r>
              <a:rPr lang="ru-RU" sz="3600" dirty="0" smtClean="0">
                <a:solidFill>
                  <a:srgbClr val="FFC000"/>
                </a:solidFill>
              </a:rPr>
              <a:t> « </a:t>
            </a:r>
            <a:r>
              <a:rPr lang="en-US" sz="3600" dirty="0" smtClean="0">
                <a:solidFill>
                  <a:srgbClr val="FFC000"/>
                </a:solidFill>
              </a:rPr>
              <a:t>Hands up</a:t>
            </a:r>
            <a:r>
              <a:rPr lang="ru-RU" sz="3600" dirty="0" smtClean="0">
                <a:solidFill>
                  <a:srgbClr val="FFC000"/>
                </a:solidFill>
              </a:rPr>
              <a:t>».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71525"/>
            <a:ext cx="4021832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Блок-схема: данные 4"/>
          <p:cNvSpPr/>
          <p:nvPr/>
        </p:nvSpPr>
        <p:spPr>
          <a:xfrm>
            <a:off x="4932040" y="548680"/>
            <a:ext cx="4211960" cy="3600400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Hands up, hands down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Hands up, hands down,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Hands on hips, sit down.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Stand up, hands to the sides,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Bend left, bend right.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Sit down, please.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4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496416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</a:rPr>
              <a:t>Знакомство с новыми словами при помощи инсценирования стихотворения : </a:t>
            </a:r>
            <a:r>
              <a:rPr lang="ru-RU" sz="2400" dirty="0" smtClean="0">
                <a:solidFill>
                  <a:srgbClr val="FFC000"/>
                </a:solidFill>
              </a:rPr>
              <a:t>« Игрушки».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3270926" cy="247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644008" y="620688"/>
            <a:ext cx="4248472" cy="36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Пляшет куколка – </a:t>
            </a:r>
            <a:r>
              <a:rPr lang="en-US" b="1" dirty="0" smtClean="0">
                <a:solidFill>
                  <a:srgbClr val="FF0000"/>
                </a:solidFill>
              </a:rPr>
              <a:t> a doll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Рядом скачет мяч – </a:t>
            </a:r>
            <a:r>
              <a:rPr lang="en-US" b="1" dirty="0" smtClean="0">
                <a:solidFill>
                  <a:srgbClr val="FF0000"/>
                </a:solidFill>
              </a:rPr>
              <a:t>a  ball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Загремел: </a:t>
            </a:r>
            <a:r>
              <a:rPr lang="ru-RU" b="1" dirty="0" err="1" smtClean="0">
                <a:solidFill>
                  <a:srgbClr val="FF0000"/>
                </a:solidFill>
              </a:rPr>
              <a:t>трам</a:t>
            </a:r>
            <a:r>
              <a:rPr lang="ru-RU" b="1" dirty="0" smtClean="0">
                <a:solidFill>
                  <a:srgbClr val="FF0000"/>
                </a:solidFill>
              </a:rPr>
              <a:t> – </a:t>
            </a:r>
            <a:r>
              <a:rPr lang="ru-RU" b="1" dirty="0" err="1" smtClean="0">
                <a:solidFill>
                  <a:srgbClr val="FF0000"/>
                </a:solidFill>
              </a:rPr>
              <a:t>трам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,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Барабан – </a:t>
            </a:r>
            <a:r>
              <a:rPr lang="en-US" b="1" dirty="0" smtClean="0">
                <a:solidFill>
                  <a:srgbClr val="FF0000"/>
                </a:solidFill>
              </a:rPr>
              <a:t> a dram,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Едет поезд – </a:t>
            </a:r>
            <a:r>
              <a:rPr lang="en-US" b="1" dirty="0" smtClean="0">
                <a:solidFill>
                  <a:srgbClr val="FF0000"/>
                </a:solidFill>
              </a:rPr>
              <a:t> a train,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Самолёт летит – </a:t>
            </a:r>
            <a:r>
              <a:rPr lang="en-US" b="1" dirty="0" smtClean="0">
                <a:solidFill>
                  <a:srgbClr val="FF0000"/>
                </a:solidFill>
              </a:rPr>
              <a:t> a plane,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Любят такие игрушки – </a:t>
            </a:r>
            <a:r>
              <a:rPr lang="en-US" b="1" dirty="0" smtClean="0">
                <a:solidFill>
                  <a:srgbClr val="FF0000"/>
                </a:solidFill>
              </a:rPr>
              <a:t> a toys,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Девочки – </a:t>
            </a:r>
            <a:r>
              <a:rPr lang="en-US" b="1" dirty="0" smtClean="0">
                <a:solidFill>
                  <a:srgbClr val="FF0000"/>
                </a:solidFill>
              </a:rPr>
              <a:t> a girls,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Мальчики –</a:t>
            </a:r>
            <a:r>
              <a:rPr lang="en-US" b="1" dirty="0" smtClean="0">
                <a:solidFill>
                  <a:srgbClr val="FF0000"/>
                </a:solidFill>
              </a:rPr>
              <a:t> a boys.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12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288504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</a:rPr>
              <a:t>Игра: «Магазин игрушек»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C000"/>
                </a:solidFill>
              </a:rPr>
              <a:t>(родители покупатели – воспитатель продавец; закрепление изученной лексики в ходе занятия в виде мини – диалога).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2"/>
            <a:ext cx="3159257" cy="236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42" y="30355"/>
            <a:ext cx="3240359" cy="237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01565"/>
            <a:ext cx="31683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62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Подведение итогов, прослушивание песенки « </a:t>
            </a:r>
            <a:r>
              <a:rPr lang="en-US" sz="2800" dirty="0" smtClean="0">
                <a:solidFill>
                  <a:srgbClr val="C00000"/>
                </a:solidFill>
              </a:rPr>
              <a:t>Good bye</a:t>
            </a:r>
            <a:r>
              <a:rPr lang="ru-RU" sz="2800" dirty="0" smtClean="0">
                <a:solidFill>
                  <a:srgbClr val="C00000"/>
                </a:solidFill>
              </a:rPr>
              <a:t>».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71525"/>
            <a:ext cx="3735321" cy="316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92696"/>
            <a:ext cx="316835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51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195</TotalTime>
  <Words>334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Базовая</vt:lpstr>
      <vt:lpstr>Мастер – класс для родителей старшей группы ДОУ по английскому языку. Знакомство со словосочетанием: «My name is….» </vt:lpstr>
      <vt:lpstr>Цель: ознакомить и продемонстрировать родителям суть кружковой  деятельности по английскому языку в ДОУ. Задачи:   - познакомить с ходом занятия; - активизировать слова «Hello», «Goodbye». - упражнять в правильном произношении звуков  [h], [s], [a], [d]. - упражнять в понимании слов «Sit down», «Stand up»; - с помощью стихотворения познакомить детей  с новыми словами « a ball», «a doll»,  « a train», « a plane», « a drum». - познакомить со словосочетанием  « My name is …. И активизировать его в речи.</vt:lpstr>
      <vt:lpstr>Презентация PowerPoint</vt:lpstr>
      <vt:lpstr>Фонетическая игра: « Эхо» (родители повторяют звуки за персонажем)</vt:lpstr>
      <vt:lpstr>Мини – диалог: « Hello», игра: « a ball». (родители сидят в кругу, кому из них попадёт мяч в  руки отвечают на вопрос заданный воспитателем).</vt:lpstr>
      <vt:lpstr>Физкультминутка: « Hands up».</vt:lpstr>
      <vt:lpstr>Знакомство с новыми словами при помощи инсценирования стихотворения : « Игрушки».</vt:lpstr>
      <vt:lpstr>Игра: «Магазин игрушек» (родители покупатели – воспитатель продавец; закрепление изученной лексики в ходе занятия в виде мини – диалога).</vt:lpstr>
      <vt:lpstr>Подведение итогов, прослушивание песенки « Good bye».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для родителей старшей группы ДОУ по английскому языку. Знакомство со словосочетанием: My name is…. </dc:title>
  <dc:creator>Анатолий</dc:creator>
  <cp:lastModifiedBy>Анатолий</cp:lastModifiedBy>
  <cp:revision>13</cp:revision>
  <dcterms:created xsi:type="dcterms:W3CDTF">2014-04-30T02:49:53Z</dcterms:created>
  <dcterms:modified xsi:type="dcterms:W3CDTF">2014-05-07T10:25:30Z</dcterms:modified>
</cp:coreProperties>
</file>