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6" r:id="rId3"/>
    <p:sldId id="257" r:id="rId4"/>
    <p:sldId id="265" r:id="rId5"/>
    <p:sldId id="271" r:id="rId6"/>
    <p:sldId id="273" r:id="rId7"/>
    <p:sldId id="264" r:id="rId8"/>
    <p:sldId id="272" r:id="rId9"/>
    <p:sldId id="277" r:id="rId10"/>
    <p:sldId id="267" r:id="rId11"/>
    <p:sldId id="268" r:id="rId12"/>
    <p:sldId id="278" r:id="rId13"/>
    <p:sldId id="270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E923"/>
    <a:srgbClr val="006600"/>
    <a:srgbClr val="499AC3"/>
    <a:srgbClr val="C24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72B6-02CC-462F-8701-B9B5AAD99DA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4DE3F-A3F2-47D9-8686-92E6A96DA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9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F0-CA63-42F5-93B7-CC6EECDEB45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095-B5AA-463C-A1E3-231625E5B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38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F0-CA63-42F5-93B7-CC6EECDEB45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095-B5AA-463C-A1E3-231625E5B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0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F0-CA63-42F5-93B7-CC6EECDEB45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095-B5AA-463C-A1E3-231625E5B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31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F0-CA63-42F5-93B7-CC6EECDEB45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095-B5AA-463C-A1E3-231625E5B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43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F0-CA63-42F5-93B7-CC6EECDEB45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095-B5AA-463C-A1E3-231625E5B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70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F0-CA63-42F5-93B7-CC6EECDEB45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095-B5AA-463C-A1E3-231625E5B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1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F0-CA63-42F5-93B7-CC6EECDEB45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095-B5AA-463C-A1E3-231625E5B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39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F0-CA63-42F5-93B7-CC6EECDEB45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095-B5AA-463C-A1E3-231625E5B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8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F0-CA63-42F5-93B7-CC6EECDEB45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095-B5AA-463C-A1E3-231625E5B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7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F0-CA63-42F5-93B7-CC6EECDEB45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095-B5AA-463C-A1E3-231625E5B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12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CF0-CA63-42F5-93B7-CC6EECDEB45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095-B5AA-463C-A1E3-231625E5B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67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5CCF0-CA63-42F5-93B7-CC6EECDEB45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0095-B5AA-463C-A1E3-231625E5B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0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"/>
          <a:stretch/>
        </p:blipFill>
        <p:spPr>
          <a:xfrm>
            <a:off x="1" y="-17120"/>
            <a:ext cx="9143999" cy="6858000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714" y1="4429" x2="46143" y2="16000"/>
                        <a14:foregroundMark x1="24000" y1="9571" x2="31286" y2="20429"/>
                        <a14:foregroundMark x1="15286" y1="23143" x2="23286" y2="27571"/>
                        <a14:foregroundMark x1="5143" y1="36857" x2="18429" y2="41143"/>
                        <a14:foregroundMark x1="9143" y1="58571" x2="16571" y2="54143"/>
                        <a14:foregroundMark x1="9571" y1="74143" x2="21286" y2="68143"/>
                        <a14:foregroundMark x1="21143" y1="82286" x2="30571" y2="73000"/>
                        <a14:foregroundMark x1="35286" y1="96000" x2="41143" y2="78714"/>
                        <a14:foregroundMark x1="52143" y1="89714" x2="52143" y2="89714"/>
                        <a14:foregroundMark x1="66000" y1="88286" x2="66000" y2="88286"/>
                        <a14:foregroundMark x1="81143" y1="80857" x2="81143" y2="80857"/>
                        <a14:foregroundMark x1="88286" y1="67857" x2="88286" y2="67857"/>
                        <a14:foregroundMark x1="86571" y1="49714" x2="86571" y2="49714"/>
                        <a14:foregroundMark x1="87571" y1="31714" x2="87571" y2="31714"/>
                        <a14:foregroundMark x1="78143" y1="19714" x2="78143" y2="19714"/>
                        <a14:foregroundMark x1="64714" y1="12429" x2="64714" y2="12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" y="620688"/>
            <a:ext cx="3720189" cy="58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2390" y="2329278"/>
            <a:ext cx="526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Творческий проект</a:t>
            </a:r>
          </a:p>
          <a:p>
            <a:pPr algn="ctr"/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«Герб семьи»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5032" y="523297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00"/>
                </a:solidFill>
              </a:rPr>
              <a:t>МАДОУ </a:t>
            </a:r>
            <a:r>
              <a:rPr lang="ru-RU" sz="2000" b="1" i="1" dirty="0">
                <a:solidFill>
                  <a:srgbClr val="006600"/>
                </a:solidFill>
              </a:rPr>
              <a:t>«Детский сад № 216 </a:t>
            </a:r>
          </a:p>
          <a:p>
            <a:pPr algn="ctr"/>
            <a:r>
              <a:rPr lang="ru-RU" sz="2000" b="1" i="1" dirty="0">
                <a:solidFill>
                  <a:srgbClr val="006600"/>
                </a:solidFill>
              </a:rPr>
              <a:t>«Кораблик детства</a:t>
            </a:r>
            <a:r>
              <a:rPr lang="ru-RU" sz="2000" b="1" i="1" dirty="0" smtClean="0">
                <a:solidFill>
                  <a:srgbClr val="006600"/>
                </a:solidFill>
              </a:rPr>
              <a:t>»</a:t>
            </a:r>
          </a:p>
          <a:p>
            <a:pPr algn="ctr"/>
            <a:r>
              <a:rPr lang="ru-RU" sz="2000" b="1" i="1" dirty="0" smtClean="0">
                <a:solidFill>
                  <a:srgbClr val="006600"/>
                </a:solidFill>
              </a:rPr>
              <a:t> </a:t>
            </a:r>
            <a:r>
              <a:rPr lang="ru-RU" sz="2000" b="1" i="1" dirty="0">
                <a:solidFill>
                  <a:srgbClr val="006600"/>
                </a:solidFill>
              </a:rPr>
              <a:t>г. Краснодар</a:t>
            </a:r>
          </a:p>
        </p:txBody>
      </p:sp>
    </p:spTree>
    <p:extLst>
      <p:ext uri="{BB962C8B-B14F-4D97-AF65-F5344CB8AC3E}">
        <p14:creationId xmlns:p14="http://schemas.microsoft.com/office/powerpoint/2010/main" val="15985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"/>
          <a:stretch/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274906"/>
              </p:ext>
            </p:extLst>
          </p:nvPr>
        </p:nvGraphicFramePr>
        <p:xfrm>
          <a:off x="539552" y="405761"/>
          <a:ext cx="8064896" cy="603120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12368"/>
                <a:gridCol w="7652528"/>
              </a:tblGrid>
              <a:tr h="28083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ОЦИ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З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ЦИ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Составление альбома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«Моя дружная семья»;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Сюжетно-ролевые игры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  “Семья”, “Дочки-матери”. «Дом»,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Дидактические игры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 «Играем в профессии», «Кем быть»;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« На что похожи ваши семьи?»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«Дары семье»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Проигрывание ситуаций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: «Наши хорошие поступки «У нас в гостях бабушка» и др.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2289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МУ</a:t>
                      </a:r>
                    </a:p>
                    <a:p>
                      <a:pPr algn="ctr"/>
                      <a:r>
                        <a:rPr lang="ru-RU" sz="1600" b="1" dirty="0" smtClean="0"/>
                        <a:t>ЗЫК</a:t>
                      </a:r>
                    </a:p>
                    <a:p>
                      <a:pPr algn="ctr"/>
                      <a:r>
                        <a:rPr lang="ru-RU" sz="1600" b="1" dirty="0" smtClean="0"/>
                        <a:t>А</a:t>
                      </a:r>
                      <a:endParaRPr lang="ru-RU" sz="1600" b="1" dirty="0"/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Песня</a:t>
                      </a:r>
                      <a:r>
                        <a:rPr lang="ru-RU" dirty="0" smtClean="0"/>
                        <a:t> «Это - моя семья»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Домисолька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smtClean="0"/>
                        <a:t>-песня «Моя семья» В.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Ермолов </a:t>
                      </a:r>
                    </a:p>
                    <a:p>
                      <a:r>
                        <a:rPr lang="ru-RU" dirty="0" smtClean="0"/>
                        <a:t>-«Моя семья » Лариса Григорьева;</a:t>
                      </a:r>
                    </a:p>
                    <a:p>
                      <a:r>
                        <a:rPr lang="ru-RU" dirty="0" smtClean="0"/>
                        <a:t>Песня "</a:t>
                      </a:r>
                      <a:r>
                        <a:rPr lang="ru-RU" dirty="0" err="1" smtClean="0"/>
                        <a:t>Семья"Муз</a:t>
                      </a:r>
                      <a:r>
                        <a:rPr lang="ru-RU" dirty="0" smtClean="0"/>
                        <a:t>. </a:t>
                      </a:r>
                      <a:r>
                        <a:rPr lang="ru-RU" dirty="0" err="1" smtClean="0"/>
                        <a:t>Г.Гладков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Сл.: </a:t>
                      </a:r>
                      <a:r>
                        <a:rPr lang="ru-RU" dirty="0" err="1" smtClean="0"/>
                        <a:t>Е.Плотникова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В.Шаинский</a:t>
                      </a:r>
                      <a:r>
                        <a:rPr lang="ru-RU" dirty="0" smtClean="0"/>
                        <a:t> «Песенка крокодила Гены», «Вместе весело шагать по просторам», «Улыбка» и др.</a:t>
                      </a:r>
                    </a:p>
                    <a:p>
                      <a:r>
                        <a:rPr lang="ru-RU" b="1" dirty="0" smtClean="0"/>
                        <a:t>Парный танец </a:t>
                      </a:r>
                      <a:r>
                        <a:rPr lang="ru-RU" dirty="0" smtClean="0"/>
                        <a:t>«Давай дружить», «Мы поссорились и помирились» и др.</a:t>
                      </a:r>
                    </a:p>
                    <a:p>
                      <a:r>
                        <a:rPr lang="ru-RU" b="1" dirty="0" smtClean="0"/>
                        <a:t>Музыкальна сказка </a:t>
                      </a:r>
                      <a:r>
                        <a:rPr lang="ru-RU" dirty="0" smtClean="0"/>
                        <a:t>«Репка»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1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"/>
          <a:stretch/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807536"/>
              </p:ext>
            </p:extLst>
          </p:nvPr>
        </p:nvGraphicFramePr>
        <p:xfrm>
          <a:off x="683568" y="548680"/>
          <a:ext cx="7848872" cy="593384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60040"/>
                <a:gridCol w="7488832"/>
              </a:tblGrid>
              <a:tr h="291632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ТРУД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Беседа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«Как я помогаю дома»;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Обучающие игры: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«Помоем игрушки»;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«Постираем платок»;</a:t>
                      </a:r>
                    </a:p>
                    <a:p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-Совместный труд «Помоем игрушки».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-Посадка деревьев в честь какого-либо из членов семьи.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Витаминная грядка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для моей семьи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632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БЕЗОПАСНОСТЬ</a:t>
                      </a:r>
                      <a:endParaRPr lang="ru-RU" sz="16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Семейные чтения художественной литературы по безопасности с использованием иллюстраций, плакатов.</a:t>
                      </a:r>
                    </a:p>
                    <a:p>
                      <a:r>
                        <a:rPr lang="ru-RU" dirty="0" smtClean="0"/>
                        <a:t>Изготовление плакатов, схем о правилах поведения дома и на природе.</a:t>
                      </a:r>
                    </a:p>
                    <a:p>
                      <a:r>
                        <a:rPr lang="ru-RU" b="1" dirty="0" smtClean="0"/>
                        <a:t>Сюжетно- ролевые игры </a:t>
                      </a:r>
                      <a:r>
                        <a:rPr lang="ru-RU" dirty="0" smtClean="0"/>
                        <a:t>«МЧС», «Спасатели»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1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"/>
          <a:stretch/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484414"/>
              </p:ext>
            </p:extLst>
          </p:nvPr>
        </p:nvGraphicFramePr>
        <p:xfrm>
          <a:off x="683568" y="548680"/>
          <a:ext cx="7848872" cy="5780431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504056"/>
                <a:gridCol w="7344816"/>
              </a:tblGrid>
              <a:tr h="226620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З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Ь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Пальчиковая гимнастика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 «Наша семья»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Решение проблемной ситуации «В семье кто-то заболел»;</a:t>
                      </a:r>
                    </a:p>
                    <a:p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Валеологическая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пауза «Большая семья»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9443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Конструирование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«Мой  дом»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Лепка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из муки и глины «Украсим рамочку для семейной фотографии Коллективная работа из глины «Дымковская семья».»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Аппликация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«Птица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счачтья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Рисование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«День Петра и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Февронии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в нашей семье»; «Символы моей семьи», «Моя семья». Составление альбома «Моя дружная семья»;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Рисование своей семьи в образе деревьев,(по рисунку рассказать о семье товарища) 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Консультация для родителей "Как создать герб  своей семьи"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"/>
          <a:stretch/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448287"/>
              </p:ext>
            </p:extLst>
          </p:nvPr>
        </p:nvGraphicFramePr>
        <p:xfrm>
          <a:off x="467542" y="1003067"/>
          <a:ext cx="8208911" cy="45019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92424"/>
                <a:gridCol w="3155540"/>
                <a:gridCol w="2960947"/>
              </a:tblGrid>
              <a:tr h="389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Этапы, задачи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Деятельность педагогов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Деятельность семьи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2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Изготовление герба. Обогащение детско-родительских отношений в творческой деятельности над проектом.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24A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Рекомендации родителям в оформлении герба семьи. Поощрение  осуществление проекта.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совместной деятельности с детьми, бесед на заданную тему: «Кем работают мои родители», «Наше хобби» и др. для углубления представлений детей о семье, ее традициях.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499A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Совместное выполнение продукта проекта (согласование действий, обмен мнениями, внесение дополнений, собственно художественно-продуктивная деятельность).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Придумывание девиза, символов,  надписи на гербе.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Вовлечение детей в оформление  герба.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12774" y="356736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1381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"/>
          <a:stretch/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258721"/>
              </p:ext>
            </p:extLst>
          </p:nvPr>
        </p:nvGraphicFramePr>
        <p:xfrm>
          <a:off x="539550" y="1123003"/>
          <a:ext cx="8064896" cy="51125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55714"/>
                <a:gridCol w="3100180"/>
                <a:gridCol w="2909002"/>
              </a:tblGrid>
              <a:tr h="565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Этапы, задачи</a:t>
                      </a:r>
                      <a:endParaRPr lang="ru-RU" sz="18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педагогов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семьи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47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Раскрыть индивидуальность семьи в готовом продукте.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родительского собрания, на котором будет презентация проектов.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 конкурса. Определение победителей (совместно с родителями).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общей выставки проектов.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 и распространение опыта.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продукта проекта к презентации (составляют краткий рассказ о  гербе).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Представляют продукт деятельности другим родителям: демонстрация герба, краткий рассказ о семье, ее традициях, о том, что нашло отражение на гербе.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03313" y="2811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3313" y="476672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799446"/>
            <a:ext cx="2160240" cy="144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1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124744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Название проекта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«Герб семьи»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База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МАДОУ «Детский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сад № 216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Кораблик детства» г. Краснодар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Автор проекта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Крапивкина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Оксана Анатольевна- воспитатель высшей категории.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творческий.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2 недели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дети старшей  группы, родители  воспитанников, воспитатель.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30" y="404664"/>
            <a:ext cx="447707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1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"/>
          <a:stretch/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58" y="620688"/>
            <a:ext cx="8136906" cy="5135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Цель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Формировать у детей целостных отношений к семейным традициям, воспитывать уважение и любовь ко всем членам семьи.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Задачи: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Способствовать  сплочению семьи через общение разных ее поколений;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Изучить язык геральдики, </a:t>
            </a: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историю герба, его роль в истории человечества и отдельных семей;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освоить правила выполнения гербов;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осмыслить  индивидуальность своей семьи, своего рода при создании семейного герба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способствовать проявлению фантазии и творчества участников проекта.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формирование у детей доброжелательного отношения к родным и близким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85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"/>
          <a:stretch/>
        </p:blipFill>
        <p:spPr>
          <a:xfrm>
            <a:off x="-36512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404664"/>
            <a:ext cx="6390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Основные формы реализации: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024" y="989439"/>
            <a:ext cx="799288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ru-RU" sz="2400" dirty="0"/>
              <a:t>НОД;</a:t>
            </a:r>
          </a:p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ru-RU" sz="2400" dirty="0"/>
              <a:t>Совместная деятельность воспитателя и детей;</a:t>
            </a:r>
          </a:p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ru-RU" sz="2400" dirty="0"/>
              <a:t>Совместная деятельность детей и родителей.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70901"/>
            <a:ext cx="3508252" cy="248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3009" y="2686507"/>
            <a:ext cx="813690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Предполагаемый результат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проекта: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dirty="0"/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ru-RU" sz="2400" dirty="0"/>
              <a:t>Получение знаний о </a:t>
            </a:r>
            <a:r>
              <a:rPr lang="ru-RU" sz="2400" dirty="0" smtClean="0"/>
              <a:t>гербе и его символике 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ru-RU" sz="2400" dirty="0" smtClean="0"/>
              <a:t>Создание </a:t>
            </a:r>
            <a:r>
              <a:rPr lang="ru-RU" sz="2400" dirty="0"/>
              <a:t>альбома «Папа, мама, я – дружная семья</a:t>
            </a:r>
            <a:r>
              <a:rPr lang="ru-RU" sz="2400" dirty="0" smtClean="0"/>
              <a:t>»;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ru-RU" sz="2400" dirty="0" smtClean="0"/>
              <a:t>Конкурс </a:t>
            </a:r>
            <a:r>
              <a:rPr lang="ru-RU" sz="2400" dirty="0"/>
              <a:t>работ  «Герб моей семьи».</a:t>
            </a:r>
          </a:p>
        </p:txBody>
      </p:sp>
    </p:spTree>
    <p:extLst>
      <p:ext uri="{BB962C8B-B14F-4D97-AF65-F5344CB8AC3E}">
        <p14:creationId xmlns:p14="http://schemas.microsoft.com/office/powerpoint/2010/main" val="11381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"/>
          <a:stretch/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957596"/>
              </p:ext>
            </p:extLst>
          </p:nvPr>
        </p:nvGraphicFramePr>
        <p:xfrm>
          <a:off x="683568" y="1124744"/>
          <a:ext cx="7992887" cy="51945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37360"/>
                <a:gridCol w="3072499"/>
                <a:gridCol w="2883028"/>
              </a:tblGrid>
              <a:tr h="340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Этапы, задачи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педагогов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семьи</a:t>
                      </a:r>
                      <a:endParaRPr lang="ru-RU" sz="18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8440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 темы проекта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: Пробудить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родителей желание трудиться над развитием своей семьи, также как над развитием своего ребенка. Для этого создавать индивидуальный имидж семьи: ее родословную, герб, традиции.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Сформулировать проблему (цель), (при этом определяется и продукт деятельности: герб семьи). 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Сформулировать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проекта.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плана-схемы проекта.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Мотивирование семьи на осмысление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ее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ценностей (особенно связанных с укреплением физического и духовного здоровья семьи).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Вхождение в проблему (осознание и личностное ее восприятие)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Принятие задач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Осмысление традиций, ценностей  семьи, тех правил здорового образа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жизни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которых придерживается семья.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59864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68247"/>
            <a:ext cx="2023918" cy="228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1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"/>
          <a:stretch/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217549"/>
              </p:ext>
            </p:extLst>
          </p:nvPr>
        </p:nvGraphicFramePr>
        <p:xfrm>
          <a:off x="533239" y="1123003"/>
          <a:ext cx="8077517" cy="51220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58931"/>
                <a:gridCol w="3105031"/>
                <a:gridCol w="2913555"/>
              </a:tblGrid>
              <a:tr h="347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</a:rPr>
                        <a:t>Этапы, задачи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</a:rPr>
                        <a:t>Деятельность педагогов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</a:rPr>
                        <a:t>Деятельность семьи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4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:Помочь родителям осмыслить индивидуальность семьи, отобрать то, что будет воплощаться в гербе.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Помочь родителям выявить особенности своей семьи, ее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преимущества.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Индивидуальное консультирование по проблеме.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Демонстрация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промежуточных результатов.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Вовлечение большинства родителей в проектную деятельность.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Советы по оформлению творческой работы.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Поиск информации  о гербах, их символике, об истории семьи, традициях.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совместной деятельности.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ролей в выполнении проекта.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Осознание родителями индивидуальности, значимости своей семьи.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Приобретение необходимых материалов для изготовления альбома, плаката: краски, ленты…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81E923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59632" y="476672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1381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"/>
          <a:stretch/>
        </p:blipFill>
        <p:spPr>
          <a:xfrm>
            <a:off x="1" y="7866"/>
            <a:ext cx="9143999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490535"/>
              </p:ext>
            </p:extLst>
          </p:nvPr>
        </p:nvGraphicFramePr>
        <p:xfrm>
          <a:off x="575048" y="1015283"/>
          <a:ext cx="8101408" cy="5150021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046614"/>
                <a:gridCol w="2342424"/>
                <a:gridCol w="2355813"/>
                <a:gridCol w="2356557"/>
              </a:tblGrid>
              <a:tr h="703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Имя ребенка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Что знаю?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Что хочу узнать?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Как узнать?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0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Сана 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 </a:t>
                      </a:r>
                      <a:r>
                        <a:rPr lang="ru-RU" sz="1600" dirty="0" smtClean="0">
                          <a:effectLst/>
                        </a:rPr>
                        <a:t>каждой</a:t>
                      </a:r>
                      <a:r>
                        <a:rPr lang="ru-RU" sz="1600" baseline="0" dirty="0" smtClean="0">
                          <a:effectLst/>
                        </a:rPr>
                        <a:t> страны есть герб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Какой формы бывают?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Посмотреть с</a:t>
                      </a:r>
                      <a:r>
                        <a:rPr lang="ru-RU" sz="1600" baseline="0" dirty="0" smtClean="0">
                          <a:effectLst/>
                        </a:rPr>
                        <a:t> папой в интернете.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0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Рома Н.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Петр и </a:t>
                      </a:r>
                      <a:r>
                        <a:rPr lang="ru-RU" sz="1600" dirty="0" err="1">
                          <a:effectLst/>
                        </a:rPr>
                        <a:t>Феврония</a:t>
                      </a:r>
                      <a:r>
                        <a:rPr lang="ru-RU" sz="1600" dirty="0">
                          <a:effectLst/>
                        </a:rPr>
                        <a:t> покровители </a:t>
                      </a:r>
                      <a:r>
                        <a:rPr lang="ru-RU" sz="1600" dirty="0" smtClean="0">
                          <a:effectLst/>
                        </a:rPr>
                        <a:t>семьи.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Есть ли у нас в городе </a:t>
                      </a:r>
                      <a:r>
                        <a:rPr lang="ru-RU" sz="1600" dirty="0" smtClean="0">
                          <a:effectLst/>
                        </a:rPr>
                        <a:t>скульптура</a:t>
                      </a:r>
                      <a:r>
                        <a:rPr lang="ru-RU" sz="1600" baseline="0" dirty="0" smtClean="0">
                          <a:effectLst/>
                        </a:rPr>
                        <a:t> этих святых?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Спросить у сестры.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0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Арина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Символ</a:t>
                      </a:r>
                      <a:r>
                        <a:rPr lang="ru-RU" sz="1600" baseline="0" dirty="0" smtClean="0">
                          <a:effectLst/>
                        </a:rPr>
                        <a:t> праздника-ромашка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Почему?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Спросить у мамы.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3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Вадим К.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Моя</a:t>
                      </a:r>
                      <a:r>
                        <a:rPr lang="ru-RU" sz="1600" baseline="0" dirty="0" smtClean="0">
                          <a:effectLst/>
                        </a:rPr>
                        <a:t> семья-это папа, мама, я и сестра.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Что означает слово </a:t>
                      </a:r>
                      <a:r>
                        <a:rPr lang="ru-RU" sz="1600" dirty="0" smtClean="0">
                          <a:effectLst/>
                        </a:rPr>
                        <a:t>Семья?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Поговорить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об этом с папой.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0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Катя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Семья может иметь свой герб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Что изображают</a:t>
                      </a:r>
                      <a:r>
                        <a:rPr lang="ru-RU" sz="1600" baseline="0" dirty="0" smtClean="0">
                          <a:effectLst/>
                        </a:rPr>
                        <a:t> на гербе семьи?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Посмотреть</a:t>
                      </a:r>
                      <a:r>
                        <a:rPr lang="ru-RU" sz="1600" baseline="0" dirty="0" smtClean="0">
                          <a:effectLst/>
                        </a:rPr>
                        <a:t> с мамой в книгах.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0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Вова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На гербах есть изображения животных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Почему?</a:t>
                      </a:r>
                      <a:r>
                        <a:rPr lang="ru-RU" sz="1600" baseline="0" dirty="0" smtClean="0">
                          <a:effectLst/>
                        </a:rPr>
                        <a:t> Что они символизируют?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Узнать</a:t>
                      </a:r>
                      <a:r>
                        <a:rPr lang="ru-RU" sz="1600" baseline="0" dirty="0" smtClean="0">
                          <a:effectLst/>
                        </a:rPr>
                        <a:t> у мамы она учитель.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5047" y="492061"/>
            <a:ext cx="76328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 трех вопросов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"/>
          <a:stretch/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997215"/>
              </p:ext>
            </p:extLst>
          </p:nvPr>
        </p:nvGraphicFramePr>
        <p:xfrm>
          <a:off x="683568" y="620688"/>
          <a:ext cx="7848872" cy="58258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1323"/>
                <a:gridCol w="7447549"/>
              </a:tblGrid>
              <a:tr h="280831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ПОЗНАНИЕ</a:t>
                      </a:r>
                      <a:endParaRPr lang="ru-RU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Рассматривание альбомов: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«Семья»; «Гербы семьи, рода»;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Проблемная ситуация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« Что бы ты предпринял, чтоб ваша семья стала дружней»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280831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j-lt"/>
                        </a:rPr>
                        <a:t>КОММУНИКАЦИЯ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-Беседа «Моя </a:t>
                      </a:r>
                      <a:r>
                        <a:rPr lang="ru-RU" dirty="0" err="1" smtClean="0"/>
                        <a:t>семья»;А</a:t>
                      </a:r>
                      <a:r>
                        <a:rPr lang="ru-RU" dirty="0" smtClean="0"/>
                        <a:t>. Лопатина, М. </a:t>
                      </a:r>
                      <a:r>
                        <a:rPr lang="ru-RU" dirty="0" err="1" smtClean="0"/>
                        <a:t>Скребцова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-Беседы и сказки о семье;</a:t>
                      </a:r>
                    </a:p>
                    <a:p>
                      <a:r>
                        <a:rPr lang="ru-RU" dirty="0" smtClean="0"/>
                        <a:t>-Беседа «Счастлив тот, кто счастлив в семье»;</a:t>
                      </a:r>
                    </a:p>
                    <a:p>
                      <a:r>
                        <a:rPr lang="ru-RU" dirty="0" smtClean="0"/>
                        <a:t>-Беседы по картинкам. Моя семья </a:t>
                      </a:r>
                      <a:r>
                        <a:rPr lang="ru-RU" dirty="0" err="1" smtClean="0"/>
                        <a:t>Фесюкова</a:t>
                      </a:r>
                      <a:r>
                        <a:rPr lang="ru-RU" dirty="0" smtClean="0"/>
                        <a:t> Л.Б.</a:t>
                      </a:r>
                    </a:p>
                    <a:p>
                      <a:r>
                        <a:rPr lang="ru-RU" dirty="0" smtClean="0"/>
                        <a:t>(Е. Воронина, из цикла «Сердце отдаю детям</a:t>
                      </a:r>
                    </a:p>
                    <a:p>
                      <a:r>
                        <a:rPr lang="ru-RU" dirty="0" smtClean="0"/>
                        <a:t>- Составление описательного рассказа по опорной схеме «Семья» </a:t>
                      </a:r>
                    </a:p>
                    <a:p>
                      <a:r>
                        <a:rPr lang="ru-RU" dirty="0" smtClean="0"/>
                        <a:t>Игра: «Что бы вы хотели пожелать своей семье?»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5144"/>
            <a:ext cx="2487613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1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"/>
          <a:stretch/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344757"/>
              </p:ext>
            </p:extLst>
          </p:nvPr>
        </p:nvGraphicFramePr>
        <p:xfrm>
          <a:off x="755576" y="620688"/>
          <a:ext cx="7704856" cy="56166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4056"/>
                <a:gridCol w="7200800"/>
              </a:tblGrid>
              <a:tr h="325905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Х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У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Д.</a:t>
                      </a: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Л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Т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Р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Стихи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В.Степанова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«Герб России» ;Агния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Барто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«Его семья»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;</a:t>
                      </a:r>
                    </a:p>
                    <a:p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П.Мазикин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«Мамин звездолет»;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Агния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Барто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«Дома»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Рассказы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А .Гайдар «Чук и Гек»,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Лингрен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"Папа, мама, 8 детей и грузовик"</a:t>
                      </a:r>
                    </a:p>
                    <a:p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М.Скребцова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«Лесная семья»;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А.Исаакян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«У солнца»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Сказка о бочке» (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Болг.н.с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.)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 Русские народные пословицы и поговорки., загадки, о семье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-Организация выставки книг по темам: « Семья»; «Гербы»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-Литературная гостиная «На что и клад, когда в семье лад»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5757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j-lt"/>
                        </a:rPr>
                        <a:t>Ф</a:t>
                      </a:r>
                    </a:p>
                    <a:p>
                      <a:r>
                        <a:rPr lang="ru-RU" b="1" dirty="0" smtClean="0">
                          <a:latin typeface="+mj-lt"/>
                        </a:rPr>
                        <a:t>И</a:t>
                      </a:r>
                    </a:p>
                    <a:p>
                      <a:r>
                        <a:rPr lang="ru-RU" b="1" dirty="0" smtClean="0">
                          <a:latin typeface="+mj-lt"/>
                        </a:rPr>
                        <a:t>З</a:t>
                      </a:r>
                    </a:p>
                    <a:p>
                      <a:r>
                        <a:rPr lang="ru-RU" b="1" dirty="0" smtClean="0">
                          <a:latin typeface="+mj-lt"/>
                        </a:rPr>
                        <a:t>-</a:t>
                      </a:r>
                    </a:p>
                    <a:p>
                      <a:r>
                        <a:rPr lang="ru-RU" b="1" dirty="0" smtClean="0">
                          <a:latin typeface="+mj-lt"/>
                        </a:rPr>
                        <a:t>Р</a:t>
                      </a:r>
                    </a:p>
                    <a:p>
                      <a:r>
                        <a:rPr lang="ru-RU" b="1" dirty="0" smtClean="0">
                          <a:latin typeface="+mj-lt"/>
                        </a:rPr>
                        <a:t>А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Физкультурный досуг </a:t>
                      </a:r>
                      <a:r>
                        <a:rPr lang="ru-RU" dirty="0" smtClean="0"/>
                        <a:t>«Папа, мама я - спортивная семья»</a:t>
                      </a:r>
                    </a:p>
                    <a:p>
                      <a:r>
                        <a:rPr lang="ru-RU" b="1" dirty="0" smtClean="0"/>
                        <a:t>П/игры</a:t>
                      </a:r>
                      <a:r>
                        <a:rPr lang="ru-RU" dirty="0" smtClean="0"/>
                        <a:t> «Собери ромашку», «Гусеница»,</a:t>
                      </a:r>
                      <a:r>
                        <a:rPr lang="ru-RU" baseline="0" dirty="0" smtClean="0"/>
                        <a:t> «Коршун и наседка», «Семья пингвинов».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6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1281</Words>
  <Application>Microsoft Office PowerPoint</Application>
  <PresentationFormat>Экран (4:3)</PresentationFormat>
  <Paragraphs>220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оксана крапивкина</cp:lastModifiedBy>
  <cp:revision>50</cp:revision>
  <dcterms:created xsi:type="dcterms:W3CDTF">2012-11-11T16:33:27Z</dcterms:created>
  <dcterms:modified xsi:type="dcterms:W3CDTF">2014-05-13T11:58:55Z</dcterms:modified>
</cp:coreProperties>
</file>