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3" r:id="rId4"/>
    <p:sldId id="284" r:id="rId5"/>
    <p:sldId id="285" r:id="rId6"/>
    <p:sldId id="267" r:id="rId7"/>
    <p:sldId id="286" r:id="rId8"/>
    <p:sldId id="262" r:id="rId9"/>
    <p:sldId id="287" r:id="rId10"/>
    <p:sldId id="288" r:id="rId11"/>
    <p:sldId id="289" r:id="rId12"/>
    <p:sldId id="290" r:id="rId13"/>
    <p:sldId id="291" r:id="rId14"/>
    <p:sldId id="292" r:id="rId15"/>
    <p:sldId id="293" r:id="rId16"/>
    <p:sldId id="294" r:id="rId17"/>
    <p:sldId id="295" r:id="rId18"/>
    <p:sldId id="275"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79" autoAdjust="0"/>
    <p:restoredTop sz="94660"/>
  </p:normalViewPr>
  <p:slideViewPr>
    <p:cSldViewPr>
      <p:cViewPr varScale="1">
        <p:scale>
          <a:sx n="42" d="100"/>
          <a:sy n="42" d="100"/>
        </p:scale>
        <p:origin x="119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7E6E89-9960-4681-9DBF-1CDB7857CD0C}"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ru-RU"/>
        </a:p>
      </dgm:t>
    </dgm:pt>
    <dgm:pt modelId="{D0BD8EAC-A4D1-4AAB-9C2B-9E79203CE184}">
      <dgm:prSet phldrT="[Текст]"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ru-RU" sz="2000" dirty="0" smtClean="0">
              <a:latin typeface="Times New Roman" pitchFamily="18" charset="0"/>
              <a:cs typeface="Times New Roman" pitchFamily="18" charset="0"/>
            </a:rPr>
            <a:t>Результаты</a:t>
          </a:r>
          <a:endParaRPr lang="ru-RU" sz="2000" dirty="0">
            <a:latin typeface="Times New Roman" pitchFamily="18" charset="0"/>
            <a:cs typeface="Times New Roman" pitchFamily="18" charset="0"/>
          </a:endParaRPr>
        </a:p>
      </dgm:t>
    </dgm:pt>
    <dgm:pt modelId="{43B4B7DF-9FA2-4ADB-A43A-A16CC54B2C8F}" type="parTrans" cxnId="{23876973-86BC-4513-AA82-488A86D202C2}">
      <dgm:prSet/>
      <dgm:spPr/>
      <dgm:t>
        <a:bodyPr/>
        <a:lstStyle/>
        <a:p>
          <a:endParaRPr lang="ru-RU"/>
        </a:p>
      </dgm:t>
    </dgm:pt>
    <dgm:pt modelId="{918629B1-9A9E-4176-9B5E-EC87459AC7B1}" type="sibTrans" cxnId="{23876973-86BC-4513-AA82-488A86D202C2}">
      <dgm:prSet/>
      <dgm:spPr/>
      <dgm:t>
        <a:bodyPr/>
        <a:lstStyle/>
        <a:p>
          <a:endParaRPr lang="ru-RU"/>
        </a:p>
      </dgm:t>
    </dgm:pt>
    <dgm:pt modelId="{014B0A35-B77B-4D6D-A864-F53363202664}">
      <dgm:prSet phldrT="[Текст]" custT="1"/>
      <dgm:spPr/>
      <dgm:t>
        <a:bodyPr/>
        <a:lstStyle/>
        <a:p>
          <a:r>
            <a:rPr lang="ru-RU" sz="1800" dirty="0" smtClean="0">
              <a:latin typeface="Times New Roman" pitchFamily="18" charset="0"/>
              <a:cs typeface="Times New Roman" pitchFamily="18" charset="0"/>
            </a:rPr>
            <a:t>Открытый диалог  в рамках сотрудничества</a:t>
          </a:r>
          <a:endParaRPr lang="ru-RU" sz="1800" dirty="0">
            <a:latin typeface="Times New Roman" pitchFamily="18" charset="0"/>
            <a:cs typeface="Times New Roman" pitchFamily="18" charset="0"/>
          </a:endParaRPr>
        </a:p>
      </dgm:t>
    </dgm:pt>
    <dgm:pt modelId="{79EDC4D3-F4CE-4BD1-9131-C9187E058F77}" type="parTrans" cxnId="{CB84CFAB-FBDB-43AC-814F-256F74ED759F}">
      <dgm:prSet/>
      <dgm:spPr/>
      <dgm:t>
        <a:bodyPr/>
        <a:lstStyle/>
        <a:p>
          <a:endParaRPr lang="ru-RU"/>
        </a:p>
      </dgm:t>
    </dgm:pt>
    <dgm:pt modelId="{98266737-AA77-4469-90E9-5987C47E6C36}" type="sibTrans" cxnId="{CB84CFAB-FBDB-43AC-814F-256F74ED759F}">
      <dgm:prSet/>
      <dgm:spPr/>
      <dgm:t>
        <a:bodyPr/>
        <a:lstStyle/>
        <a:p>
          <a:endParaRPr lang="ru-RU"/>
        </a:p>
      </dgm:t>
    </dgm:pt>
    <dgm:pt modelId="{126AF78F-627B-4149-AB5B-2674D0B74AF4}">
      <dgm:prSet phldrT="[Текст]" custT="1"/>
      <dgm:spPr/>
      <dgm:t>
        <a:bodyPr/>
        <a:lstStyle/>
        <a:p>
          <a:r>
            <a:rPr lang="ru-RU" sz="1600" dirty="0" smtClean="0">
              <a:latin typeface="Times New Roman" pitchFamily="18" charset="0"/>
              <a:cs typeface="Times New Roman" pitchFamily="18" charset="0"/>
            </a:rPr>
            <a:t>Безболезненная адаптация</a:t>
          </a:r>
          <a:endParaRPr lang="ru-RU" sz="1600" dirty="0">
            <a:latin typeface="Times New Roman" pitchFamily="18" charset="0"/>
            <a:cs typeface="Times New Roman" pitchFamily="18" charset="0"/>
          </a:endParaRPr>
        </a:p>
      </dgm:t>
    </dgm:pt>
    <dgm:pt modelId="{D4B29820-5A0D-4890-AE4E-8E973D814889}" type="parTrans" cxnId="{CE8E686F-FEAB-436C-8FB5-3B5A77D57AF9}">
      <dgm:prSet/>
      <dgm:spPr/>
      <dgm:t>
        <a:bodyPr/>
        <a:lstStyle/>
        <a:p>
          <a:endParaRPr lang="ru-RU"/>
        </a:p>
      </dgm:t>
    </dgm:pt>
    <dgm:pt modelId="{141B7645-A048-436C-8EC6-72E89D74B934}" type="sibTrans" cxnId="{CE8E686F-FEAB-436C-8FB5-3B5A77D57AF9}">
      <dgm:prSet/>
      <dgm:spPr/>
      <dgm:t>
        <a:bodyPr/>
        <a:lstStyle/>
        <a:p>
          <a:endParaRPr lang="ru-RU"/>
        </a:p>
      </dgm:t>
    </dgm:pt>
    <dgm:pt modelId="{2686D769-C455-4631-BF1E-8CA87BD3C489}">
      <dgm:prSet phldrT="[Текст]" custT="1"/>
      <dgm:spPr/>
      <dgm:t>
        <a:bodyPr/>
        <a:lstStyle/>
        <a:p>
          <a:r>
            <a:rPr lang="ru-RU" sz="1800" dirty="0" smtClean="0">
              <a:latin typeface="Times New Roman" pitchFamily="18" charset="0"/>
              <a:cs typeface="Times New Roman" pitchFamily="18" charset="0"/>
            </a:rPr>
            <a:t>Мотивация детей</a:t>
          </a:r>
          <a:endParaRPr lang="ru-RU" sz="1800" dirty="0">
            <a:latin typeface="Times New Roman" pitchFamily="18" charset="0"/>
            <a:cs typeface="Times New Roman" pitchFamily="18" charset="0"/>
          </a:endParaRPr>
        </a:p>
      </dgm:t>
    </dgm:pt>
    <dgm:pt modelId="{300D6CA4-BA0E-4B70-A740-1640E3BF5FF9}" type="parTrans" cxnId="{129C769A-CC09-47F3-96DA-75123726E418}">
      <dgm:prSet/>
      <dgm:spPr/>
      <dgm:t>
        <a:bodyPr/>
        <a:lstStyle/>
        <a:p>
          <a:endParaRPr lang="ru-RU"/>
        </a:p>
      </dgm:t>
    </dgm:pt>
    <dgm:pt modelId="{3C8F3903-F249-47DA-905F-86A31C510C5F}" type="sibTrans" cxnId="{129C769A-CC09-47F3-96DA-75123726E418}">
      <dgm:prSet/>
      <dgm:spPr/>
      <dgm:t>
        <a:bodyPr/>
        <a:lstStyle/>
        <a:p>
          <a:endParaRPr lang="ru-RU"/>
        </a:p>
      </dgm:t>
    </dgm:pt>
    <dgm:pt modelId="{4054B573-A909-4D12-88D1-223313696AA9}">
      <dgm:prSet phldrT="[Текст]" custT="1"/>
      <dgm:spPr/>
      <dgm:t>
        <a:bodyPr/>
        <a:lstStyle/>
        <a:p>
          <a:r>
            <a:rPr lang="ru-RU" sz="1800" dirty="0" smtClean="0">
              <a:latin typeface="Times New Roman" pitchFamily="18" charset="0"/>
              <a:cs typeface="Times New Roman" pitchFamily="18" charset="0"/>
            </a:rPr>
            <a:t>Равные возможности</a:t>
          </a:r>
          <a:endParaRPr lang="ru-RU" sz="1800" dirty="0">
            <a:latin typeface="Times New Roman" pitchFamily="18" charset="0"/>
            <a:cs typeface="Times New Roman" pitchFamily="18" charset="0"/>
          </a:endParaRPr>
        </a:p>
      </dgm:t>
    </dgm:pt>
    <dgm:pt modelId="{56CD930E-2A37-43BE-A015-29F47A76C173}" type="parTrans" cxnId="{433AF642-7B8E-4013-A561-96B24B8ED865}">
      <dgm:prSet/>
      <dgm:spPr/>
      <dgm:t>
        <a:bodyPr/>
        <a:lstStyle/>
        <a:p>
          <a:endParaRPr lang="ru-RU"/>
        </a:p>
      </dgm:t>
    </dgm:pt>
    <dgm:pt modelId="{9DE11E47-BD6B-4BF9-B59E-A8D5251447B4}" type="sibTrans" cxnId="{433AF642-7B8E-4013-A561-96B24B8ED865}">
      <dgm:prSet/>
      <dgm:spPr/>
      <dgm:t>
        <a:bodyPr/>
        <a:lstStyle/>
        <a:p>
          <a:endParaRPr lang="ru-RU"/>
        </a:p>
      </dgm:t>
    </dgm:pt>
    <dgm:pt modelId="{D3039CD4-123E-4A5A-9E6F-9A29379B8173}">
      <dgm:prSet phldrT="[Текст]" custT="1"/>
      <dgm:spPr/>
      <dgm:t>
        <a:bodyPr/>
        <a:lstStyle/>
        <a:p>
          <a:r>
            <a:rPr lang="ru-RU" sz="1400" dirty="0" smtClean="0">
              <a:latin typeface="Times New Roman" pitchFamily="18" charset="0"/>
              <a:cs typeface="Times New Roman" pitchFamily="18" charset="0"/>
            </a:rPr>
            <a:t>Защищенность мира детства</a:t>
          </a:r>
          <a:endParaRPr lang="ru-RU" sz="1400" dirty="0">
            <a:latin typeface="Times New Roman" pitchFamily="18" charset="0"/>
            <a:cs typeface="Times New Roman" pitchFamily="18" charset="0"/>
          </a:endParaRPr>
        </a:p>
      </dgm:t>
    </dgm:pt>
    <dgm:pt modelId="{E6F7E9E7-4010-45EE-8385-70EA4AB42DEF}" type="parTrans" cxnId="{188429AA-B64F-4C81-9429-FABD77BA903B}">
      <dgm:prSet/>
      <dgm:spPr/>
      <dgm:t>
        <a:bodyPr/>
        <a:lstStyle/>
        <a:p>
          <a:endParaRPr lang="ru-RU"/>
        </a:p>
      </dgm:t>
    </dgm:pt>
    <dgm:pt modelId="{089E1302-8846-4CFF-9A0F-1E161AC9A710}" type="sibTrans" cxnId="{188429AA-B64F-4C81-9429-FABD77BA903B}">
      <dgm:prSet/>
      <dgm:spPr/>
      <dgm:t>
        <a:bodyPr/>
        <a:lstStyle/>
        <a:p>
          <a:endParaRPr lang="ru-RU"/>
        </a:p>
      </dgm:t>
    </dgm:pt>
    <dgm:pt modelId="{9455018E-5429-434A-A886-ACD7FCB2B8BB}">
      <dgm:prSet phldrT="[Текст]" custT="1"/>
      <dgm:spPr/>
      <dgm:t>
        <a:bodyPr/>
        <a:lstStyle/>
        <a:p>
          <a:r>
            <a:rPr lang="ru-RU" sz="1400" dirty="0" smtClean="0">
              <a:latin typeface="Times New Roman" pitchFamily="18" charset="0"/>
              <a:cs typeface="Times New Roman" pitchFamily="18" charset="0"/>
            </a:rPr>
            <a:t>Компетентность родителей</a:t>
          </a:r>
          <a:endParaRPr lang="ru-RU" sz="1400" dirty="0">
            <a:latin typeface="Times New Roman" pitchFamily="18" charset="0"/>
            <a:cs typeface="Times New Roman" pitchFamily="18" charset="0"/>
          </a:endParaRPr>
        </a:p>
      </dgm:t>
    </dgm:pt>
    <dgm:pt modelId="{D5B5CE34-5155-4801-B0DB-E002600559D1}" type="parTrans" cxnId="{C3225B31-ECB0-411C-891F-AE8B0FB05D64}">
      <dgm:prSet/>
      <dgm:spPr/>
      <dgm:t>
        <a:bodyPr/>
        <a:lstStyle/>
        <a:p>
          <a:endParaRPr lang="ru-RU"/>
        </a:p>
      </dgm:t>
    </dgm:pt>
    <dgm:pt modelId="{569599B2-5121-4A49-B5D7-C188362FD940}" type="sibTrans" cxnId="{C3225B31-ECB0-411C-891F-AE8B0FB05D64}">
      <dgm:prSet/>
      <dgm:spPr/>
      <dgm:t>
        <a:bodyPr/>
        <a:lstStyle/>
        <a:p>
          <a:endParaRPr lang="ru-RU"/>
        </a:p>
      </dgm:t>
    </dgm:pt>
    <dgm:pt modelId="{AA8CF12E-711B-46A8-BE82-8C8E7E22BBA5}" type="pres">
      <dgm:prSet presAssocID="{BB7E6E89-9960-4681-9DBF-1CDB7857CD0C}" presName="Name0" presStyleCnt="0">
        <dgm:presLayoutVars>
          <dgm:chMax val="1"/>
          <dgm:chPref val="1"/>
          <dgm:dir/>
          <dgm:animOne val="branch"/>
          <dgm:animLvl val="lvl"/>
        </dgm:presLayoutVars>
      </dgm:prSet>
      <dgm:spPr/>
      <dgm:t>
        <a:bodyPr/>
        <a:lstStyle/>
        <a:p>
          <a:endParaRPr lang="ru-RU"/>
        </a:p>
      </dgm:t>
    </dgm:pt>
    <dgm:pt modelId="{6CBB1B9C-C9CB-4493-8830-24420EBBC5DA}" type="pres">
      <dgm:prSet presAssocID="{D0BD8EAC-A4D1-4AAB-9C2B-9E79203CE184}" presName="Parent" presStyleLbl="node0" presStyleIdx="0" presStyleCnt="1" custScaleX="98687" custScaleY="84550">
        <dgm:presLayoutVars>
          <dgm:chMax val="6"/>
          <dgm:chPref val="6"/>
        </dgm:presLayoutVars>
      </dgm:prSet>
      <dgm:spPr/>
      <dgm:t>
        <a:bodyPr/>
        <a:lstStyle/>
        <a:p>
          <a:endParaRPr lang="ru-RU"/>
        </a:p>
      </dgm:t>
    </dgm:pt>
    <dgm:pt modelId="{16CAA5E4-B628-4A72-9EAC-A5436EBF05B1}" type="pres">
      <dgm:prSet presAssocID="{014B0A35-B77B-4D6D-A864-F53363202664}" presName="Accent1" presStyleCnt="0"/>
      <dgm:spPr/>
    </dgm:pt>
    <dgm:pt modelId="{7B627DD5-EA4F-44E5-8904-ADBCE18A7A3B}" type="pres">
      <dgm:prSet presAssocID="{014B0A35-B77B-4D6D-A864-F53363202664}" presName="Accent" presStyleLbl="bgShp" presStyleIdx="0" presStyleCnt="6"/>
      <dgm:spPr/>
    </dgm:pt>
    <dgm:pt modelId="{FE23D723-7AD7-47BB-8C4F-972C8A794403}" type="pres">
      <dgm:prSet presAssocID="{014B0A35-B77B-4D6D-A864-F53363202664}" presName="Child1" presStyleLbl="node1" presStyleIdx="0" presStyleCnt="6" custScaleX="109606" custScaleY="119657">
        <dgm:presLayoutVars>
          <dgm:chMax val="0"/>
          <dgm:chPref val="0"/>
          <dgm:bulletEnabled val="1"/>
        </dgm:presLayoutVars>
      </dgm:prSet>
      <dgm:spPr/>
      <dgm:t>
        <a:bodyPr/>
        <a:lstStyle/>
        <a:p>
          <a:endParaRPr lang="ru-RU"/>
        </a:p>
      </dgm:t>
    </dgm:pt>
    <dgm:pt modelId="{1ED1F75D-B6AD-473C-9A20-C4519D537FF5}" type="pres">
      <dgm:prSet presAssocID="{126AF78F-627B-4149-AB5B-2674D0B74AF4}" presName="Accent2" presStyleCnt="0"/>
      <dgm:spPr/>
    </dgm:pt>
    <dgm:pt modelId="{2E37CC9C-E75E-4155-8223-C826C4FCAF2C}" type="pres">
      <dgm:prSet presAssocID="{126AF78F-627B-4149-AB5B-2674D0B74AF4}" presName="Accent" presStyleLbl="bgShp" presStyleIdx="1" presStyleCnt="6"/>
      <dgm:spPr/>
    </dgm:pt>
    <dgm:pt modelId="{57F20B36-8B9B-4CAF-A46E-21BCA0E9975F}" type="pres">
      <dgm:prSet presAssocID="{126AF78F-627B-4149-AB5B-2674D0B74AF4}" presName="Child2" presStyleLbl="node1" presStyleIdx="1" presStyleCnt="6" custScaleX="116603" custScaleY="114900">
        <dgm:presLayoutVars>
          <dgm:chMax val="0"/>
          <dgm:chPref val="0"/>
          <dgm:bulletEnabled val="1"/>
        </dgm:presLayoutVars>
      </dgm:prSet>
      <dgm:spPr/>
      <dgm:t>
        <a:bodyPr/>
        <a:lstStyle/>
        <a:p>
          <a:endParaRPr lang="ru-RU"/>
        </a:p>
      </dgm:t>
    </dgm:pt>
    <dgm:pt modelId="{BAC36AC3-F604-46BF-9E2B-6B86499A338A}" type="pres">
      <dgm:prSet presAssocID="{2686D769-C455-4631-BF1E-8CA87BD3C489}" presName="Accent3" presStyleCnt="0"/>
      <dgm:spPr/>
    </dgm:pt>
    <dgm:pt modelId="{2715416E-3BB8-4857-9502-340B832D72F4}" type="pres">
      <dgm:prSet presAssocID="{2686D769-C455-4631-BF1E-8CA87BD3C489}" presName="Accent" presStyleLbl="bgShp" presStyleIdx="2" presStyleCnt="6"/>
      <dgm:spPr/>
    </dgm:pt>
    <dgm:pt modelId="{9DC147A5-28BF-44B5-B4D7-F5749195D191}" type="pres">
      <dgm:prSet presAssocID="{2686D769-C455-4631-BF1E-8CA87BD3C489}" presName="Child3" presStyleLbl="node1" presStyleIdx="2" presStyleCnt="6" custScaleX="115105" custScaleY="115038">
        <dgm:presLayoutVars>
          <dgm:chMax val="0"/>
          <dgm:chPref val="0"/>
          <dgm:bulletEnabled val="1"/>
        </dgm:presLayoutVars>
      </dgm:prSet>
      <dgm:spPr/>
      <dgm:t>
        <a:bodyPr/>
        <a:lstStyle/>
        <a:p>
          <a:endParaRPr lang="ru-RU"/>
        </a:p>
      </dgm:t>
    </dgm:pt>
    <dgm:pt modelId="{9B869FDE-CA65-4418-B1A9-42DA641FFB4B}" type="pres">
      <dgm:prSet presAssocID="{4054B573-A909-4D12-88D1-223313696AA9}" presName="Accent4" presStyleCnt="0"/>
      <dgm:spPr/>
    </dgm:pt>
    <dgm:pt modelId="{66E13125-E1AE-4A02-8F45-CA001CD5BA14}" type="pres">
      <dgm:prSet presAssocID="{4054B573-A909-4D12-88D1-223313696AA9}" presName="Accent" presStyleLbl="bgShp" presStyleIdx="3" presStyleCnt="6"/>
      <dgm:spPr/>
    </dgm:pt>
    <dgm:pt modelId="{FF688918-A785-4340-ACC8-AAE0E98283EE}" type="pres">
      <dgm:prSet presAssocID="{4054B573-A909-4D12-88D1-223313696AA9}" presName="Child4" presStyleLbl="node1" presStyleIdx="3" presStyleCnt="6" custScaleX="126611" custScaleY="129486">
        <dgm:presLayoutVars>
          <dgm:chMax val="0"/>
          <dgm:chPref val="0"/>
          <dgm:bulletEnabled val="1"/>
        </dgm:presLayoutVars>
      </dgm:prSet>
      <dgm:spPr/>
      <dgm:t>
        <a:bodyPr/>
        <a:lstStyle/>
        <a:p>
          <a:endParaRPr lang="ru-RU"/>
        </a:p>
      </dgm:t>
    </dgm:pt>
    <dgm:pt modelId="{96B46AD6-F032-4FCF-AAA6-03826E9385A3}" type="pres">
      <dgm:prSet presAssocID="{D3039CD4-123E-4A5A-9E6F-9A29379B8173}" presName="Accent5" presStyleCnt="0"/>
      <dgm:spPr/>
    </dgm:pt>
    <dgm:pt modelId="{880E0255-5360-48D6-A0AF-E2A0E47A496E}" type="pres">
      <dgm:prSet presAssocID="{D3039CD4-123E-4A5A-9E6F-9A29379B8173}" presName="Accent" presStyleLbl="bgShp" presStyleIdx="4" presStyleCnt="6"/>
      <dgm:spPr/>
    </dgm:pt>
    <dgm:pt modelId="{A278B2C3-E856-4CBB-BFA4-E85CAB558DC1}" type="pres">
      <dgm:prSet presAssocID="{D3039CD4-123E-4A5A-9E6F-9A29379B8173}" presName="Child5" presStyleLbl="node1" presStyleIdx="4" presStyleCnt="6" custScaleX="112393" custScaleY="119815">
        <dgm:presLayoutVars>
          <dgm:chMax val="0"/>
          <dgm:chPref val="0"/>
          <dgm:bulletEnabled val="1"/>
        </dgm:presLayoutVars>
      </dgm:prSet>
      <dgm:spPr/>
      <dgm:t>
        <a:bodyPr/>
        <a:lstStyle/>
        <a:p>
          <a:endParaRPr lang="ru-RU"/>
        </a:p>
      </dgm:t>
    </dgm:pt>
    <dgm:pt modelId="{BC737150-4521-47BC-AB02-6BBFCFCE0841}" type="pres">
      <dgm:prSet presAssocID="{9455018E-5429-434A-A886-ACD7FCB2B8BB}" presName="Accent6" presStyleCnt="0"/>
      <dgm:spPr/>
    </dgm:pt>
    <dgm:pt modelId="{027610BD-3FAD-4162-B057-1243A404473E}" type="pres">
      <dgm:prSet presAssocID="{9455018E-5429-434A-A886-ACD7FCB2B8BB}" presName="Accent" presStyleLbl="bgShp" presStyleIdx="5" presStyleCnt="6"/>
      <dgm:spPr/>
    </dgm:pt>
    <dgm:pt modelId="{0677E2FE-8FB7-4ADD-9F98-C96CE3CAADCA}" type="pres">
      <dgm:prSet presAssocID="{9455018E-5429-434A-A886-ACD7FCB2B8BB}" presName="Child6" presStyleLbl="node1" presStyleIdx="5" presStyleCnt="6" custScaleX="119599" custScaleY="114625">
        <dgm:presLayoutVars>
          <dgm:chMax val="0"/>
          <dgm:chPref val="0"/>
          <dgm:bulletEnabled val="1"/>
        </dgm:presLayoutVars>
      </dgm:prSet>
      <dgm:spPr/>
      <dgm:t>
        <a:bodyPr/>
        <a:lstStyle/>
        <a:p>
          <a:endParaRPr lang="ru-RU"/>
        </a:p>
      </dgm:t>
    </dgm:pt>
  </dgm:ptLst>
  <dgm:cxnLst>
    <dgm:cxn modelId="{3EFF5836-BA02-4AF0-A65E-150C9D6B950A}" type="presOf" srcId="{D3039CD4-123E-4A5A-9E6F-9A29379B8173}" destId="{A278B2C3-E856-4CBB-BFA4-E85CAB558DC1}" srcOrd="0" destOrd="0" presId="urn:microsoft.com/office/officeart/2011/layout/HexagonRadial"/>
    <dgm:cxn modelId="{B1FC2280-64E3-4A9F-BEB7-C0BEEAED919D}" type="presOf" srcId="{2686D769-C455-4631-BF1E-8CA87BD3C489}" destId="{9DC147A5-28BF-44B5-B4D7-F5749195D191}" srcOrd="0" destOrd="0" presId="urn:microsoft.com/office/officeart/2011/layout/HexagonRadial"/>
    <dgm:cxn modelId="{E47F6DFA-484F-4FA8-8FE3-E7A493A087D6}" type="presOf" srcId="{014B0A35-B77B-4D6D-A864-F53363202664}" destId="{FE23D723-7AD7-47BB-8C4F-972C8A794403}" srcOrd="0" destOrd="0" presId="urn:microsoft.com/office/officeart/2011/layout/HexagonRadial"/>
    <dgm:cxn modelId="{23876973-86BC-4513-AA82-488A86D202C2}" srcId="{BB7E6E89-9960-4681-9DBF-1CDB7857CD0C}" destId="{D0BD8EAC-A4D1-4AAB-9C2B-9E79203CE184}" srcOrd="0" destOrd="0" parTransId="{43B4B7DF-9FA2-4ADB-A43A-A16CC54B2C8F}" sibTransId="{918629B1-9A9E-4176-9B5E-EC87459AC7B1}"/>
    <dgm:cxn modelId="{C3225B31-ECB0-411C-891F-AE8B0FB05D64}" srcId="{D0BD8EAC-A4D1-4AAB-9C2B-9E79203CE184}" destId="{9455018E-5429-434A-A886-ACD7FCB2B8BB}" srcOrd="5" destOrd="0" parTransId="{D5B5CE34-5155-4801-B0DB-E002600559D1}" sibTransId="{569599B2-5121-4A49-B5D7-C188362FD940}"/>
    <dgm:cxn modelId="{C59C7D97-3A95-410C-BDB0-8E8CAEA909F5}" type="presOf" srcId="{9455018E-5429-434A-A886-ACD7FCB2B8BB}" destId="{0677E2FE-8FB7-4ADD-9F98-C96CE3CAADCA}" srcOrd="0" destOrd="0" presId="urn:microsoft.com/office/officeart/2011/layout/HexagonRadial"/>
    <dgm:cxn modelId="{6E6B2542-560A-4FCC-90C5-E92E947E7134}" type="presOf" srcId="{4054B573-A909-4D12-88D1-223313696AA9}" destId="{FF688918-A785-4340-ACC8-AAE0E98283EE}" srcOrd="0" destOrd="0" presId="urn:microsoft.com/office/officeart/2011/layout/HexagonRadial"/>
    <dgm:cxn modelId="{433AF642-7B8E-4013-A561-96B24B8ED865}" srcId="{D0BD8EAC-A4D1-4AAB-9C2B-9E79203CE184}" destId="{4054B573-A909-4D12-88D1-223313696AA9}" srcOrd="3" destOrd="0" parTransId="{56CD930E-2A37-43BE-A015-29F47A76C173}" sibTransId="{9DE11E47-BD6B-4BF9-B59E-A8D5251447B4}"/>
    <dgm:cxn modelId="{CB84CFAB-FBDB-43AC-814F-256F74ED759F}" srcId="{D0BD8EAC-A4D1-4AAB-9C2B-9E79203CE184}" destId="{014B0A35-B77B-4D6D-A864-F53363202664}" srcOrd="0" destOrd="0" parTransId="{79EDC4D3-F4CE-4BD1-9131-C9187E058F77}" sibTransId="{98266737-AA77-4469-90E9-5987C47E6C36}"/>
    <dgm:cxn modelId="{129C769A-CC09-47F3-96DA-75123726E418}" srcId="{D0BD8EAC-A4D1-4AAB-9C2B-9E79203CE184}" destId="{2686D769-C455-4631-BF1E-8CA87BD3C489}" srcOrd="2" destOrd="0" parTransId="{300D6CA4-BA0E-4B70-A740-1640E3BF5FF9}" sibTransId="{3C8F3903-F249-47DA-905F-86A31C510C5F}"/>
    <dgm:cxn modelId="{188429AA-B64F-4C81-9429-FABD77BA903B}" srcId="{D0BD8EAC-A4D1-4AAB-9C2B-9E79203CE184}" destId="{D3039CD4-123E-4A5A-9E6F-9A29379B8173}" srcOrd="4" destOrd="0" parTransId="{E6F7E9E7-4010-45EE-8385-70EA4AB42DEF}" sibTransId="{089E1302-8846-4CFF-9A0F-1E161AC9A710}"/>
    <dgm:cxn modelId="{EA74E327-0B47-4BD4-9357-B902CE4BAEC2}" type="presOf" srcId="{BB7E6E89-9960-4681-9DBF-1CDB7857CD0C}" destId="{AA8CF12E-711B-46A8-BE82-8C8E7E22BBA5}" srcOrd="0" destOrd="0" presId="urn:microsoft.com/office/officeart/2011/layout/HexagonRadial"/>
    <dgm:cxn modelId="{A5172B55-F591-4A7B-AB7B-61FADBBFDB94}" type="presOf" srcId="{D0BD8EAC-A4D1-4AAB-9C2B-9E79203CE184}" destId="{6CBB1B9C-C9CB-4493-8830-24420EBBC5DA}" srcOrd="0" destOrd="0" presId="urn:microsoft.com/office/officeart/2011/layout/HexagonRadial"/>
    <dgm:cxn modelId="{8C21F73D-39BF-4648-9AB3-343584BB6D3A}" type="presOf" srcId="{126AF78F-627B-4149-AB5B-2674D0B74AF4}" destId="{57F20B36-8B9B-4CAF-A46E-21BCA0E9975F}" srcOrd="0" destOrd="0" presId="urn:microsoft.com/office/officeart/2011/layout/HexagonRadial"/>
    <dgm:cxn modelId="{CE8E686F-FEAB-436C-8FB5-3B5A77D57AF9}" srcId="{D0BD8EAC-A4D1-4AAB-9C2B-9E79203CE184}" destId="{126AF78F-627B-4149-AB5B-2674D0B74AF4}" srcOrd="1" destOrd="0" parTransId="{D4B29820-5A0D-4890-AE4E-8E973D814889}" sibTransId="{141B7645-A048-436C-8EC6-72E89D74B934}"/>
    <dgm:cxn modelId="{80EE57BD-20A4-4223-8FAA-820143898582}" type="presParOf" srcId="{AA8CF12E-711B-46A8-BE82-8C8E7E22BBA5}" destId="{6CBB1B9C-C9CB-4493-8830-24420EBBC5DA}" srcOrd="0" destOrd="0" presId="urn:microsoft.com/office/officeart/2011/layout/HexagonRadial"/>
    <dgm:cxn modelId="{580BA1D7-93CC-4C9F-930D-B175B266542C}" type="presParOf" srcId="{AA8CF12E-711B-46A8-BE82-8C8E7E22BBA5}" destId="{16CAA5E4-B628-4A72-9EAC-A5436EBF05B1}" srcOrd="1" destOrd="0" presId="urn:microsoft.com/office/officeart/2011/layout/HexagonRadial"/>
    <dgm:cxn modelId="{FF138AA7-A5AD-4B2C-BB50-ED96F62F81F3}" type="presParOf" srcId="{16CAA5E4-B628-4A72-9EAC-A5436EBF05B1}" destId="{7B627DD5-EA4F-44E5-8904-ADBCE18A7A3B}" srcOrd="0" destOrd="0" presId="urn:microsoft.com/office/officeart/2011/layout/HexagonRadial"/>
    <dgm:cxn modelId="{257A75F0-1703-48DB-AAEC-9DFAB976ACD2}" type="presParOf" srcId="{AA8CF12E-711B-46A8-BE82-8C8E7E22BBA5}" destId="{FE23D723-7AD7-47BB-8C4F-972C8A794403}" srcOrd="2" destOrd="0" presId="urn:microsoft.com/office/officeart/2011/layout/HexagonRadial"/>
    <dgm:cxn modelId="{2D8D4293-2E5B-442A-A196-BD4B6BF5A646}" type="presParOf" srcId="{AA8CF12E-711B-46A8-BE82-8C8E7E22BBA5}" destId="{1ED1F75D-B6AD-473C-9A20-C4519D537FF5}" srcOrd="3" destOrd="0" presId="urn:microsoft.com/office/officeart/2011/layout/HexagonRadial"/>
    <dgm:cxn modelId="{E0266E29-7FCD-4FE1-88AC-9F8A1644E788}" type="presParOf" srcId="{1ED1F75D-B6AD-473C-9A20-C4519D537FF5}" destId="{2E37CC9C-E75E-4155-8223-C826C4FCAF2C}" srcOrd="0" destOrd="0" presId="urn:microsoft.com/office/officeart/2011/layout/HexagonRadial"/>
    <dgm:cxn modelId="{E627F026-FEAC-4448-8918-BA99C233129C}" type="presParOf" srcId="{AA8CF12E-711B-46A8-BE82-8C8E7E22BBA5}" destId="{57F20B36-8B9B-4CAF-A46E-21BCA0E9975F}" srcOrd="4" destOrd="0" presId="urn:microsoft.com/office/officeart/2011/layout/HexagonRadial"/>
    <dgm:cxn modelId="{009858DE-8AB1-42E8-A724-ED9769BA904E}" type="presParOf" srcId="{AA8CF12E-711B-46A8-BE82-8C8E7E22BBA5}" destId="{BAC36AC3-F604-46BF-9E2B-6B86499A338A}" srcOrd="5" destOrd="0" presId="urn:microsoft.com/office/officeart/2011/layout/HexagonRadial"/>
    <dgm:cxn modelId="{76024356-1191-45FE-BA2B-DA252FBF85A2}" type="presParOf" srcId="{BAC36AC3-F604-46BF-9E2B-6B86499A338A}" destId="{2715416E-3BB8-4857-9502-340B832D72F4}" srcOrd="0" destOrd="0" presId="urn:microsoft.com/office/officeart/2011/layout/HexagonRadial"/>
    <dgm:cxn modelId="{0BF6F681-6297-405A-A30B-8BD16FFFAD4B}" type="presParOf" srcId="{AA8CF12E-711B-46A8-BE82-8C8E7E22BBA5}" destId="{9DC147A5-28BF-44B5-B4D7-F5749195D191}" srcOrd="6" destOrd="0" presId="urn:microsoft.com/office/officeart/2011/layout/HexagonRadial"/>
    <dgm:cxn modelId="{8A0C527C-62BE-4A77-B54A-B1D38A4D1D15}" type="presParOf" srcId="{AA8CF12E-711B-46A8-BE82-8C8E7E22BBA5}" destId="{9B869FDE-CA65-4418-B1A9-42DA641FFB4B}" srcOrd="7" destOrd="0" presId="urn:microsoft.com/office/officeart/2011/layout/HexagonRadial"/>
    <dgm:cxn modelId="{A397F154-13BE-4F87-8309-0E6666C47FD6}" type="presParOf" srcId="{9B869FDE-CA65-4418-B1A9-42DA641FFB4B}" destId="{66E13125-E1AE-4A02-8F45-CA001CD5BA14}" srcOrd="0" destOrd="0" presId="urn:microsoft.com/office/officeart/2011/layout/HexagonRadial"/>
    <dgm:cxn modelId="{43F98C09-AE1F-4FAC-B112-4BBE04BBDE60}" type="presParOf" srcId="{AA8CF12E-711B-46A8-BE82-8C8E7E22BBA5}" destId="{FF688918-A785-4340-ACC8-AAE0E98283EE}" srcOrd="8" destOrd="0" presId="urn:microsoft.com/office/officeart/2011/layout/HexagonRadial"/>
    <dgm:cxn modelId="{05C481CE-1E30-4AD2-85DF-C21E0CA01FC9}" type="presParOf" srcId="{AA8CF12E-711B-46A8-BE82-8C8E7E22BBA5}" destId="{96B46AD6-F032-4FCF-AAA6-03826E9385A3}" srcOrd="9" destOrd="0" presId="urn:microsoft.com/office/officeart/2011/layout/HexagonRadial"/>
    <dgm:cxn modelId="{341090B2-AE5B-4064-BFA5-E0B4D0773979}" type="presParOf" srcId="{96B46AD6-F032-4FCF-AAA6-03826E9385A3}" destId="{880E0255-5360-48D6-A0AF-E2A0E47A496E}" srcOrd="0" destOrd="0" presId="urn:microsoft.com/office/officeart/2011/layout/HexagonRadial"/>
    <dgm:cxn modelId="{0B2EA41B-AB69-4CC5-A4ED-388E6C90FD92}" type="presParOf" srcId="{AA8CF12E-711B-46A8-BE82-8C8E7E22BBA5}" destId="{A278B2C3-E856-4CBB-BFA4-E85CAB558DC1}" srcOrd="10" destOrd="0" presId="urn:microsoft.com/office/officeart/2011/layout/HexagonRadial"/>
    <dgm:cxn modelId="{1952A7E1-0396-427A-86C6-202A57F2AF23}" type="presParOf" srcId="{AA8CF12E-711B-46A8-BE82-8C8E7E22BBA5}" destId="{BC737150-4521-47BC-AB02-6BBFCFCE0841}" srcOrd="11" destOrd="0" presId="urn:microsoft.com/office/officeart/2011/layout/HexagonRadial"/>
    <dgm:cxn modelId="{90B88DD0-EB7B-47A6-AD8B-CF52A85F895E}" type="presParOf" srcId="{BC737150-4521-47BC-AB02-6BBFCFCE0841}" destId="{027610BD-3FAD-4162-B057-1243A404473E}" srcOrd="0" destOrd="0" presId="urn:microsoft.com/office/officeart/2011/layout/HexagonRadial"/>
    <dgm:cxn modelId="{FD2B047F-8CB4-4CCD-99A2-370E0622F1EB}" type="presParOf" srcId="{AA8CF12E-711B-46A8-BE82-8C8E7E22BBA5}" destId="{0677E2FE-8FB7-4ADD-9F98-C96CE3CAADC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Радиальный шестиугольник"/>
  <dgm:desc val="Служит для отображения последовательного процесса, связанного с центральной идеей или темой. Ограничен шестью фигурами уровня 2. Рекомендуется использовать небольшие объемы текста. Неиспользуемый текст не отображается, но доступен при переключении макетов."/>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457200" y="6454775"/>
            <a:ext cx="2133600" cy="244475"/>
          </a:xfrm>
        </p:spPr>
        <p:txBody>
          <a:bodyPr/>
          <a:lstStyle>
            <a:lvl1pPr>
              <a:defRPr/>
            </a:lvl1pPr>
          </a:lstStyle>
          <a:p>
            <a:endParaRPr lang="en-US"/>
          </a:p>
        </p:txBody>
      </p:sp>
      <p:sp>
        <p:nvSpPr>
          <p:cNvPr id="3077" name="Rectangle 5"/>
          <p:cNvSpPr>
            <a:spLocks noGrp="1" noChangeArrowheads="1"/>
          </p:cNvSpPr>
          <p:nvPr>
            <p:ph type="ftr" sz="quarter" idx="3"/>
          </p:nvPr>
        </p:nvSpPr>
        <p:spPr>
          <a:xfrm>
            <a:off x="5791200" y="6454775"/>
            <a:ext cx="1981200" cy="244475"/>
          </a:xfrm>
        </p:spPr>
        <p:txBody>
          <a:bodyPr/>
          <a:lstStyle>
            <a:lvl1pPr>
              <a:defRPr/>
            </a:lvl1pPr>
          </a:lstStyle>
          <a:p>
            <a:r>
              <a:rPr lang="en-US"/>
              <a:t>www.themegallery.com</a:t>
            </a:r>
          </a:p>
        </p:txBody>
      </p:sp>
      <p:sp>
        <p:nvSpPr>
          <p:cNvPr id="3078" name="Rectangle 6"/>
          <p:cNvSpPr>
            <a:spLocks noGrp="1" noChangeArrowheads="1"/>
          </p:cNvSpPr>
          <p:nvPr>
            <p:ph type="sldNum" sz="quarter" idx="4"/>
          </p:nvPr>
        </p:nvSpPr>
        <p:spPr>
          <a:xfrm>
            <a:off x="3429000" y="6454775"/>
            <a:ext cx="2133600" cy="244475"/>
          </a:xfrm>
        </p:spPr>
        <p:txBody>
          <a:bodyPr/>
          <a:lstStyle>
            <a:lvl1pPr>
              <a:defRPr/>
            </a:lvl1pPr>
          </a:lstStyle>
          <a:p>
            <a:fld id="{92B8CCB5-49B1-49B5-A60D-36B12438EA87}" type="slidenum">
              <a:rPr lang="en-US"/>
              <a:pPr/>
              <a:t>‹#›</a:t>
            </a:fld>
            <a:endParaRPr lang="en-US"/>
          </a:p>
        </p:txBody>
      </p:sp>
      <p:sp>
        <p:nvSpPr>
          <p:cNvPr id="3086" name="Text Box 14"/>
          <p:cNvSpPr txBox="1">
            <a:spLocks noChangeArrowheads="1"/>
          </p:cNvSpPr>
          <p:nvPr/>
        </p:nvSpPr>
        <p:spPr bwMode="auto">
          <a:xfrm>
            <a:off x="7683500" y="6400800"/>
            <a:ext cx="1079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chemeClr val="hlink"/>
                </a:solidFill>
              </a:rPr>
              <a:t>LOGO</a:t>
            </a:r>
          </a:p>
        </p:txBody>
      </p:sp>
      <p:sp>
        <p:nvSpPr>
          <p:cNvPr id="3075" name="Rectangle 3"/>
          <p:cNvSpPr>
            <a:spLocks noGrp="1" noChangeArrowheads="1"/>
          </p:cNvSpPr>
          <p:nvPr>
            <p:ph type="subTitle" idx="1"/>
          </p:nvPr>
        </p:nvSpPr>
        <p:spPr bwMode="gray">
          <a:xfrm>
            <a:off x="381000" y="2286000"/>
            <a:ext cx="5638800" cy="381000"/>
          </a:xfrm>
        </p:spPr>
        <p:txBody>
          <a:bodyPr/>
          <a:lstStyle>
            <a:lvl1pPr marL="0" indent="0" algn="r">
              <a:buFont typeface="Wingdings" pitchFamily="2" charset="2"/>
              <a:buNone/>
              <a:defRPr sz="2000">
                <a:solidFill>
                  <a:schemeClr val="bg1"/>
                </a:solidFill>
              </a:defRPr>
            </a:lvl1pPr>
          </a:lstStyle>
          <a:p>
            <a:pPr lvl="0"/>
            <a:r>
              <a:rPr lang="ru-RU" noProof="0" smtClean="0"/>
              <a:t>Образец подзаголовка</a:t>
            </a:r>
            <a:endParaRPr lang="en-US" noProof="0" smtClean="0"/>
          </a:p>
        </p:txBody>
      </p:sp>
      <p:sp>
        <p:nvSpPr>
          <p:cNvPr id="3074" name="Rectangle 2"/>
          <p:cNvSpPr>
            <a:spLocks noGrp="1" noChangeArrowheads="1"/>
          </p:cNvSpPr>
          <p:nvPr>
            <p:ph type="ctrTitle"/>
          </p:nvPr>
        </p:nvSpPr>
        <p:spPr>
          <a:xfrm>
            <a:off x="381000" y="1600200"/>
            <a:ext cx="5638800" cy="6826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r">
              <a:defRPr sz="4000" b="1">
                <a:solidFill>
                  <a:schemeClr val="bg1"/>
                </a:solidFill>
              </a:defRPr>
            </a:lvl1pPr>
          </a:lstStyle>
          <a:p>
            <a:pPr lvl="0"/>
            <a:r>
              <a:rPr lang="ru-RU" noProof="0" smtClean="0"/>
              <a:t>Образец заголовка</a:t>
            </a:r>
            <a:endParaRPr lang="en-US" noProof="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r>
              <a:rPr lang="en-US"/>
              <a:t>www.themegallery.com</a:t>
            </a:r>
          </a:p>
        </p:txBody>
      </p:sp>
      <p:sp>
        <p:nvSpPr>
          <p:cNvPr id="6" name="Номер слайда 5"/>
          <p:cNvSpPr>
            <a:spLocks noGrp="1"/>
          </p:cNvSpPr>
          <p:nvPr>
            <p:ph type="sldNum" sz="quarter" idx="12"/>
          </p:nvPr>
        </p:nvSpPr>
        <p:spPr/>
        <p:txBody>
          <a:bodyPr/>
          <a:lstStyle>
            <a:lvl1pPr>
              <a:defRPr/>
            </a:lvl1pPr>
          </a:lstStyle>
          <a:p>
            <a:fld id="{160AB7EF-C68F-4277-96E9-B64F802B3832}" type="slidenum">
              <a:rPr lang="en-US"/>
              <a:pPr/>
              <a:t>‹#›</a:t>
            </a:fld>
            <a:endParaRPr lang="en-US"/>
          </a:p>
        </p:txBody>
      </p:sp>
    </p:spTree>
    <p:extLst>
      <p:ext uri="{BB962C8B-B14F-4D97-AF65-F5344CB8AC3E}">
        <p14:creationId xmlns:p14="http://schemas.microsoft.com/office/powerpoint/2010/main" val="211004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r>
              <a:rPr lang="en-US"/>
              <a:t>www.themegallery.com</a:t>
            </a:r>
          </a:p>
        </p:txBody>
      </p:sp>
      <p:sp>
        <p:nvSpPr>
          <p:cNvPr id="6" name="Номер слайда 5"/>
          <p:cNvSpPr>
            <a:spLocks noGrp="1"/>
          </p:cNvSpPr>
          <p:nvPr>
            <p:ph type="sldNum" sz="quarter" idx="12"/>
          </p:nvPr>
        </p:nvSpPr>
        <p:spPr/>
        <p:txBody>
          <a:bodyPr/>
          <a:lstStyle>
            <a:lvl1pPr>
              <a:defRPr/>
            </a:lvl1pPr>
          </a:lstStyle>
          <a:p>
            <a:fld id="{CE2B9727-6FD9-4A78-9021-DD8F71E5382D}" type="slidenum">
              <a:rPr lang="en-US"/>
              <a:pPr/>
              <a:t>‹#›</a:t>
            </a:fld>
            <a:endParaRPr lang="en-US"/>
          </a:p>
        </p:txBody>
      </p:sp>
    </p:spTree>
    <p:extLst>
      <p:ext uri="{BB962C8B-B14F-4D97-AF65-F5344CB8AC3E}">
        <p14:creationId xmlns:p14="http://schemas.microsoft.com/office/powerpoint/2010/main" val="945518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6975" y="457200"/>
            <a:ext cx="41148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19200"/>
            <a:ext cx="8229600" cy="5105400"/>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400800"/>
            <a:ext cx="2133600" cy="320675"/>
          </a:xfrm>
        </p:spPr>
        <p:txBody>
          <a:bodyPr/>
          <a:lstStyle>
            <a:lvl1pPr>
              <a:defRPr/>
            </a:lvl1pPr>
          </a:lstStyle>
          <a:p>
            <a:endParaRPr lang="en-US"/>
          </a:p>
        </p:txBody>
      </p:sp>
      <p:sp>
        <p:nvSpPr>
          <p:cNvPr id="5" name="Нижний колонтитул 4"/>
          <p:cNvSpPr>
            <a:spLocks noGrp="1"/>
          </p:cNvSpPr>
          <p:nvPr>
            <p:ph type="ftr" sz="quarter" idx="11"/>
          </p:nvPr>
        </p:nvSpPr>
        <p:spPr>
          <a:xfrm>
            <a:off x="5410200" y="6450013"/>
            <a:ext cx="2286000" cy="320675"/>
          </a:xfrm>
        </p:spPr>
        <p:txBody>
          <a:bodyPr/>
          <a:lstStyle>
            <a:lvl1pPr>
              <a:defRPr/>
            </a:lvl1pPr>
          </a:lstStyle>
          <a:p>
            <a:r>
              <a:rPr lang="en-US"/>
              <a:t>www.themegallery.com</a:t>
            </a:r>
          </a:p>
        </p:txBody>
      </p:sp>
      <p:sp>
        <p:nvSpPr>
          <p:cNvPr id="6" name="Номер слайда 5"/>
          <p:cNvSpPr>
            <a:spLocks noGrp="1"/>
          </p:cNvSpPr>
          <p:nvPr>
            <p:ph type="sldNum" sz="quarter" idx="12"/>
          </p:nvPr>
        </p:nvSpPr>
        <p:spPr>
          <a:xfrm>
            <a:off x="4114800" y="6400800"/>
            <a:ext cx="838200" cy="320675"/>
          </a:xfrm>
        </p:spPr>
        <p:txBody>
          <a:bodyPr/>
          <a:lstStyle>
            <a:lvl1pPr>
              <a:defRPr/>
            </a:lvl1pPr>
          </a:lstStyle>
          <a:p>
            <a:fld id="{FF3B55F0-98E3-44D4-AB38-F9D66F41479C}" type="slidenum">
              <a:rPr lang="en-US"/>
              <a:pPr/>
              <a:t>‹#›</a:t>
            </a:fld>
            <a:endParaRPr lang="en-US"/>
          </a:p>
        </p:txBody>
      </p:sp>
    </p:spTree>
    <p:extLst>
      <p:ext uri="{BB962C8B-B14F-4D97-AF65-F5344CB8AC3E}">
        <p14:creationId xmlns:p14="http://schemas.microsoft.com/office/powerpoint/2010/main" val="85704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r>
              <a:rPr lang="en-US"/>
              <a:t>www.themegallery.com</a:t>
            </a:r>
          </a:p>
        </p:txBody>
      </p:sp>
      <p:sp>
        <p:nvSpPr>
          <p:cNvPr id="6" name="Номер слайда 5"/>
          <p:cNvSpPr>
            <a:spLocks noGrp="1"/>
          </p:cNvSpPr>
          <p:nvPr>
            <p:ph type="sldNum" sz="quarter" idx="12"/>
          </p:nvPr>
        </p:nvSpPr>
        <p:spPr/>
        <p:txBody>
          <a:bodyPr/>
          <a:lstStyle>
            <a:lvl1pPr>
              <a:defRPr/>
            </a:lvl1pPr>
          </a:lstStyle>
          <a:p>
            <a:fld id="{38E48E0C-B00F-45FD-8C98-BB2B9BEA9FC3}" type="slidenum">
              <a:rPr lang="en-US"/>
              <a:pPr/>
              <a:t>‹#›</a:t>
            </a:fld>
            <a:endParaRPr lang="en-US"/>
          </a:p>
        </p:txBody>
      </p:sp>
    </p:spTree>
    <p:extLst>
      <p:ext uri="{BB962C8B-B14F-4D97-AF65-F5344CB8AC3E}">
        <p14:creationId xmlns:p14="http://schemas.microsoft.com/office/powerpoint/2010/main" val="181887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r>
              <a:rPr lang="en-US"/>
              <a:t>www.themegallery.com</a:t>
            </a:r>
          </a:p>
        </p:txBody>
      </p:sp>
      <p:sp>
        <p:nvSpPr>
          <p:cNvPr id="6" name="Номер слайда 5"/>
          <p:cNvSpPr>
            <a:spLocks noGrp="1"/>
          </p:cNvSpPr>
          <p:nvPr>
            <p:ph type="sldNum" sz="quarter" idx="12"/>
          </p:nvPr>
        </p:nvSpPr>
        <p:spPr/>
        <p:txBody>
          <a:bodyPr/>
          <a:lstStyle>
            <a:lvl1pPr>
              <a:defRPr/>
            </a:lvl1pPr>
          </a:lstStyle>
          <a:p>
            <a:fld id="{ABD6B80E-0581-4D1D-A34A-EF21E2622750}" type="slidenum">
              <a:rPr lang="en-US"/>
              <a:pPr/>
              <a:t>‹#›</a:t>
            </a:fld>
            <a:endParaRPr lang="en-US"/>
          </a:p>
        </p:txBody>
      </p:sp>
    </p:spTree>
    <p:extLst>
      <p:ext uri="{BB962C8B-B14F-4D97-AF65-F5344CB8AC3E}">
        <p14:creationId xmlns:p14="http://schemas.microsoft.com/office/powerpoint/2010/main" val="168548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r>
              <a:rPr lang="en-US"/>
              <a:t>www.themegallery.com</a:t>
            </a:r>
          </a:p>
        </p:txBody>
      </p:sp>
      <p:sp>
        <p:nvSpPr>
          <p:cNvPr id="7" name="Номер слайда 6"/>
          <p:cNvSpPr>
            <a:spLocks noGrp="1"/>
          </p:cNvSpPr>
          <p:nvPr>
            <p:ph type="sldNum" sz="quarter" idx="12"/>
          </p:nvPr>
        </p:nvSpPr>
        <p:spPr/>
        <p:txBody>
          <a:bodyPr/>
          <a:lstStyle>
            <a:lvl1pPr>
              <a:defRPr/>
            </a:lvl1pPr>
          </a:lstStyle>
          <a:p>
            <a:fld id="{592E8AFC-4AE5-46CE-A5B2-DD0D805E19C5}" type="slidenum">
              <a:rPr lang="en-US"/>
              <a:pPr/>
              <a:t>‹#›</a:t>
            </a:fld>
            <a:endParaRPr lang="en-US"/>
          </a:p>
        </p:txBody>
      </p:sp>
    </p:spTree>
    <p:extLst>
      <p:ext uri="{BB962C8B-B14F-4D97-AF65-F5344CB8AC3E}">
        <p14:creationId xmlns:p14="http://schemas.microsoft.com/office/powerpoint/2010/main" val="318032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r>
              <a:rPr lang="en-US"/>
              <a:t>www.themegallery.com</a:t>
            </a:r>
          </a:p>
        </p:txBody>
      </p:sp>
      <p:sp>
        <p:nvSpPr>
          <p:cNvPr id="9" name="Номер слайда 8"/>
          <p:cNvSpPr>
            <a:spLocks noGrp="1"/>
          </p:cNvSpPr>
          <p:nvPr>
            <p:ph type="sldNum" sz="quarter" idx="12"/>
          </p:nvPr>
        </p:nvSpPr>
        <p:spPr/>
        <p:txBody>
          <a:bodyPr/>
          <a:lstStyle>
            <a:lvl1pPr>
              <a:defRPr/>
            </a:lvl1pPr>
          </a:lstStyle>
          <a:p>
            <a:fld id="{0EB28539-7EB1-48BA-91B3-106A4A6E1837}" type="slidenum">
              <a:rPr lang="en-US"/>
              <a:pPr/>
              <a:t>‹#›</a:t>
            </a:fld>
            <a:endParaRPr lang="en-US"/>
          </a:p>
        </p:txBody>
      </p:sp>
    </p:spTree>
    <p:extLst>
      <p:ext uri="{BB962C8B-B14F-4D97-AF65-F5344CB8AC3E}">
        <p14:creationId xmlns:p14="http://schemas.microsoft.com/office/powerpoint/2010/main" val="31468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r>
              <a:rPr lang="en-US"/>
              <a:t>www.themegallery.com</a:t>
            </a:r>
          </a:p>
        </p:txBody>
      </p:sp>
      <p:sp>
        <p:nvSpPr>
          <p:cNvPr id="5" name="Номер слайда 4"/>
          <p:cNvSpPr>
            <a:spLocks noGrp="1"/>
          </p:cNvSpPr>
          <p:nvPr>
            <p:ph type="sldNum" sz="quarter" idx="12"/>
          </p:nvPr>
        </p:nvSpPr>
        <p:spPr/>
        <p:txBody>
          <a:bodyPr/>
          <a:lstStyle>
            <a:lvl1pPr>
              <a:defRPr/>
            </a:lvl1pPr>
          </a:lstStyle>
          <a:p>
            <a:fld id="{9D7BF048-A02C-4859-81E1-2C2DB877CDD4}" type="slidenum">
              <a:rPr lang="en-US"/>
              <a:pPr/>
              <a:t>‹#›</a:t>
            </a:fld>
            <a:endParaRPr lang="en-US"/>
          </a:p>
        </p:txBody>
      </p:sp>
    </p:spTree>
    <p:extLst>
      <p:ext uri="{BB962C8B-B14F-4D97-AF65-F5344CB8AC3E}">
        <p14:creationId xmlns:p14="http://schemas.microsoft.com/office/powerpoint/2010/main" val="205828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r>
              <a:rPr lang="en-US"/>
              <a:t>www.themegallery.com</a:t>
            </a:r>
          </a:p>
        </p:txBody>
      </p:sp>
      <p:sp>
        <p:nvSpPr>
          <p:cNvPr id="4" name="Номер слайда 3"/>
          <p:cNvSpPr>
            <a:spLocks noGrp="1"/>
          </p:cNvSpPr>
          <p:nvPr>
            <p:ph type="sldNum" sz="quarter" idx="12"/>
          </p:nvPr>
        </p:nvSpPr>
        <p:spPr/>
        <p:txBody>
          <a:bodyPr/>
          <a:lstStyle>
            <a:lvl1pPr>
              <a:defRPr/>
            </a:lvl1pPr>
          </a:lstStyle>
          <a:p>
            <a:fld id="{099B306A-6196-489D-BFC0-3674AEAC8903}" type="slidenum">
              <a:rPr lang="en-US"/>
              <a:pPr/>
              <a:t>‹#›</a:t>
            </a:fld>
            <a:endParaRPr lang="en-US"/>
          </a:p>
        </p:txBody>
      </p:sp>
    </p:spTree>
    <p:extLst>
      <p:ext uri="{BB962C8B-B14F-4D97-AF65-F5344CB8AC3E}">
        <p14:creationId xmlns:p14="http://schemas.microsoft.com/office/powerpoint/2010/main" val="83299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r>
              <a:rPr lang="en-US"/>
              <a:t>www.themegallery.com</a:t>
            </a:r>
          </a:p>
        </p:txBody>
      </p:sp>
      <p:sp>
        <p:nvSpPr>
          <p:cNvPr id="7" name="Номер слайда 6"/>
          <p:cNvSpPr>
            <a:spLocks noGrp="1"/>
          </p:cNvSpPr>
          <p:nvPr>
            <p:ph type="sldNum" sz="quarter" idx="12"/>
          </p:nvPr>
        </p:nvSpPr>
        <p:spPr/>
        <p:txBody>
          <a:bodyPr/>
          <a:lstStyle>
            <a:lvl1pPr>
              <a:defRPr/>
            </a:lvl1pPr>
          </a:lstStyle>
          <a:p>
            <a:fld id="{3B9FCE54-7B1B-4E99-A2A8-2B5F3663B61F}" type="slidenum">
              <a:rPr lang="en-US"/>
              <a:pPr/>
              <a:t>‹#›</a:t>
            </a:fld>
            <a:endParaRPr lang="en-US"/>
          </a:p>
        </p:txBody>
      </p:sp>
    </p:spTree>
    <p:extLst>
      <p:ext uri="{BB962C8B-B14F-4D97-AF65-F5344CB8AC3E}">
        <p14:creationId xmlns:p14="http://schemas.microsoft.com/office/powerpoint/2010/main" val="260765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r>
              <a:rPr lang="en-US"/>
              <a:t>www.themegallery.com</a:t>
            </a:r>
          </a:p>
        </p:txBody>
      </p:sp>
      <p:sp>
        <p:nvSpPr>
          <p:cNvPr id="7" name="Номер слайда 6"/>
          <p:cNvSpPr>
            <a:spLocks noGrp="1"/>
          </p:cNvSpPr>
          <p:nvPr>
            <p:ph type="sldNum" sz="quarter" idx="12"/>
          </p:nvPr>
        </p:nvSpPr>
        <p:spPr/>
        <p:txBody>
          <a:bodyPr/>
          <a:lstStyle>
            <a:lvl1pPr>
              <a:defRPr/>
            </a:lvl1pPr>
          </a:lstStyle>
          <a:p>
            <a:fld id="{3B08D835-90CC-4788-A45C-5E37FB6921C8}" type="slidenum">
              <a:rPr lang="en-US"/>
              <a:pPr/>
              <a:t>‹#›</a:t>
            </a:fld>
            <a:endParaRPr lang="en-US"/>
          </a:p>
        </p:txBody>
      </p:sp>
    </p:spTree>
    <p:extLst>
      <p:ext uri="{BB962C8B-B14F-4D97-AF65-F5344CB8AC3E}">
        <p14:creationId xmlns:p14="http://schemas.microsoft.com/office/powerpoint/2010/main" val="204594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80" name="Group 56"/>
          <p:cNvGrpSpPr>
            <a:grpSpLocks/>
          </p:cNvGrpSpPr>
          <p:nvPr/>
        </p:nvGrpSpPr>
        <p:grpSpPr bwMode="auto">
          <a:xfrm>
            <a:off x="7938" y="501650"/>
            <a:ext cx="1108075" cy="336550"/>
            <a:chOff x="5" y="316"/>
            <a:chExt cx="698" cy="212"/>
          </a:xfrm>
        </p:grpSpPr>
        <p:sp>
          <p:nvSpPr>
            <p:cNvPr id="1044" name="Rectangle 20"/>
            <p:cNvSpPr>
              <a:spLocks noChangeArrowheads="1"/>
            </p:cNvSpPr>
            <p:nvPr userDrawn="1"/>
          </p:nvSpPr>
          <p:spPr bwMode="gray">
            <a:xfrm>
              <a:off x="5" y="480"/>
              <a:ext cx="698" cy="48"/>
            </a:xfrm>
            <a:prstGeom prst="rect">
              <a:avLst/>
            </a:prstGeom>
            <a:gradFill rotWithShape="1">
              <a:gsLst>
                <a:gs pos="0">
                  <a:schemeClr val="bg2">
                    <a:gamma/>
                    <a:tint val="36471"/>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45" name="Rectangle 21"/>
            <p:cNvSpPr>
              <a:spLocks noChangeArrowheads="1"/>
            </p:cNvSpPr>
            <p:nvPr userDrawn="1"/>
          </p:nvSpPr>
          <p:spPr bwMode="gray">
            <a:xfrm>
              <a:off x="5" y="427"/>
              <a:ext cx="698" cy="48"/>
            </a:xfrm>
            <a:prstGeom prst="rect">
              <a:avLst/>
            </a:prstGeom>
            <a:gradFill rotWithShape="1">
              <a:gsLst>
                <a:gs pos="0">
                  <a:schemeClr val="bg2">
                    <a:gamma/>
                    <a:tint val="36471"/>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46" name="Rectangle 22"/>
            <p:cNvSpPr>
              <a:spLocks noChangeArrowheads="1"/>
            </p:cNvSpPr>
            <p:nvPr userDrawn="1"/>
          </p:nvSpPr>
          <p:spPr bwMode="gray">
            <a:xfrm>
              <a:off x="5" y="369"/>
              <a:ext cx="698" cy="48"/>
            </a:xfrm>
            <a:prstGeom prst="rect">
              <a:avLst/>
            </a:prstGeom>
            <a:gradFill rotWithShape="1">
              <a:gsLst>
                <a:gs pos="0">
                  <a:schemeClr val="bg2">
                    <a:gamma/>
                    <a:tint val="36471"/>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47" name="Rectangle 23"/>
            <p:cNvSpPr>
              <a:spLocks noChangeArrowheads="1"/>
            </p:cNvSpPr>
            <p:nvPr userDrawn="1"/>
          </p:nvSpPr>
          <p:spPr bwMode="gray">
            <a:xfrm>
              <a:off x="5" y="316"/>
              <a:ext cx="698" cy="48"/>
            </a:xfrm>
            <a:prstGeom prst="rect">
              <a:avLst/>
            </a:prstGeom>
            <a:gradFill rotWithShape="1">
              <a:gsLst>
                <a:gs pos="0">
                  <a:schemeClr val="bg2">
                    <a:gamma/>
                    <a:tint val="36471"/>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027" name="Rectangle 3"/>
          <p:cNvSpPr>
            <a:spLocks noGrp="1" noChangeArrowheads="1"/>
          </p:cNvSpPr>
          <p:nvPr>
            <p:ph type="body" idx="1"/>
          </p:nvPr>
        </p:nvSpPr>
        <p:spPr bwMode="auto">
          <a:xfrm>
            <a:off x="457200" y="12192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9" name="Rectangle 5"/>
          <p:cNvSpPr>
            <a:spLocks noGrp="1" noChangeArrowheads="1"/>
          </p:cNvSpPr>
          <p:nvPr>
            <p:ph type="ftr" sz="quarter" idx="3"/>
          </p:nvPr>
        </p:nvSpPr>
        <p:spPr bwMode="auto">
          <a:xfrm>
            <a:off x="5410200" y="6450013"/>
            <a:ext cx="2286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vl1pPr>
          </a:lstStyle>
          <a:p>
            <a:r>
              <a:rPr lang="en-US"/>
              <a:t>www.themegallery.com</a:t>
            </a:r>
          </a:p>
        </p:txBody>
      </p:sp>
      <p:sp>
        <p:nvSpPr>
          <p:cNvPr id="1030" name="Rectangle 6"/>
          <p:cNvSpPr>
            <a:spLocks noGrp="1" noChangeArrowheads="1"/>
          </p:cNvSpPr>
          <p:nvPr>
            <p:ph type="sldNum" sz="quarter" idx="4"/>
          </p:nvPr>
        </p:nvSpPr>
        <p:spPr bwMode="auto">
          <a:xfrm>
            <a:off x="4114800" y="6400800"/>
            <a:ext cx="838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fld id="{720F0E05-1E95-44D6-B0D1-342CB63E675B}" type="slidenum">
              <a:rPr lang="en-US"/>
              <a:pPr/>
              <a:t>‹#›</a:t>
            </a:fld>
            <a:endParaRPr lang="en-US"/>
          </a:p>
        </p:txBody>
      </p:sp>
      <p:sp>
        <p:nvSpPr>
          <p:cNvPr id="1037" name="Text Box 13"/>
          <p:cNvSpPr txBox="1">
            <a:spLocks noChangeArrowheads="1"/>
          </p:cNvSpPr>
          <p:nvPr/>
        </p:nvSpPr>
        <p:spPr bwMode="gray">
          <a:xfrm>
            <a:off x="7580313" y="6384925"/>
            <a:ext cx="954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chemeClr val="hlink"/>
                </a:solidFill>
              </a:rPr>
              <a:t>LOGO</a:t>
            </a:r>
          </a:p>
        </p:txBody>
      </p:sp>
      <p:sp>
        <p:nvSpPr>
          <p:cNvPr id="1026" name="Rectangle 2"/>
          <p:cNvSpPr>
            <a:spLocks noGrp="1" noChangeArrowheads="1"/>
          </p:cNvSpPr>
          <p:nvPr>
            <p:ph type="title"/>
          </p:nvPr>
        </p:nvSpPr>
        <p:spPr bwMode="gray">
          <a:xfrm>
            <a:off x="1196975" y="457200"/>
            <a:ext cx="41148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77" name="Freeform 53"/>
          <p:cNvSpPr>
            <a:spLocks/>
          </p:cNvSpPr>
          <p:nvPr/>
        </p:nvSpPr>
        <p:spPr bwMode="gray">
          <a:xfrm>
            <a:off x="1143000" y="457200"/>
            <a:ext cx="130175" cy="457200"/>
          </a:xfrm>
          <a:custGeom>
            <a:avLst/>
            <a:gdLst>
              <a:gd name="T0" fmla="*/ 96 w 96"/>
              <a:gd name="T1" fmla="*/ 0 h 288"/>
              <a:gd name="T2" fmla="*/ 0 w 96"/>
              <a:gd name="T3" fmla="*/ 0 h 288"/>
              <a:gd name="T4" fmla="*/ 0 w 96"/>
              <a:gd name="T5" fmla="*/ 288 h 288"/>
              <a:gd name="T6" fmla="*/ 96 w 96"/>
              <a:gd name="T7" fmla="*/ 288 h 288"/>
            </a:gdLst>
            <a:ahLst/>
            <a:cxnLst>
              <a:cxn ang="0">
                <a:pos x="T0" y="T1"/>
              </a:cxn>
              <a:cxn ang="0">
                <a:pos x="T2" y="T3"/>
              </a:cxn>
              <a:cxn ang="0">
                <a:pos x="T4" y="T5"/>
              </a:cxn>
              <a:cxn ang="0">
                <a:pos x="T6" y="T7"/>
              </a:cxn>
            </a:cxnLst>
            <a:rect l="0" t="0" r="r" b="b"/>
            <a:pathLst>
              <a:path w="96" h="288">
                <a:moveTo>
                  <a:pt x="96" y="0"/>
                </a:moveTo>
                <a:lnTo>
                  <a:pt x="0" y="0"/>
                </a:lnTo>
                <a:lnTo>
                  <a:pt x="0" y="288"/>
                </a:lnTo>
                <a:lnTo>
                  <a:pt x="96" y="28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1079" name="Group 55"/>
          <p:cNvGrpSpPr>
            <a:grpSpLocks/>
          </p:cNvGrpSpPr>
          <p:nvPr/>
        </p:nvGrpSpPr>
        <p:grpSpPr bwMode="auto">
          <a:xfrm>
            <a:off x="5311775" y="457200"/>
            <a:ext cx="3832225" cy="457200"/>
            <a:chOff x="3346" y="288"/>
            <a:chExt cx="2414" cy="288"/>
          </a:xfrm>
        </p:grpSpPr>
        <p:sp>
          <p:nvSpPr>
            <p:cNvPr id="1071" name="Rectangle 47"/>
            <p:cNvSpPr>
              <a:spLocks noChangeArrowheads="1"/>
            </p:cNvSpPr>
            <p:nvPr userDrawn="1"/>
          </p:nvSpPr>
          <p:spPr bwMode="gray">
            <a:xfrm>
              <a:off x="3422" y="493"/>
              <a:ext cx="2338" cy="48"/>
            </a:xfrm>
            <a:prstGeom prst="rect">
              <a:avLst/>
            </a:prstGeom>
            <a:gradFill rotWithShape="1">
              <a:gsLst>
                <a:gs pos="0">
                  <a:schemeClr val="bg2"/>
                </a:gs>
                <a:gs pos="100000">
                  <a:schemeClr val="bg2">
                    <a:gamma/>
                    <a:tint val="2117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72" name="Rectangle 48"/>
            <p:cNvSpPr>
              <a:spLocks noChangeArrowheads="1"/>
            </p:cNvSpPr>
            <p:nvPr userDrawn="1"/>
          </p:nvSpPr>
          <p:spPr bwMode="gray">
            <a:xfrm>
              <a:off x="3422" y="440"/>
              <a:ext cx="2338" cy="48"/>
            </a:xfrm>
            <a:prstGeom prst="rect">
              <a:avLst/>
            </a:prstGeom>
            <a:gradFill rotWithShape="1">
              <a:gsLst>
                <a:gs pos="0">
                  <a:schemeClr val="bg2"/>
                </a:gs>
                <a:gs pos="100000">
                  <a:schemeClr val="bg2">
                    <a:gamma/>
                    <a:tint val="2117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73" name="Rectangle 49"/>
            <p:cNvSpPr>
              <a:spLocks noChangeArrowheads="1"/>
            </p:cNvSpPr>
            <p:nvPr userDrawn="1"/>
          </p:nvSpPr>
          <p:spPr bwMode="gray">
            <a:xfrm>
              <a:off x="3421" y="382"/>
              <a:ext cx="2338" cy="48"/>
            </a:xfrm>
            <a:prstGeom prst="rect">
              <a:avLst/>
            </a:prstGeom>
            <a:gradFill rotWithShape="1">
              <a:gsLst>
                <a:gs pos="0">
                  <a:schemeClr val="bg2"/>
                </a:gs>
                <a:gs pos="100000">
                  <a:schemeClr val="bg2">
                    <a:gamma/>
                    <a:tint val="2117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74" name="Rectangle 50"/>
            <p:cNvSpPr>
              <a:spLocks noChangeArrowheads="1"/>
            </p:cNvSpPr>
            <p:nvPr userDrawn="1"/>
          </p:nvSpPr>
          <p:spPr bwMode="gray">
            <a:xfrm>
              <a:off x="3421" y="329"/>
              <a:ext cx="2338" cy="48"/>
            </a:xfrm>
            <a:prstGeom prst="rect">
              <a:avLst/>
            </a:prstGeom>
            <a:gradFill rotWithShape="1">
              <a:gsLst>
                <a:gs pos="0">
                  <a:schemeClr val="bg2"/>
                </a:gs>
                <a:gs pos="100000">
                  <a:schemeClr val="bg2">
                    <a:gamma/>
                    <a:tint val="2117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78" name="Freeform 54"/>
            <p:cNvSpPr>
              <a:spLocks/>
            </p:cNvSpPr>
            <p:nvPr userDrawn="1"/>
          </p:nvSpPr>
          <p:spPr bwMode="gray">
            <a:xfrm flipH="1">
              <a:off x="3346" y="288"/>
              <a:ext cx="48" cy="288"/>
            </a:xfrm>
            <a:custGeom>
              <a:avLst/>
              <a:gdLst>
                <a:gd name="T0" fmla="*/ 96 w 96"/>
                <a:gd name="T1" fmla="*/ 0 h 288"/>
                <a:gd name="T2" fmla="*/ 0 w 96"/>
                <a:gd name="T3" fmla="*/ 0 h 288"/>
                <a:gd name="T4" fmla="*/ 0 w 96"/>
                <a:gd name="T5" fmla="*/ 288 h 288"/>
                <a:gd name="T6" fmla="*/ 96 w 96"/>
                <a:gd name="T7" fmla="*/ 288 h 288"/>
              </a:gdLst>
              <a:ahLst/>
              <a:cxnLst>
                <a:cxn ang="0">
                  <a:pos x="T0" y="T1"/>
                </a:cxn>
                <a:cxn ang="0">
                  <a:pos x="T2" y="T3"/>
                </a:cxn>
                <a:cxn ang="0">
                  <a:pos x="T4" y="T5"/>
                </a:cxn>
                <a:cxn ang="0">
                  <a:pos x="T6" y="T7"/>
                </a:cxn>
              </a:cxnLst>
              <a:rect l="0" t="0" r="r" b="b"/>
              <a:pathLst>
                <a:path w="96" h="288">
                  <a:moveTo>
                    <a:pt x="96" y="0"/>
                  </a:moveTo>
                  <a:lnTo>
                    <a:pt x="0" y="0"/>
                  </a:lnTo>
                  <a:lnTo>
                    <a:pt x="0" y="288"/>
                  </a:lnTo>
                  <a:lnTo>
                    <a:pt x="96" y="28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defRPr>
      </a:lvl2pPr>
      <a:lvl3pPr algn="ctr" rtl="0" eaLnBrk="1" fontAlgn="base" hangingPunct="1">
        <a:spcBef>
          <a:spcPct val="0"/>
        </a:spcBef>
        <a:spcAft>
          <a:spcPct val="0"/>
        </a:spcAft>
        <a:defRPr sz="3200">
          <a:solidFill>
            <a:schemeClr val="tx1"/>
          </a:solidFill>
          <a:latin typeface="Arial" charset="0"/>
        </a:defRPr>
      </a:lvl3pPr>
      <a:lvl4pPr algn="ctr" rtl="0" eaLnBrk="1" fontAlgn="base" hangingPunct="1">
        <a:spcBef>
          <a:spcPct val="0"/>
        </a:spcBef>
        <a:spcAft>
          <a:spcPct val="0"/>
        </a:spcAft>
        <a:defRPr sz="3200">
          <a:solidFill>
            <a:schemeClr val="tx1"/>
          </a:solidFill>
          <a:latin typeface="Arial" charset="0"/>
        </a:defRPr>
      </a:lvl4pPr>
      <a:lvl5pPr algn="ctr" rtl="0" eaLnBrk="1" fontAlgn="base" hangingPunct="1">
        <a:spcBef>
          <a:spcPct val="0"/>
        </a:spcBef>
        <a:spcAft>
          <a:spcPct val="0"/>
        </a:spcAft>
        <a:defRPr sz="3200">
          <a:solidFill>
            <a:schemeClr val="tx1"/>
          </a:solidFill>
          <a:latin typeface="Arial" charset="0"/>
        </a:defRPr>
      </a:lvl5pPr>
      <a:lvl6pPr marL="457200" algn="ctr" rtl="0" eaLnBrk="1" fontAlgn="base" hangingPunct="1">
        <a:spcBef>
          <a:spcPct val="0"/>
        </a:spcBef>
        <a:spcAft>
          <a:spcPct val="0"/>
        </a:spcAft>
        <a:defRPr sz="3200">
          <a:solidFill>
            <a:schemeClr val="tx1"/>
          </a:solidFill>
          <a:latin typeface="Arial" charset="0"/>
        </a:defRPr>
      </a:lvl6pPr>
      <a:lvl7pPr marL="914400" algn="ctr" rtl="0" eaLnBrk="1" fontAlgn="base" hangingPunct="1">
        <a:spcBef>
          <a:spcPct val="0"/>
        </a:spcBef>
        <a:spcAft>
          <a:spcPct val="0"/>
        </a:spcAft>
        <a:defRPr sz="3200">
          <a:solidFill>
            <a:schemeClr val="tx1"/>
          </a:solidFill>
          <a:latin typeface="Arial" charset="0"/>
        </a:defRPr>
      </a:lvl7pPr>
      <a:lvl8pPr marL="1371600" algn="ctr" rtl="0" eaLnBrk="1" fontAlgn="base" hangingPunct="1">
        <a:spcBef>
          <a:spcPct val="0"/>
        </a:spcBef>
        <a:spcAft>
          <a:spcPct val="0"/>
        </a:spcAft>
        <a:defRPr sz="3200">
          <a:solidFill>
            <a:schemeClr val="tx1"/>
          </a:solidFill>
          <a:latin typeface="Arial" charset="0"/>
        </a:defRPr>
      </a:lvl8pPr>
      <a:lvl9pPr marL="1828800" algn="ctr" rtl="0" eaLnBrk="1" fontAlgn="base" hangingPunct="1">
        <a:spcBef>
          <a:spcPct val="0"/>
        </a:spcBef>
        <a:spcAft>
          <a:spcPct val="0"/>
        </a:spcAft>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ftr" sz="quarter" idx="3"/>
          </p:nvPr>
        </p:nvSpPr>
        <p:spPr/>
        <p:txBody>
          <a:bodyPr/>
          <a:lstStyle/>
          <a:p>
            <a:r>
              <a:rPr lang="en-US"/>
              <a:t>www.themegallery.com</a:t>
            </a:r>
          </a:p>
        </p:txBody>
      </p:sp>
      <p:sp>
        <p:nvSpPr>
          <p:cNvPr id="2050" name="Rectangle 2"/>
          <p:cNvSpPr>
            <a:spLocks noGrp="1" noChangeArrowheads="1"/>
          </p:cNvSpPr>
          <p:nvPr>
            <p:ph type="ctrTitle"/>
          </p:nvPr>
        </p:nvSpPr>
        <p:spPr>
          <a:xfrm>
            <a:off x="381000" y="332656"/>
            <a:ext cx="4839072" cy="4176464"/>
          </a:xfrm>
        </p:spPr>
        <p:txBody>
          <a:bodyPr/>
          <a:lstStyle/>
          <a:p>
            <a:r>
              <a:rPr lang="ru-RU" sz="3600" dirty="0" smtClean="0">
                <a:latin typeface="Times New Roman" pitchFamily="18" charset="0"/>
                <a:cs typeface="Times New Roman" pitchFamily="18" charset="0"/>
              </a:rPr>
              <a:t>«Обеспечение преемственности дошкольного и начального общего образования в соответствии с ФГОС»</a:t>
            </a:r>
            <a:endParaRPr lang="en-US" sz="3600" dirty="0">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3419872" y="3947330"/>
            <a:ext cx="5635377" cy="1368152"/>
          </a:xfrm>
        </p:spPr>
        <p:txBody>
          <a:bodyPr/>
          <a:lstStyle/>
          <a:p>
            <a:pPr>
              <a:lnSpc>
                <a:spcPct val="90000"/>
              </a:lnSpc>
            </a:pPr>
            <a:r>
              <a:rPr lang="ru-RU" dirty="0" smtClean="0">
                <a:solidFill>
                  <a:srgbClr val="000000"/>
                </a:solidFill>
              </a:rPr>
              <a:t>Выполнила: </a:t>
            </a:r>
          </a:p>
          <a:p>
            <a:pPr>
              <a:lnSpc>
                <a:spcPct val="90000"/>
              </a:lnSpc>
            </a:pPr>
            <a:r>
              <a:rPr lang="ru-RU" dirty="0" smtClean="0">
                <a:solidFill>
                  <a:srgbClr val="000000"/>
                </a:solidFill>
              </a:rPr>
              <a:t>Лисовская Елена Васильевна</a:t>
            </a:r>
          </a:p>
          <a:p>
            <a:pPr>
              <a:lnSpc>
                <a:spcPct val="90000"/>
              </a:lnSpc>
            </a:pPr>
            <a:r>
              <a:rPr lang="ru-RU" dirty="0" smtClean="0">
                <a:solidFill>
                  <a:srgbClr val="000000"/>
                </a:solidFill>
              </a:rPr>
              <a:t>Воспитатель 2  категории</a:t>
            </a:r>
          </a:p>
          <a:p>
            <a:pPr>
              <a:lnSpc>
                <a:spcPct val="90000"/>
              </a:lnSpc>
            </a:pPr>
            <a:r>
              <a:rPr lang="ru-RU" dirty="0" smtClean="0">
                <a:solidFill>
                  <a:srgbClr val="000000"/>
                </a:solidFill>
              </a:rPr>
              <a:t>«МБДОУ «ДС КВ Сказка»</a:t>
            </a:r>
          </a:p>
          <a:p>
            <a:pPr>
              <a:lnSpc>
                <a:spcPct val="90000"/>
              </a:lnSpc>
            </a:pPr>
            <a:endParaRPr lang="en-US" dirty="0">
              <a:solidFill>
                <a:srgbClr val="000000"/>
              </a:solidFill>
            </a:endParaRPr>
          </a:p>
        </p:txBody>
      </p:sp>
      <p:sp>
        <p:nvSpPr>
          <p:cNvPr id="2054" name="Line 6"/>
          <p:cNvSpPr>
            <a:spLocks noChangeShapeType="1"/>
          </p:cNvSpPr>
          <p:nvPr/>
        </p:nvSpPr>
        <p:spPr bwMode="gray">
          <a:xfrm flipH="1">
            <a:off x="5943600" y="2328863"/>
            <a:ext cx="14056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56" name="AutoShape 8"/>
          <p:cNvSpPr>
            <a:spLocks noChangeArrowheads="1"/>
          </p:cNvSpPr>
          <p:nvPr/>
        </p:nvSpPr>
        <p:spPr bwMode="gray">
          <a:xfrm rot="5400000">
            <a:off x="2635827" y="4187180"/>
            <a:ext cx="228600" cy="152400"/>
          </a:xfrm>
          <a:prstGeom prst="triangle">
            <a:avLst>
              <a:gd name="adj" fmla="val 50000"/>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57" name="AutoShape 9"/>
          <p:cNvSpPr>
            <a:spLocks noChangeArrowheads="1"/>
          </p:cNvSpPr>
          <p:nvPr/>
        </p:nvSpPr>
        <p:spPr bwMode="gray">
          <a:xfrm rot="5400000">
            <a:off x="5397996" y="5359021"/>
            <a:ext cx="228600" cy="152400"/>
          </a:xfrm>
          <a:prstGeom prst="triangle">
            <a:avLst>
              <a:gd name="adj" fmla="val 50000"/>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 name="TextBox 1"/>
          <p:cNvSpPr txBox="1"/>
          <p:nvPr/>
        </p:nvSpPr>
        <p:spPr>
          <a:xfrm>
            <a:off x="2269468" y="5823885"/>
            <a:ext cx="3744416" cy="369332"/>
          </a:xfrm>
          <a:prstGeom prst="rect">
            <a:avLst/>
          </a:prstGeom>
          <a:noFill/>
        </p:spPr>
        <p:txBody>
          <a:bodyPr wrap="square" rtlCol="0">
            <a:spAutoFit/>
          </a:bodyPr>
          <a:lstStyle/>
          <a:p>
            <a:r>
              <a:rPr lang="ru-RU" dirty="0" smtClean="0"/>
              <a:t>                       </a:t>
            </a:r>
            <a:r>
              <a:rPr lang="ru-RU" dirty="0" smtClean="0">
                <a:solidFill>
                  <a:srgbClr val="000000"/>
                </a:solidFill>
                <a:latin typeface="Times New Roman" pitchFamily="18" charset="0"/>
                <a:cs typeface="Times New Roman" pitchFamily="18" charset="0"/>
              </a:rPr>
              <a:t>2013 год</a:t>
            </a:r>
            <a:endParaRPr lang="ru-RU"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57200"/>
            <a:ext cx="4124151" cy="1027584"/>
          </a:xfrm>
        </p:spPr>
        <p:txBody>
          <a:bodyPr/>
          <a:lstStyle/>
          <a:p>
            <a:r>
              <a:rPr lang="ru-RU" sz="2000" dirty="0">
                <a:solidFill>
                  <a:schemeClr val="tx1"/>
                </a:solidFill>
                <a:latin typeface="Times New Roman" pitchFamily="18" charset="0"/>
                <a:cs typeface="Times New Roman" pitchFamily="18" charset="0"/>
              </a:rPr>
              <a:t>В нашем посёлке в каждом дошкольном учреждении такая работа ведётся, в той или иной форме.</a:t>
            </a:r>
            <a:br>
              <a:rPr lang="ru-RU" sz="2000" dirty="0">
                <a:solidFill>
                  <a:schemeClr val="tx1"/>
                </a:solidFill>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628800"/>
            <a:ext cx="5877024" cy="4407768"/>
          </a:xfrm>
          <a:prstGeom prst="roundRect">
            <a:avLst>
              <a:gd name="adj" fmla="val 4167"/>
            </a:avLst>
          </a:prstGeom>
          <a:solidFill>
            <a:srgbClr val="FFFFFF"/>
          </a:solidFill>
          <a:ln w="76200" cap="sq">
            <a:solidFill>
              <a:schemeClr val="tx1">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Нижний колонтитул 3"/>
          <p:cNvSpPr>
            <a:spLocks noGrp="1"/>
          </p:cNvSpPr>
          <p:nvPr>
            <p:ph type="ftr" sz="quarter" idx="11"/>
          </p:nvPr>
        </p:nvSpPr>
        <p:spPr/>
        <p:txBody>
          <a:bodyPr/>
          <a:lstStyle/>
          <a:p>
            <a:r>
              <a:rPr lang="en-US" smtClean="0"/>
              <a:t>www.themegallery.com</a:t>
            </a:r>
            <a:endParaRPr lang="en-US"/>
          </a:p>
        </p:txBody>
      </p:sp>
    </p:spTree>
    <p:extLst>
      <p:ext uri="{BB962C8B-B14F-4D97-AF65-F5344CB8AC3E}">
        <p14:creationId xmlns:p14="http://schemas.microsoft.com/office/powerpoint/2010/main" val="343296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548680"/>
            <a:ext cx="4114800" cy="648072"/>
          </a:xfrm>
        </p:spPr>
        <p:txBody>
          <a:bodyPr/>
          <a:lstStyle/>
          <a:p>
            <a:r>
              <a:rPr lang="ru-RU" dirty="0" smtClean="0">
                <a:solidFill>
                  <a:schemeClr val="tx1"/>
                </a:solidFill>
                <a:latin typeface="Times New Roman" pitchFamily="18" charset="0"/>
                <a:cs typeface="Times New Roman" pitchFamily="18" charset="0"/>
              </a:rPr>
              <a:t>Задачи</a:t>
            </a:r>
            <a:r>
              <a:rPr lang="ru-RU" dirty="0">
                <a:solidFill>
                  <a:schemeClr val="tx1"/>
                </a:solidFill>
                <a:latin typeface="+mj-lt"/>
                <a:ea typeface="+mj-ea"/>
                <a:cs typeface="+mj-cs"/>
              </a:rPr>
              <a:t/>
            </a:r>
            <a:br>
              <a:rPr lang="ru-RU" dirty="0">
                <a:solidFill>
                  <a:schemeClr val="tx1"/>
                </a:solidFill>
                <a:latin typeface="+mj-lt"/>
                <a:ea typeface="+mj-ea"/>
                <a:cs typeface="+mj-cs"/>
              </a:rPr>
            </a:br>
            <a:endParaRPr lang="ru-RU" dirty="0"/>
          </a:p>
        </p:txBody>
      </p:sp>
      <p:sp>
        <p:nvSpPr>
          <p:cNvPr id="3" name="Объект 2"/>
          <p:cNvSpPr>
            <a:spLocks noGrp="1"/>
          </p:cNvSpPr>
          <p:nvPr>
            <p:ph idx="1"/>
          </p:nvPr>
        </p:nvSpPr>
        <p:spPr/>
        <p:txBody>
          <a:bodyPr/>
          <a:lstStyle/>
          <a:p>
            <a:r>
              <a:rPr lang="ru-RU" sz="2400" dirty="0">
                <a:solidFill>
                  <a:schemeClr val="tx1"/>
                </a:solidFill>
                <a:latin typeface="Times New Roman" pitchFamily="18" charset="0"/>
                <a:cs typeface="Times New Roman" pitchFamily="18" charset="0"/>
              </a:rPr>
              <a:t>Вовлечь родителей, воспитателей, учителей в единый процесс – обеспечение безболезненной адаптации. </a:t>
            </a:r>
          </a:p>
          <a:p>
            <a:r>
              <a:rPr lang="ru-RU" sz="2400" dirty="0" smtClean="0">
                <a:solidFill>
                  <a:schemeClr val="tx1"/>
                </a:solidFill>
                <a:latin typeface="Times New Roman" pitchFamily="18" charset="0"/>
                <a:cs typeface="Times New Roman" pitchFamily="18" charset="0"/>
              </a:rPr>
              <a:t>Формирование </a:t>
            </a:r>
            <a:r>
              <a:rPr lang="ru-RU" sz="2400" dirty="0">
                <a:solidFill>
                  <a:schemeClr val="tx1"/>
                </a:solidFill>
                <a:latin typeface="Times New Roman" pitchFamily="18" charset="0"/>
                <a:cs typeface="Times New Roman" pitchFamily="18" charset="0"/>
              </a:rPr>
              <a:t>правильной, устойчивой мотивации детей к обучению. </a:t>
            </a:r>
          </a:p>
          <a:p>
            <a:r>
              <a:rPr lang="ru-RU" sz="2400" dirty="0" smtClean="0">
                <a:solidFill>
                  <a:schemeClr val="tx1"/>
                </a:solidFill>
                <a:latin typeface="Times New Roman" pitchFamily="18" charset="0"/>
                <a:cs typeface="Times New Roman" pitchFamily="18" charset="0"/>
              </a:rPr>
              <a:t>Ребёнок </a:t>
            </a:r>
            <a:r>
              <a:rPr lang="ru-RU" sz="2400" dirty="0">
                <a:solidFill>
                  <a:schemeClr val="tx1"/>
                </a:solidFill>
                <a:latin typeface="Times New Roman" pitchFamily="18" charset="0"/>
                <a:cs typeface="Times New Roman" pitchFamily="18" charset="0"/>
              </a:rPr>
              <a:t>– субъект образовательного процесса. </a:t>
            </a:r>
          </a:p>
          <a:p>
            <a:r>
              <a:rPr lang="ru-RU" sz="2400" dirty="0" smtClean="0">
                <a:solidFill>
                  <a:schemeClr val="tx1"/>
                </a:solidFill>
                <a:latin typeface="Times New Roman" pitchFamily="18" charset="0"/>
                <a:cs typeface="Times New Roman" pitchFamily="18" charset="0"/>
              </a:rPr>
              <a:t>Повысить </a:t>
            </a:r>
            <a:r>
              <a:rPr lang="ru-RU" sz="2400" dirty="0">
                <a:solidFill>
                  <a:schemeClr val="tx1"/>
                </a:solidFill>
                <a:latin typeface="Times New Roman" pitchFamily="18" charset="0"/>
                <a:cs typeface="Times New Roman" pitchFamily="18" charset="0"/>
              </a:rPr>
              <a:t>уровень педагогической компетентности родителей. </a:t>
            </a:r>
          </a:p>
          <a:p>
            <a:pPr marL="0" indent="0">
              <a:buNone/>
            </a:pPr>
            <a:endParaRPr lang="ru-RU" dirty="0" smtClean="0"/>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3861048"/>
            <a:ext cx="3427443" cy="2900714"/>
          </a:xfrm>
          <a:prstGeom prst="rect">
            <a:avLst/>
          </a:prstGeom>
        </p:spPr>
      </p:pic>
    </p:spTree>
    <p:extLst>
      <p:ext uri="{BB962C8B-B14F-4D97-AF65-F5344CB8AC3E}">
        <p14:creationId xmlns:p14="http://schemas.microsoft.com/office/powerpoint/2010/main" val="393753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latin typeface="Times New Roman" pitchFamily="18" charset="0"/>
                <a:cs typeface="Times New Roman" pitchFamily="18" charset="0"/>
              </a:rPr>
              <a:t>На собраниях рассматриваются вопросы</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r>
              <a:rPr lang="ru-RU" sz="2400" dirty="0">
                <a:solidFill>
                  <a:schemeClr val="tx1"/>
                </a:solidFill>
                <a:latin typeface="Times New Roman" pitchFamily="18" charset="0"/>
                <a:cs typeface="Times New Roman" pitchFamily="18" charset="0"/>
              </a:rPr>
              <a:t>физическая, психологическая, интеллектуальная готовность детей к школе. </a:t>
            </a:r>
          </a:p>
          <a:p>
            <a:r>
              <a:rPr lang="ru-RU" sz="2400" dirty="0">
                <a:solidFill>
                  <a:schemeClr val="tx1"/>
                </a:solidFill>
                <a:latin typeface="Times New Roman" pitchFamily="18" charset="0"/>
                <a:cs typeface="Times New Roman" pitchFamily="18" charset="0"/>
              </a:rPr>
              <a:t>- изучаются критерии успешного обучения</a:t>
            </a:r>
          </a:p>
          <a:p>
            <a:r>
              <a:rPr lang="ru-RU" sz="2400" dirty="0">
                <a:solidFill>
                  <a:schemeClr val="tx1"/>
                </a:solidFill>
                <a:latin typeface="Times New Roman" pitchFamily="18" charset="0"/>
                <a:cs typeface="Times New Roman" pitchFamily="18" charset="0"/>
              </a:rPr>
              <a:t>- анализ степени готовности самих родителей к обучению детей в школе</a:t>
            </a:r>
          </a:p>
          <a:p>
            <a:r>
              <a:rPr lang="ru-RU" sz="2400" dirty="0">
                <a:solidFill>
                  <a:schemeClr val="tx1"/>
                </a:solidFill>
                <a:latin typeface="Times New Roman" pitchFamily="18" charset="0"/>
                <a:cs typeface="Times New Roman" pitchFamily="18" charset="0"/>
              </a:rPr>
              <a:t>- результаты анкетирования</a:t>
            </a:r>
          </a:p>
          <a:p>
            <a:r>
              <a:rPr lang="ru-RU" sz="2400" dirty="0">
                <a:solidFill>
                  <a:schemeClr val="tx1"/>
                </a:solidFill>
                <a:latin typeface="Times New Roman" pitchFamily="18" charset="0"/>
                <a:cs typeface="Times New Roman" pitchFamily="18" charset="0"/>
              </a:rPr>
              <a:t>- результаты интервьюирования </a:t>
            </a:r>
          </a:p>
          <a:p>
            <a:pPr marL="0" indent="0">
              <a:buNone/>
            </a:pPr>
            <a:endParaRPr lang="ru-RU" dirty="0"/>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16364" b="9090"/>
          <a:stretch/>
        </p:blipFill>
        <p:spPr>
          <a:xfrm>
            <a:off x="5724128" y="3284984"/>
            <a:ext cx="2857500" cy="2840182"/>
          </a:xfrm>
          <a:prstGeom prst="rect">
            <a:avLst/>
          </a:prstGeom>
          <a:noFill/>
          <a:ln>
            <a:noFill/>
          </a:ln>
        </p:spPr>
      </p:pic>
    </p:spTree>
    <p:extLst>
      <p:ext uri="{BB962C8B-B14F-4D97-AF65-F5344CB8AC3E}">
        <p14:creationId xmlns:p14="http://schemas.microsoft.com/office/powerpoint/2010/main" val="330566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up)">
                                      <p:cBhvr>
                                        <p:cTn id="13" dur="500"/>
                                        <p:tgtEl>
                                          <p:spTgt spid="3">
                                            <p:txEl>
                                              <p:pRg st="1" end="1"/>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2"/>
            <a:ext cx="8229600" cy="5487888"/>
          </a:xfrm>
        </p:spPr>
        <p:txBody>
          <a:bodyPr/>
          <a:lstStyle/>
          <a:p>
            <a:pPr marL="0" indent="0">
              <a:buNone/>
            </a:pPr>
            <a:r>
              <a:rPr lang="ru-RU" sz="2400" dirty="0">
                <a:solidFill>
                  <a:schemeClr val="tx1"/>
                </a:solidFill>
                <a:latin typeface="Times New Roman" pitchFamily="18" charset="0"/>
                <a:cs typeface="Times New Roman" pitchFamily="18" charset="0"/>
              </a:rPr>
              <a:t>Кроме таких встреч учителями организовываются для детей старшего дошкольного возраста – экскурсии в школы, так в начале 2012 – 2013учебного года , дети нашего детского сада посетили школу №1</a:t>
            </a:r>
            <a:endParaRPr lang="ru-RU" sz="2400"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708920"/>
            <a:ext cx="4296477" cy="3222358"/>
          </a:xfrm>
          <a:prstGeom prst="roundRect">
            <a:avLst>
              <a:gd name="adj" fmla="val 4167"/>
            </a:avLst>
          </a:prstGeom>
          <a:solidFill>
            <a:srgbClr val="FFFFFF"/>
          </a:solidFill>
          <a:ln w="76200" cap="sq">
            <a:solidFill>
              <a:schemeClr val="tx1">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731724"/>
            <a:ext cx="4379979" cy="3284984"/>
          </a:xfrm>
          <a:prstGeom prst="roundRect">
            <a:avLst>
              <a:gd name="adj" fmla="val 4167"/>
            </a:avLst>
          </a:prstGeom>
          <a:solidFill>
            <a:srgbClr val="FFFFFF"/>
          </a:solidFill>
          <a:ln w="76200" cap="sq">
            <a:solidFill>
              <a:schemeClr val="tx1">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662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latin typeface="Times New Roman" pitchFamily="18" charset="0"/>
                <a:cs typeface="Times New Roman" pitchFamily="18" charset="0"/>
              </a:rPr>
              <a:t>Преемственность определяет результаты:</a:t>
            </a:r>
            <a:endParaRPr lang="ru-RU" sz="2400" dirty="0">
              <a:latin typeface="Times New Roman" pitchFamily="18" charset="0"/>
              <a:cs typeface="Times New Roman" pitchFamily="18" charset="0"/>
            </a:endParaRPr>
          </a:p>
        </p:txBody>
      </p:sp>
      <p:sp>
        <p:nvSpPr>
          <p:cNvPr id="3" name="Нижний колонтитул 2"/>
          <p:cNvSpPr>
            <a:spLocks noGrp="1"/>
          </p:cNvSpPr>
          <p:nvPr>
            <p:ph type="ftr" sz="quarter" idx="11"/>
          </p:nvPr>
        </p:nvSpPr>
        <p:spPr/>
        <p:txBody>
          <a:bodyPr/>
          <a:lstStyle/>
          <a:p>
            <a:r>
              <a:rPr lang="en-US" smtClean="0"/>
              <a:t>www.themegallery.com</a:t>
            </a:r>
            <a:endParaRPr lang="en-US"/>
          </a:p>
        </p:txBody>
      </p:sp>
      <p:graphicFrame>
        <p:nvGraphicFramePr>
          <p:cNvPr id="4" name="Схема 3"/>
          <p:cNvGraphicFramePr/>
          <p:nvPr>
            <p:extLst>
              <p:ext uri="{D42A27DB-BD31-4B8C-83A1-F6EECF244321}">
                <p14:modId xmlns:p14="http://schemas.microsoft.com/office/powerpoint/2010/main" val="3845471710"/>
              </p:ext>
            </p:extLst>
          </p:nvPr>
        </p:nvGraphicFramePr>
        <p:xfrm>
          <a:off x="899592" y="1124744"/>
          <a:ext cx="729647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44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sz="2400" dirty="0" smtClean="0">
                <a:latin typeface="Times New Roman" pitchFamily="18" charset="0"/>
                <a:cs typeface="Times New Roman" pitchFamily="18" charset="0"/>
              </a:rPr>
              <a:t>	В</a:t>
            </a:r>
            <a:r>
              <a:rPr lang="ru-RU" sz="2400" dirty="0" smtClean="0">
                <a:solidFill>
                  <a:schemeClr val="tx1"/>
                </a:solidFill>
                <a:latin typeface="Times New Roman" pitchFamily="18" charset="0"/>
                <a:cs typeface="Times New Roman" pitchFamily="18" charset="0"/>
              </a:rPr>
              <a:t>ытеснение </a:t>
            </a:r>
            <a:r>
              <a:rPr lang="ru-RU" sz="2400" dirty="0">
                <a:solidFill>
                  <a:schemeClr val="tx1"/>
                </a:solidFill>
                <a:latin typeface="Times New Roman" pitchFamily="18" charset="0"/>
                <a:cs typeface="Times New Roman" pitchFamily="18" charset="0"/>
              </a:rPr>
              <a:t>в детском саду специфической формы активной деятельности ребенка –  игры. В старшем дошкольном возрасте все больше она уступает место «обучению на занятиях».</a:t>
            </a:r>
          </a:p>
          <a:p>
            <a:endParaRPr lang="ru-RU" sz="2400"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0157" y="2708920"/>
            <a:ext cx="5076056" cy="3807042"/>
          </a:xfrm>
          <a:prstGeom prst="roundRect">
            <a:avLst>
              <a:gd name="adj" fmla="val 4167"/>
            </a:avLst>
          </a:prstGeom>
          <a:solidFill>
            <a:srgbClr val="FFFFFF"/>
          </a:solidFill>
          <a:ln w="76200" cap="sq">
            <a:solidFill>
              <a:schemeClr val="tx1">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6922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sz="2400" dirty="0" smtClean="0">
                <a:solidFill>
                  <a:schemeClr val="tx1"/>
                </a:solidFill>
                <a:latin typeface="Times New Roman" pitchFamily="18" charset="0"/>
                <a:cs typeface="Times New Roman" pitchFamily="18" charset="0"/>
              </a:rPr>
              <a:t>	Подводя </a:t>
            </a:r>
            <a:r>
              <a:rPr lang="ru-RU" sz="2400" dirty="0">
                <a:solidFill>
                  <a:schemeClr val="tx1"/>
                </a:solidFill>
                <a:latin typeface="Times New Roman" pitchFamily="18" charset="0"/>
                <a:cs typeface="Times New Roman" pitchFamily="18" charset="0"/>
              </a:rPr>
              <a:t>итог,  можно сказать, что положено начало к обеспечению преемственности образовательной программы дошкольных образовательных учреждений с примерными основными общеобразовательными программами начального общего образования. Исключается дублирование программных областей знаний, обеспечивается реализация единой линии общего развития ребенка на этапах дошкольного и школьного детства. </a:t>
            </a:r>
            <a:br>
              <a:rPr lang="ru-RU" sz="2400" dirty="0">
                <a:solidFill>
                  <a:schemeClr val="tx1"/>
                </a:solidFill>
                <a:latin typeface="Times New Roman" pitchFamily="18" charset="0"/>
                <a:cs typeface="Times New Roman" pitchFamily="18" charset="0"/>
              </a:rPr>
            </a:br>
            <a:r>
              <a:rPr lang="ru-RU" sz="2400" dirty="0">
                <a:solidFill>
                  <a:schemeClr val="tx1"/>
                </a:solidFill>
                <a:latin typeface="Times New Roman" pitchFamily="18" charset="0"/>
                <a:cs typeface="Times New Roman" pitchFamily="18" charset="0"/>
              </a:rPr>
              <a:t>      Такой подход реализации единой линии развития ребенка на этапах дошкольного и начального школьного образования может придать педагогическому процессу целостный, последовательный и перспективный характер. И, наконец-то, две ступени образования</a:t>
            </a:r>
          </a:p>
          <a:p>
            <a:pPr marL="0" indent="0">
              <a:buNone/>
            </a:pPr>
            <a:endParaRPr lang="ru-RU" sz="2400" dirty="0">
              <a:solidFill>
                <a:schemeClr val="tx1"/>
              </a:solidFill>
              <a:latin typeface="Times New Roman" pitchFamily="18" charset="0"/>
              <a:cs typeface="Times New Roman" pitchFamily="18" charset="0"/>
            </a:endParaRPr>
          </a:p>
          <a:p>
            <a:endParaRPr lang="ru-RU" dirty="0"/>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90354" y="-1452745"/>
            <a:ext cx="1152129" cy="4195342"/>
          </a:xfrm>
          <a:prstGeom prst="rect">
            <a:avLst/>
          </a:prstGeom>
        </p:spPr>
      </p:pic>
    </p:spTree>
    <p:extLst>
      <p:ext uri="{BB962C8B-B14F-4D97-AF65-F5344CB8AC3E}">
        <p14:creationId xmlns:p14="http://schemas.microsoft.com/office/powerpoint/2010/main" val="247439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3"/>
          </p:nvPr>
        </p:nvSpPr>
        <p:spPr/>
        <p:txBody>
          <a:bodyPr/>
          <a:lstStyle/>
          <a:p>
            <a:r>
              <a:rPr lang="en-US" smtClean="0"/>
              <a:t>www.themegallery.com</a:t>
            </a:r>
            <a:endParaRPr lang="en-US"/>
          </a:p>
        </p:txBody>
      </p:sp>
      <p:sp>
        <p:nvSpPr>
          <p:cNvPr id="4" name="Заголовок 3"/>
          <p:cNvSpPr>
            <a:spLocks noGrp="1"/>
          </p:cNvSpPr>
          <p:nvPr>
            <p:ph type="ctrTitle"/>
          </p:nvPr>
        </p:nvSpPr>
        <p:spPr>
          <a:xfrm>
            <a:off x="381000" y="116632"/>
            <a:ext cx="5638800" cy="5472608"/>
          </a:xfrm>
        </p:spPr>
        <p:txBody>
          <a:bodyPr/>
          <a:lstStyle/>
          <a:p>
            <a:r>
              <a:rPr lang="ru-RU" sz="3200" cap="all" dirty="0">
                <a:ln w="9000" cmpd="sng">
                  <a:solidFill>
                    <a:schemeClr val="tx2">
                      <a:lumMod val="20000"/>
                      <a:lumOff val="80000"/>
                    </a:schemeClr>
                  </a:solidFill>
                  <a:prstDash val="solid"/>
                </a:ln>
                <a:solidFill>
                  <a:srgbClr val="00B0F0"/>
                </a:solidFill>
                <a:effectLst>
                  <a:reflection blurRad="12700" stA="28000" endPos="45000" dist="1000" dir="5400000" sy="-100000" algn="bl" rotWithShape="0"/>
                </a:effectLst>
                <a:latin typeface="Times New Roman" pitchFamily="18" charset="0"/>
                <a:cs typeface="Times New Roman" pitchFamily="18" charset="0"/>
              </a:rPr>
              <a:t>Разве можно не любить детей</a:t>
            </a:r>
            <a:br>
              <a:rPr lang="ru-RU" sz="3200" cap="all" dirty="0">
                <a:ln w="9000" cmpd="sng">
                  <a:solidFill>
                    <a:schemeClr val="tx2">
                      <a:lumMod val="20000"/>
                      <a:lumOff val="80000"/>
                    </a:schemeClr>
                  </a:solidFill>
                  <a:prstDash val="solid"/>
                </a:ln>
                <a:solidFill>
                  <a:srgbClr val="00B0F0"/>
                </a:solidFill>
                <a:effectLst>
                  <a:reflection blurRad="12700" stA="28000" endPos="45000" dist="1000" dir="5400000" sy="-100000" algn="bl" rotWithShape="0"/>
                </a:effectLst>
                <a:latin typeface="Times New Roman" pitchFamily="18" charset="0"/>
                <a:cs typeface="Times New Roman" pitchFamily="18" charset="0"/>
              </a:rPr>
            </a:br>
            <a:r>
              <a:rPr lang="ru-RU" sz="3200" cap="all" dirty="0">
                <a:ln w="9000" cmpd="sng">
                  <a:solidFill>
                    <a:schemeClr val="tx2">
                      <a:lumMod val="20000"/>
                      <a:lumOff val="80000"/>
                    </a:schemeClr>
                  </a:solidFill>
                  <a:prstDash val="solid"/>
                </a:ln>
                <a:solidFill>
                  <a:srgbClr val="00B0F0"/>
                </a:solidFill>
                <a:effectLst>
                  <a:reflection blurRad="12700" stA="28000" endPos="45000" dist="1000" dir="5400000" sy="-100000" algn="bl" rotWithShape="0"/>
                </a:effectLst>
                <a:latin typeface="Times New Roman" pitchFamily="18" charset="0"/>
                <a:cs typeface="Times New Roman" pitchFamily="18" charset="0"/>
              </a:rPr>
              <a:t>Бескорыстно, бережно и нежно! </a:t>
            </a:r>
            <a:br>
              <a:rPr lang="ru-RU" sz="3200" cap="all" dirty="0">
                <a:ln w="9000" cmpd="sng">
                  <a:solidFill>
                    <a:schemeClr val="tx2">
                      <a:lumMod val="20000"/>
                      <a:lumOff val="80000"/>
                    </a:schemeClr>
                  </a:solidFill>
                  <a:prstDash val="solid"/>
                </a:ln>
                <a:solidFill>
                  <a:srgbClr val="00B0F0"/>
                </a:solidFill>
                <a:effectLst>
                  <a:reflection blurRad="12700" stA="28000" endPos="45000" dist="1000" dir="5400000" sy="-100000" algn="bl" rotWithShape="0"/>
                </a:effectLst>
                <a:latin typeface="Times New Roman" pitchFamily="18" charset="0"/>
                <a:cs typeface="Times New Roman" pitchFamily="18" charset="0"/>
              </a:rPr>
            </a:br>
            <a:r>
              <a:rPr lang="ru-RU" sz="3200" cap="all" dirty="0">
                <a:ln w="9000" cmpd="sng">
                  <a:solidFill>
                    <a:schemeClr val="tx2">
                      <a:lumMod val="20000"/>
                      <a:lumOff val="80000"/>
                    </a:schemeClr>
                  </a:solidFill>
                  <a:prstDash val="solid"/>
                </a:ln>
                <a:solidFill>
                  <a:srgbClr val="00B0F0"/>
                </a:solidFill>
                <a:effectLst>
                  <a:reflection blurRad="12700" stA="28000" endPos="45000" dist="1000" dir="5400000" sy="-100000" algn="bl" rotWithShape="0"/>
                </a:effectLst>
                <a:latin typeface="Times New Roman" pitchFamily="18" charset="0"/>
                <a:cs typeface="Times New Roman" pitchFamily="18" charset="0"/>
              </a:rPr>
              <a:t>Дети – наше счастье на земле, </a:t>
            </a:r>
            <a:br>
              <a:rPr lang="ru-RU" sz="3200" cap="all" dirty="0">
                <a:ln w="9000" cmpd="sng">
                  <a:solidFill>
                    <a:schemeClr val="tx2">
                      <a:lumMod val="20000"/>
                      <a:lumOff val="80000"/>
                    </a:schemeClr>
                  </a:solidFill>
                  <a:prstDash val="solid"/>
                </a:ln>
                <a:solidFill>
                  <a:srgbClr val="00B0F0"/>
                </a:solidFill>
                <a:effectLst>
                  <a:reflection blurRad="12700" stA="28000" endPos="45000" dist="1000" dir="5400000" sy="-100000" algn="bl" rotWithShape="0"/>
                </a:effectLst>
                <a:latin typeface="Times New Roman" pitchFamily="18" charset="0"/>
                <a:cs typeface="Times New Roman" pitchFamily="18" charset="0"/>
              </a:rPr>
            </a:br>
            <a:r>
              <a:rPr lang="ru-RU" sz="3200" cap="all" dirty="0">
                <a:ln w="9000" cmpd="sng">
                  <a:solidFill>
                    <a:schemeClr val="tx2">
                      <a:lumMod val="20000"/>
                      <a:lumOff val="80000"/>
                    </a:schemeClr>
                  </a:solidFill>
                  <a:prstDash val="solid"/>
                </a:ln>
                <a:solidFill>
                  <a:srgbClr val="00B0F0"/>
                </a:solidFill>
                <a:effectLst>
                  <a:reflection blurRad="12700" stA="28000" endPos="45000" dist="1000" dir="5400000" sy="-100000" algn="bl" rotWithShape="0"/>
                </a:effectLst>
                <a:latin typeface="Times New Roman" pitchFamily="18" charset="0"/>
                <a:cs typeface="Times New Roman" pitchFamily="18" charset="0"/>
              </a:rPr>
              <a:t>Наша совесть, радость и надежда! </a:t>
            </a:r>
            <a:br>
              <a:rPr lang="ru-RU" sz="3200" cap="all" dirty="0">
                <a:ln w="9000" cmpd="sng">
                  <a:solidFill>
                    <a:schemeClr val="tx2">
                      <a:lumMod val="20000"/>
                      <a:lumOff val="80000"/>
                    </a:schemeClr>
                  </a:solidFill>
                  <a:prstDash val="solid"/>
                </a:ln>
                <a:solidFill>
                  <a:srgbClr val="00B0F0"/>
                </a:solidFill>
                <a:effectLst>
                  <a:reflection blurRad="12700" stA="28000" endPos="45000" dist="1000" dir="5400000" sy="-100000" algn="bl" rotWithShape="0"/>
                </a:effectLst>
                <a:latin typeface="Times New Roman" pitchFamily="18" charset="0"/>
                <a:cs typeface="Times New Roman" pitchFamily="18" charset="0"/>
              </a:rPr>
            </a:br>
            <a:endParaRPr lang="ru-RU" sz="3200" cap="all" dirty="0">
              <a:ln w="9000" cmpd="sng">
                <a:solidFill>
                  <a:schemeClr val="tx2">
                    <a:lumMod val="20000"/>
                    <a:lumOff val="80000"/>
                  </a:schemeClr>
                </a:solidFill>
                <a:prstDash val="solid"/>
              </a:ln>
              <a:solidFill>
                <a:srgbClr val="00B0F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4293096"/>
            <a:ext cx="2897491" cy="2005955"/>
          </a:xfrm>
          <a:prstGeom prst="rect">
            <a:avLst/>
          </a:prstGeom>
        </p:spPr>
      </p:pic>
    </p:spTree>
    <p:extLst>
      <p:ext uri="{BB962C8B-B14F-4D97-AF65-F5344CB8AC3E}">
        <p14:creationId xmlns:p14="http://schemas.microsoft.com/office/powerpoint/2010/main" val="14129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p:txBody>
          <a:bodyPr/>
          <a:lstStyle/>
          <a:p>
            <a:r>
              <a:rPr lang="en-US"/>
              <a:t>www.themegallery.com</a:t>
            </a:r>
          </a:p>
        </p:txBody>
      </p:sp>
      <p:sp>
        <p:nvSpPr>
          <p:cNvPr id="59394" name="Rectangle 2"/>
          <p:cNvSpPr>
            <a:spLocks noGrp="1" noChangeArrowheads="1"/>
          </p:cNvSpPr>
          <p:nvPr>
            <p:ph type="subTitle" idx="1"/>
          </p:nvPr>
        </p:nvSpPr>
        <p:spPr>
          <a:xfrm>
            <a:off x="107504" y="2640748"/>
            <a:ext cx="5029200" cy="381000"/>
          </a:xfrm>
        </p:spPr>
        <p:txBody>
          <a:bodyPr/>
          <a:lstStyle/>
          <a:p>
            <a:pPr algn="ctr">
              <a:lnSpc>
                <a:spcPct val="90000"/>
              </a:lnSpc>
            </a:pPr>
            <a:r>
              <a:rPr lang="en-US"/>
              <a:t>Add your company slogan</a:t>
            </a:r>
          </a:p>
        </p:txBody>
      </p:sp>
      <p:sp>
        <p:nvSpPr>
          <p:cNvPr id="59395" name="WordArt 3"/>
          <p:cNvSpPr>
            <a:spLocks noChangeArrowheads="1" noChangeShapeType="1" noTextEdit="1"/>
          </p:cNvSpPr>
          <p:nvPr/>
        </p:nvSpPr>
        <p:spPr bwMode="gray">
          <a:xfrm>
            <a:off x="762000" y="2286000"/>
            <a:ext cx="5029200" cy="762000"/>
          </a:xfrm>
          <a:prstGeom prst="rect">
            <a:avLst/>
          </a:prstGeom>
        </p:spPr>
        <p:txBody>
          <a:bodyPr wrap="none" fromWordArt="1">
            <a:prstTxWarp prst="textDeflate">
              <a:avLst>
                <a:gd name="adj" fmla="val 0"/>
              </a:avLst>
            </a:prstTxWarp>
          </a:bodyPr>
          <a:lstStyle/>
          <a:p>
            <a:pPr algn="ctr"/>
            <a:r>
              <a:rPr lang="en-US" sz="5400" b="1" kern="10" dirty="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ea typeface="Verdana"/>
                <a:cs typeface="Verdana"/>
              </a:rPr>
              <a:t>Thank You !</a:t>
            </a:r>
            <a:endParaRPr lang="ru-RU" sz="5400" b="1" kern="10" dirty="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ea typeface="Verdana"/>
              <a:cs typeface="Verdana"/>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8928992" cy="66247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a:lstStyle/>
          <a:p>
            <a:r>
              <a:rPr lang="en-US" smtClean="0"/>
              <a:t>www.themegallery.com</a:t>
            </a:r>
            <a:endParaRPr lang="en-US"/>
          </a:p>
        </p:txBody>
      </p:sp>
      <p:sp>
        <p:nvSpPr>
          <p:cNvPr id="5" name="Прямоугольник 4"/>
          <p:cNvSpPr/>
          <p:nvPr/>
        </p:nvSpPr>
        <p:spPr>
          <a:xfrm>
            <a:off x="359253" y="1556792"/>
            <a:ext cx="8346644" cy="3539430"/>
          </a:xfrm>
          <a:prstGeom prst="rect">
            <a:avLst/>
          </a:prstGeom>
          <a:noFill/>
          <a:effectLst/>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800" cap="all" spc="0" dirty="0" smtClean="0">
                <a:ln/>
                <a:solidFill>
                  <a:schemeClr val="accent1">
                    <a:lumMod val="75000"/>
                  </a:schemeClr>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Два мира - одно детство.</a:t>
            </a:r>
            <a:br>
              <a:rPr lang="ru-RU" sz="2800" cap="all" spc="0" dirty="0" smtClean="0">
                <a:ln/>
                <a:solidFill>
                  <a:schemeClr val="accent1">
                    <a:lumMod val="75000"/>
                  </a:schemeClr>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br>
            <a:r>
              <a:rPr lang="ru-RU" sz="2800" cap="all" spc="0" dirty="0" smtClean="0">
                <a:ln/>
                <a:solidFill>
                  <a:schemeClr val="accent1">
                    <a:lumMod val="75000"/>
                  </a:schemeClr>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«Наш труд проходит в мире детства – </a:t>
            </a:r>
            <a:br>
              <a:rPr lang="ru-RU" sz="2800" cap="all" spc="0" dirty="0" smtClean="0">
                <a:ln/>
                <a:solidFill>
                  <a:schemeClr val="accent1">
                    <a:lumMod val="75000"/>
                  </a:schemeClr>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br>
            <a:r>
              <a:rPr lang="ru-RU" sz="2800" cap="all" spc="0" dirty="0" smtClean="0">
                <a:ln/>
                <a:solidFill>
                  <a:schemeClr val="accent1">
                    <a:lumMod val="75000"/>
                  </a:schemeClr>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вот о чем нельзя забывать ни на минуту.</a:t>
            </a:r>
            <a:br>
              <a:rPr lang="ru-RU" sz="2800" cap="all" spc="0" dirty="0" smtClean="0">
                <a:ln/>
                <a:solidFill>
                  <a:schemeClr val="accent1">
                    <a:lumMod val="75000"/>
                  </a:schemeClr>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br>
            <a:r>
              <a:rPr lang="ru-RU" sz="2800" cap="all" spc="0" dirty="0" smtClean="0">
                <a:ln/>
                <a:solidFill>
                  <a:schemeClr val="accent1">
                    <a:lumMod val="75000"/>
                  </a:schemeClr>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Мир детства – это в первую очередь</a:t>
            </a:r>
            <a:br>
              <a:rPr lang="ru-RU" sz="2800" cap="all" spc="0" dirty="0" smtClean="0">
                <a:ln/>
                <a:solidFill>
                  <a:schemeClr val="accent1">
                    <a:lumMod val="75000"/>
                  </a:schemeClr>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br>
            <a:r>
              <a:rPr lang="ru-RU" sz="2800" cap="all" spc="0" dirty="0" smtClean="0">
                <a:ln/>
                <a:solidFill>
                  <a:schemeClr val="accent1">
                    <a:lumMod val="75000"/>
                  </a:schemeClr>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познания сердцем того, что ребенок</a:t>
            </a:r>
            <a:br>
              <a:rPr lang="ru-RU" sz="2800" cap="all" spc="0" dirty="0" smtClean="0">
                <a:ln/>
                <a:solidFill>
                  <a:schemeClr val="accent1">
                    <a:lumMod val="75000"/>
                  </a:schemeClr>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br>
            <a:r>
              <a:rPr lang="ru-RU" sz="2800" cap="all" spc="0" dirty="0" smtClean="0">
                <a:ln/>
                <a:solidFill>
                  <a:schemeClr val="accent1">
                    <a:lumMod val="75000"/>
                  </a:schemeClr>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видит во круг себя, что он сам делает.»</a:t>
            </a:r>
            <a:br>
              <a:rPr lang="ru-RU" sz="2800" cap="all" spc="0" dirty="0" smtClean="0">
                <a:ln/>
                <a:solidFill>
                  <a:schemeClr val="accent1">
                    <a:lumMod val="75000"/>
                  </a:schemeClr>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br>
            <a:r>
              <a:rPr lang="ru-RU" sz="2800" cap="all" spc="0" dirty="0" smtClean="0">
                <a:ln/>
                <a:solidFill>
                  <a:schemeClr val="accent1">
                    <a:lumMod val="75000"/>
                  </a:schemeClr>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
            </a:r>
            <a:br>
              <a:rPr lang="ru-RU" sz="2800" cap="all" spc="0" dirty="0" smtClean="0">
                <a:ln/>
                <a:solidFill>
                  <a:schemeClr val="accent1">
                    <a:lumMod val="75000"/>
                  </a:schemeClr>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br>
            <a:r>
              <a:rPr lang="ru-RU" sz="2800" cap="all" spc="0" dirty="0" smtClean="0">
                <a:ln/>
                <a:solidFill>
                  <a:schemeClr val="accent1">
                    <a:lumMod val="75000"/>
                  </a:schemeClr>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				В.А. Сухомлинский</a:t>
            </a:r>
            <a:endParaRPr lang="ru-RU" sz="2800" cap="all" spc="0" dirty="0">
              <a:ln/>
              <a:solidFill>
                <a:schemeClr val="accent1">
                  <a:lumMod val="75000"/>
                </a:schemeClr>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8253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ижний колонтитул 2"/>
          <p:cNvSpPr>
            <a:spLocks noGrp="1"/>
          </p:cNvSpPr>
          <p:nvPr>
            <p:ph type="ftr" sz="quarter" idx="11"/>
          </p:nvPr>
        </p:nvSpPr>
        <p:spPr/>
        <p:txBody>
          <a:bodyPr/>
          <a:lstStyle/>
          <a:p>
            <a:r>
              <a:rPr lang="en-US" smtClean="0"/>
              <a:t>www.themegallery.com</a:t>
            </a:r>
            <a:endParaRPr lang="en-US"/>
          </a:p>
        </p:txBody>
      </p:sp>
      <p:sp>
        <p:nvSpPr>
          <p:cNvPr id="4" name="TextBox 3"/>
          <p:cNvSpPr txBox="1"/>
          <p:nvPr/>
        </p:nvSpPr>
        <p:spPr>
          <a:xfrm>
            <a:off x="251520" y="1052736"/>
            <a:ext cx="8568952" cy="4524315"/>
          </a:xfrm>
          <a:prstGeom prst="rect">
            <a:avLst/>
          </a:prstGeom>
          <a:noFill/>
        </p:spPr>
        <p:txBody>
          <a:bodyPr wrap="square" rtlCol="0">
            <a:spAutoFit/>
          </a:bodyPr>
          <a:lstStyle/>
          <a:p>
            <a:r>
              <a:rPr lang="ru-RU" sz="2400" dirty="0">
                <a:latin typeface="Times New Roman" pitchFamily="18" charset="0"/>
                <a:cs typeface="Times New Roman" pitchFamily="18" charset="0"/>
              </a:rPr>
              <a:t>Завершение дошкольного периода и  поступление в школу – это   сложный и ответственный этап  в жизни ребенка. Создание условий для успешной адаптации младших школьников – наша общая задача. “Школа не должна вносить резкого перелома в жизнь. Став учеником, ребенок продолжает делать сегодня то, что делал вчера. Пусть новое появляется в его жизни постепенно и не ошеломляет лавиной впечатлений” (</a:t>
            </a:r>
            <a:r>
              <a:rPr lang="ru-RU" sz="2400" dirty="0" err="1">
                <a:latin typeface="Times New Roman" pitchFamily="18" charset="0"/>
                <a:cs typeface="Times New Roman" pitchFamily="18" charset="0"/>
              </a:rPr>
              <a:t>В.А.Сухомлинский</a:t>
            </a:r>
            <a:r>
              <a:rPr lang="ru-RU" sz="2400" dirty="0">
                <a:latin typeface="Times New Roman" pitchFamily="18" charset="0"/>
                <a:cs typeface="Times New Roman" pitchFamily="18" charset="0"/>
              </a:rPr>
              <a:t>). </a:t>
            </a:r>
          </a:p>
          <a:p>
            <a:r>
              <a:rPr lang="ru-RU" sz="2400" dirty="0">
                <a:latin typeface="Times New Roman" pitchFamily="18" charset="0"/>
                <a:cs typeface="Times New Roman" pitchFamily="18" charset="0"/>
              </a:rPr>
              <a:t>        Проблема непрерывности и преемственности всегда была одной из самых насущных и важных в образовании. Часто готовность к школе рассматривается как определенный объем полученных знаний и умений.</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5182" y="5157192"/>
            <a:ext cx="1785968" cy="1080120"/>
          </a:xfrm>
          <a:prstGeom prst="rect">
            <a:avLst/>
          </a:prstGeom>
        </p:spPr>
      </p:pic>
    </p:spTree>
    <p:extLst>
      <p:ext uri="{BB962C8B-B14F-4D97-AF65-F5344CB8AC3E}">
        <p14:creationId xmlns:p14="http://schemas.microsoft.com/office/powerpoint/2010/main" val="204705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a:lstStyle/>
          <a:p>
            <a:r>
              <a:rPr lang="en-US" smtClean="0"/>
              <a:t>www.themegallery.com</a:t>
            </a:r>
            <a:endParaRPr lang="en-US"/>
          </a:p>
        </p:txBody>
      </p:sp>
      <p:sp>
        <p:nvSpPr>
          <p:cNvPr id="4" name="TextBox 3"/>
          <p:cNvSpPr txBox="1"/>
          <p:nvPr/>
        </p:nvSpPr>
        <p:spPr>
          <a:xfrm>
            <a:off x="323528" y="1052736"/>
            <a:ext cx="8280920" cy="1569660"/>
          </a:xfrm>
          <a:prstGeom prst="rect">
            <a:avLst/>
          </a:prstGeom>
          <a:noFill/>
        </p:spPr>
        <p:txBody>
          <a:bodyPr wrap="square" rtlCol="0">
            <a:spAutoFit/>
          </a:bodyPr>
          <a:lstStyle/>
          <a:p>
            <a:r>
              <a:rPr lang="ru-RU" sz="2400" dirty="0" smtClean="0">
                <a:latin typeface="Times New Roman" pitchFamily="18" charset="0"/>
                <a:cs typeface="Times New Roman" pitchFamily="18" charset="0"/>
              </a:rPr>
              <a:t>	Родители</a:t>
            </a:r>
            <a:r>
              <a:rPr lang="ru-RU" sz="2400" dirty="0">
                <a:latin typeface="Times New Roman" pitchFamily="18" charset="0"/>
                <a:cs typeface="Times New Roman" pitchFamily="18" charset="0"/>
              </a:rPr>
              <a:t>, боясь не соответствовать входным школьным испытаниям, </a:t>
            </a:r>
            <a:r>
              <a:rPr lang="ru-RU" sz="2400" dirty="0" smtClean="0">
                <a:latin typeface="Times New Roman" pitchFamily="18" charset="0"/>
                <a:cs typeface="Times New Roman" pitchFamily="18" charset="0"/>
              </a:rPr>
              <a:t>стараются </a:t>
            </a:r>
            <a:r>
              <a:rPr lang="ru-RU" sz="2400" dirty="0">
                <a:latin typeface="Times New Roman" pitchFamily="18" charset="0"/>
                <a:cs typeface="Times New Roman" pitchFamily="18" charset="0"/>
              </a:rPr>
              <a:t>научить своих детей бегло читать, писать, решать сложные задачи. Они считают, что  это и будет залогом их успешной учебы.</a:t>
            </a:r>
          </a:p>
        </p:txBody>
      </p:sp>
      <p:pic>
        <p:nvPicPr>
          <p:cNvPr id="1026" name="Picture 2" descr="C:\Users\ScoRpi\Desktop\садок\экскурсия в школу №1\P10802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1672" y="2622396"/>
            <a:ext cx="5299941" cy="3974956"/>
          </a:xfrm>
          <a:prstGeom prst="roundRect">
            <a:avLst>
              <a:gd name="adj" fmla="val 4167"/>
            </a:avLst>
          </a:prstGeom>
          <a:solidFill>
            <a:srgbClr val="FFFFFF"/>
          </a:solidFill>
          <a:ln w="76200" cap="sq">
            <a:solidFill>
              <a:schemeClr val="tx1">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72930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sz="2400" dirty="0">
                <a:solidFill>
                  <a:schemeClr val="tx1"/>
                </a:solidFill>
                <a:latin typeface="Times New Roman" pitchFamily="18" charset="0"/>
                <a:cs typeface="Times New Roman" pitchFamily="18" charset="0"/>
              </a:rPr>
              <a:t>В 2009 году утверждены федеральные государственные требования к </a:t>
            </a:r>
            <a:r>
              <a:rPr lang="ru-RU" sz="2400" dirty="0" smtClean="0">
                <a:solidFill>
                  <a:schemeClr val="tx1"/>
                </a:solidFill>
                <a:latin typeface="Times New Roman" pitchFamily="18" charset="0"/>
                <a:cs typeface="Times New Roman" pitchFamily="18" charset="0"/>
              </a:rPr>
              <a:t>структуре </a:t>
            </a:r>
            <a:r>
              <a:rPr lang="ru-RU" sz="2400" dirty="0">
                <a:solidFill>
                  <a:schemeClr val="tx1"/>
                </a:solidFill>
                <a:latin typeface="Times New Roman" pitchFamily="18" charset="0"/>
                <a:cs typeface="Times New Roman" pitchFamily="18" charset="0"/>
              </a:rPr>
              <a:t>основной общеобразовательной программе дошкольного образования, а 1 сентября 2013 года вступил в силу ФГОС дошкольного образования. Обязательная часть программы содержит раздел «Планируемые результаты освоения детьми основной общеобразовательной программы дошкольного образования», который предусматривает «социальный портрет выпускника», ориентированный на результаты освоения детьми основной общеобразовательной программы. </a:t>
            </a:r>
          </a:p>
          <a:p>
            <a:endParaRPr lang="ru-RU" dirty="0"/>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3261"/>
            <a:ext cx="2092539" cy="1386307"/>
          </a:xfrm>
          <a:prstGeom prst="rect">
            <a:avLst/>
          </a:prstGeom>
        </p:spPr>
      </p:pic>
    </p:spTree>
    <p:extLst>
      <p:ext uri="{BB962C8B-B14F-4D97-AF65-F5344CB8AC3E}">
        <p14:creationId xmlns:p14="http://schemas.microsoft.com/office/powerpoint/2010/main" val="335486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Нижний колонтитул 4"/>
          <p:cNvSpPr>
            <a:spLocks noGrp="1"/>
          </p:cNvSpPr>
          <p:nvPr>
            <p:ph type="ftr" sz="quarter" idx="11"/>
          </p:nvPr>
        </p:nvSpPr>
        <p:spPr/>
        <p:txBody>
          <a:bodyPr/>
          <a:lstStyle/>
          <a:p>
            <a:r>
              <a:rPr lang="en-US"/>
              <a:t>www.themegallery.com</a:t>
            </a:r>
          </a:p>
        </p:txBody>
      </p:sp>
      <p:sp>
        <p:nvSpPr>
          <p:cNvPr id="51203" name="AutoShape 3"/>
          <p:cNvSpPr>
            <a:spLocks noChangeArrowheads="1"/>
          </p:cNvSpPr>
          <p:nvPr/>
        </p:nvSpPr>
        <p:spPr bwMode="gray">
          <a:xfrm rot="19476653">
            <a:off x="5177632" y="2475270"/>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51204" name="AutoShape 4"/>
          <p:cNvSpPr>
            <a:spLocks noChangeArrowheads="1"/>
          </p:cNvSpPr>
          <p:nvPr/>
        </p:nvSpPr>
        <p:spPr bwMode="gray">
          <a:xfrm rot="3465783">
            <a:off x="4883847" y="4467578"/>
            <a:ext cx="792162" cy="288925"/>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51205" name="AutoShape 5"/>
          <p:cNvSpPr>
            <a:spLocks noChangeArrowheads="1"/>
          </p:cNvSpPr>
          <p:nvPr/>
        </p:nvSpPr>
        <p:spPr bwMode="gray">
          <a:xfrm rot="35969022">
            <a:off x="3558381" y="2407444"/>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51206" name="AutoShape 6"/>
          <p:cNvSpPr>
            <a:spLocks noChangeArrowheads="1"/>
          </p:cNvSpPr>
          <p:nvPr/>
        </p:nvSpPr>
        <p:spPr bwMode="gray">
          <a:xfrm rot="7535209">
            <a:off x="3520281" y="4461669"/>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51207" name="AutoShape 7"/>
          <p:cNvSpPr>
            <a:spLocks noChangeArrowheads="1"/>
          </p:cNvSpPr>
          <p:nvPr/>
        </p:nvSpPr>
        <p:spPr bwMode="gray">
          <a:xfrm>
            <a:off x="5356225" y="3459163"/>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51208" name="AutoShape 8"/>
          <p:cNvSpPr>
            <a:spLocks noChangeArrowheads="1"/>
          </p:cNvSpPr>
          <p:nvPr/>
        </p:nvSpPr>
        <p:spPr bwMode="gray">
          <a:xfrm rot="-10800000">
            <a:off x="2946400" y="3452813"/>
            <a:ext cx="863600" cy="288925"/>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51209" name="Oval 9"/>
          <p:cNvSpPr>
            <a:spLocks noChangeArrowheads="1"/>
          </p:cNvSpPr>
          <p:nvPr/>
        </p:nvSpPr>
        <p:spPr bwMode="gray">
          <a:xfrm>
            <a:off x="2692400" y="1690688"/>
            <a:ext cx="3743325" cy="3744912"/>
          </a:xfrm>
          <a:prstGeom prst="ellipse">
            <a:avLst/>
          </a:prstGeom>
          <a:noFill/>
          <a:ln w="38100" algn="ctr">
            <a:solidFill>
              <a:schemeClr val="tx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a:p>
        </p:txBody>
      </p:sp>
      <p:grpSp>
        <p:nvGrpSpPr>
          <p:cNvPr id="51210" name="Group 10"/>
          <p:cNvGrpSpPr>
            <a:grpSpLocks/>
          </p:cNvGrpSpPr>
          <p:nvPr/>
        </p:nvGrpSpPr>
        <p:grpSpPr bwMode="auto">
          <a:xfrm>
            <a:off x="3429000" y="1749425"/>
            <a:ext cx="360363" cy="360363"/>
            <a:chOff x="1973" y="1706"/>
            <a:chExt cx="227" cy="227"/>
          </a:xfrm>
        </p:grpSpPr>
        <p:sp>
          <p:nvSpPr>
            <p:cNvPr id="51211" name="Oval 11"/>
            <p:cNvSpPr>
              <a:spLocks noChangeArrowheads="1"/>
            </p:cNvSpPr>
            <p:nvPr/>
          </p:nvSpPr>
          <p:spPr bwMode="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51212" name="Oval 12"/>
            <p:cNvSpPr>
              <a:spLocks noChangeArrowheads="1"/>
            </p:cNvSpPr>
            <p:nvPr/>
          </p:nvSpPr>
          <p:spPr bwMode="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grpSp>
      <p:grpSp>
        <p:nvGrpSpPr>
          <p:cNvPr id="51213" name="Group 13"/>
          <p:cNvGrpSpPr>
            <a:grpSpLocks/>
          </p:cNvGrpSpPr>
          <p:nvPr/>
        </p:nvGrpSpPr>
        <p:grpSpPr bwMode="auto">
          <a:xfrm>
            <a:off x="2484438" y="3405188"/>
            <a:ext cx="360362" cy="360362"/>
            <a:chOff x="1565" y="2659"/>
            <a:chExt cx="227" cy="227"/>
          </a:xfrm>
        </p:grpSpPr>
        <p:sp>
          <p:nvSpPr>
            <p:cNvPr id="51214" name="Oval 14"/>
            <p:cNvSpPr>
              <a:spLocks noChangeArrowheads="1"/>
            </p:cNvSpPr>
            <p:nvPr/>
          </p:nvSpPr>
          <p:spPr bwMode="gray">
            <a:xfrm>
              <a:off x="1565"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51215" name="Oval 15"/>
            <p:cNvSpPr>
              <a:spLocks noChangeArrowheads="1"/>
            </p:cNvSpPr>
            <p:nvPr/>
          </p:nvSpPr>
          <p:spPr bwMode="gray">
            <a:xfrm>
              <a:off x="1575" y="2678"/>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grpSp>
      <p:grpSp>
        <p:nvGrpSpPr>
          <p:cNvPr id="51216" name="Group 16"/>
          <p:cNvGrpSpPr>
            <a:grpSpLocks/>
          </p:cNvGrpSpPr>
          <p:nvPr/>
        </p:nvGrpSpPr>
        <p:grpSpPr bwMode="auto">
          <a:xfrm>
            <a:off x="3348038" y="4948238"/>
            <a:ext cx="360362" cy="360362"/>
            <a:chOff x="2109" y="3612"/>
            <a:chExt cx="227" cy="227"/>
          </a:xfrm>
        </p:grpSpPr>
        <p:sp>
          <p:nvSpPr>
            <p:cNvPr id="51217" name="Oval 17"/>
            <p:cNvSpPr>
              <a:spLocks noChangeArrowheads="1"/>
            </p:cNvSpPr>
            <p:nvPr/>
          </p:nvSpPr>
          <p:spPr bwMode="gray">
            <a:xfrm>
              <a:off x="2109" y="3612"/>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51218" name="Oval 18"/>
            <p:cNvSpPr>
              <a:spLocks noChangeArrowheads="1"/>
            </p:cNvSpPr>
            <p:nvPr/>
          </p:nvSpPr>
          <p:spPr bwMode="gray">
            <a:xfrm>
              <a:off x="2119" y="3631"/>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grpSp>
      <p:grpSp>
        <p:nvGrpSpPr>
          <p:cNvPr id="51219" name="Group 19"/>
          <p:cNvGrpSpPr>
            <a:grpSpLocks/>
          </p:cNvGrpSpPr>
          <p:nvPr/>
        </p:nvGrpSpPr>
        <p:grpSpPr bwMode="auto">
          <a:xfrm>
            <a:off x="5867401" y="2146658"/>
            <a:ext cx="360362" cy="360362"/>
            <a:chOff x="3470" y="1706"/>
            <a:chExt cx="227" cy="227"/>
          </a:xfrm>
        </p:grpSpPr>
        <p:sp>
          <p:nvSpPr>
            <p:cNvPr id="51220" name="Oval 20"/>
            <p:cNvSpPr>
              <a:spLocks noChangeArrowheads="1"/>
            </p:cNvSpPr>
            <p:nvPr/>
          </p:nvSpPr>
          <p:spPr bwMode="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51221" name="Oval 21"/>
            <p:cNvSpPr>
              <a:spLocks noChangeArrowheads="1"/>
            </p:cNvSpPr>
            <p:nvPr/>
          </p:nvSpPr>
          <p:spPr bwMode="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grpSp>
      <p:grpSp>
        <p:nvGrpSpPr>
          <p:cNvPr id="51222" name="Group 22"/>
          <p:cNvGrpSpPr>
            <a:grpSpLocks/>
          </p:cNvGrpSpPr>
          <p:nvPr/>
        </p:nvGrpSpPr>
        <p:grpSpPr bwMode="auto">
          <a:xfrm>
            <a:off x="6227763" y="3405188"/>
            <a:ext cx="360362" cy="360362"/>
            <a:chOff x="3923" y="2659"/>
            <a:chExt cx="227" cy="227"/>
          </a:xfrm>
        </p:grpSpPr>
        <p:sp>
          <p:nvSpPr>
            <p:cNvPr id="51223" name="Oval 23"/>
            <p:cNvSpPr>
              <a:spLocks noChangeArrowheads="1"/>
            </p:cNvSpPr>
            <p:nvPr/>
          </p:nvSpPr>
          <p:spPr bwMode="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51224" name="Oval 24"/>
            <p:cNvSpPr>
              <a:spLocks noChangeArrowheads="1"/>
            </p:cNvSpPr>
            <p:nvPr/>
          </p:nvSpPr>
          <p:spPr bwMode="gray">
            <a:xfrm>
              <a:off x="3933" y="2678"/>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grpSp>
      <p:grpSp>
        <p:nvGrpSpPr>
          <p:cNvPr id="51225" name="Group 25"/>
          <p:cNvGrpSpPr>
            <a:grpSpLocks/>
          </p:cNvGrpSpPr>
          <p:nvPr/>
        </p:nvGrpSpPr>
        <p:grpSpPr bwMode="auto">
          <a:xfrm>
            <a:off x="5507038" y="4908983"/>
            <a:ext cx="360363" cy="360362"/>
            <a:chOff x="3515" y="3521"/>
            <a:chExt cx="227" cy="227"/>
          </a:xfrm>
        </p:grpSpPr>
        <p:sp>
          <p:nvSpPr>
            <p:cNvPr id="51226" name="Oval 26"/>
            <p:cNvSpPr>
              <a:spLocks noChangeArrowheads="1"/>
            </p:cNvSpPr>
            <p:nvPr/>
          </p:nvSpPr>
          <p:spPr bwMode="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51227" name="Oval 27"/>
            <p:cNvSpPr>
              <a:spLocks noChangeArrowheads="1"/>
            </p:cNvSpPr>
            <p:nvPr/>
          </p:nvSpPr>
          <p:spPr bwMode="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grpSp>
      <p:sp>
        <p:nvSpPr>
          <p:cNvPr id="51228" name="Oval 28"/>
          <p:cNvSpPr>
            <a:spLocks noChangeArrowheads="1"/>
          </p:cNvSpPr>
          <p:nvPr/>
        </p:nvSpPr>
        <p:spPr bwMode="gray">
          <a:xfrm>
            <a:off x="3624263" y="2643188"/>
            <a:ext cx="1944687" cy="19446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ru-RU"/>
          </a:p>
        </p:txBody>
      </p:sp>
      <p:sp>
        <p:nvSpPr>
          <p:cNvPr id="51229" name="Oval 29"/>
          <p:cNvSpPr>
            <a:spLocks noChangeArrowheads="1"/>
          </p:cNvSpPr>
          <p:nvPr/>
        </p:nvSpPr>
        <p:spPr bwMode="gray">
          <a:xfrm>
            <a:off x="3668713" y="2561531"/>
            <a:ext cx="1944687" cy="1944687"/>
          </a:xfrm>
          <a:prstGeom prst="ellipse">
            <a:avLst/>
          </a:prstGeom>
          <a:gradFill rotWithShape="1">
            <a:gsLst>
              <a:gs pos="0">
                <a:schemeClr val="hlink">
                  <a:alpha val="32001"/>
                </a:schemeClr>
              </a:gs>
              <a:gs pos="100000">
                <a:schemeClr val="hlink">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ru-RU"/>
          </a:p>
        </p:txBody>
      </p:sp>
      <p:sp>
        <p:nvSpPr>
          <p:cNvPr id="51230" name="Oval 30"/>
          <p:cNvSpPr>
            <a:spLocks noChangeArrowheads="1"/>
          </p:cNvSpPr>
          <p:nvPr/>
        </p:nvSpPr>
        <p:spPr bwMode="gray">
          <a:xfrm>
            <a:off x="3751263" y="2770188"/>
            <a:ext cx="1690687" cy="16906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a:p>
        </p:txBody>
      </p:sp>
      <p:sp>
        <p:nvSpPr>
          <p:cNvPr id="51231" name="Oval 31"/>
          <p:cNvSpPr>
            <a:spLocks noChangeArrowheads="1"/>
          </p:cNvSpPr>
          <p:nvPr/>
        </p:nvSpPr>
        <p:spPr bwMode="gray">
          <a:xfrm>
            <a:off x="3733800" y="2743200"/>
            <a:ext cx="1690688" cy="1690688"/>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a:p>
        </p:txBody>
      </p:sp>
      <p:grpSp>
        <p:nvGrpSpPr>
          <p:cNvPr id="51244" name="Group 44"/>
          <p:cNvGrpSpPr>
            <a:grpSpLocks/>
          </p:cNvGrpSpPr>
          <p:nvPr/>
        </p:nvGrpSpPr>
        <p:grpSpPr bwMode="auto">
          <a:xfrm>
            <a:off x="3835400" y="2854325"/>
            <a:ext cx="1522413" cy="1522413"/>
            <a:chOff x="2416" y="1798"/>
            <a:chExt cx="959" cy="959"/>
          </a:xfrm>
        </p:grpSpPr>
        <p:sp>
          <p:nvSpPr>
            <p:cNvPr id="51232" name="Oval 32"/>
            <p:cNvSpPr>
              <a:spLocks noChangeArrowheads="1"/>
            </p:cNvSpPr>
            <p:nvPr/>
          </p:nvSpPr>
          <p:spPr bwMode="gray">
            <a:xfrm>
              <a:off x="2416" y="1798"/>
              <a:ext cx="959" cy="95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a:p>
          </p:txBody>
        </p:sp>
        <p:sp>
          <p:nvSpPr>
            <p:cNvPr id="51233" name="Oval 33"/>
            <p:cNvSpPr>
              <a:spLocks noChangeArrowheads="1"/>
            </p:cNvSpPr>
            <p:nvPr/>
          </p:nvSpPr>
          <p:spPr bwMode="gray">
            <a:xfrm>
              <a:off x="2430" y="1810"/>
              <a:ext cx="927" cy="928"/>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51234" name="Oval 34"/>
            <p:cNvSpPr>
              <a:spLocks noChangeArrowheads="1"/>
            </p:cNvSpPr>
            <p:nvPr/>
          </p:nvSpPr>
          <p:spPr bwMode="gray">
            <a:xfrm>
              <a:off x="2441" y="1816"/>
              <a:ext cx="906" cy="904"/>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51235" name="Oval 35"/>
            <p:cNvSpPr>
              <a:spLocks noChangeArrowheads="1"/>
            </p:cNvSpPr>
            <p:nvPr/>
          </p:nvSpPr>
          <p:spPr bwMode="gray">
            <a:xfrm>
              <a:off x="2451" y="1825"/>
              <a:ext cx="861" cy="845"/>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51236" name="Oval 36"/>
            <p:cNvSpPr>
              <a:spLocks noChangeArrowheads="1"/>
            </p:cNvSpPr>
            <p:nvPr/>
          </p:nvSpPr>
          <p:spPr bwMode="gray">
            <a:xfrm>
              <a:off x="2502" y="1848"/>
              <a:ext cx="765" cy="687"/>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grpSp>
      <p:sp>
        <p:nvSpPr>
          <p:cNvPr id="51237" name="Text Box 37"/>
          <p:cNvSpPr txBox="1">
            <a:spLocks noChangeArrowheads="1"/>
          </p:cNvSpPr>
          <p:nvPr/>
        </p:nvSpPr>
        <p:spPr bwMode="auto">
          <a:xfrm>
            <a:off x="3811384" y="3343275"/>
            <a:ext cx="15593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ru-RU" sz="2000" dirty="0" smtClean="0">
                <a:solidFill>
                  <a:srgbClr val="000000"/>
                </a:solidFill>
                <a:latin typeface="Times New Roman" pitchFamily="18" charset="0"/>
                <a:cs typeface="Times New Roman" pitchFamily="18" charset="0"/>
              </a:rPr>
              <a:t>Модель</a:t>
            </a:r>
          </a:p>
          <a:p>
            <a:pPr algn="ctr" eaLnBrk="0" hangingPunct="0"/>
            <a:r>
              <a:rPr lang="ru-RU" sz="2000" dirty="0" smtClean="0">
                <a:solidFill>
                  <a:srgbClr val="000000"/>
                </a:solidFill>
                <a:latin typeface="Times New Roman" pitchFamily="18" charset="0"/>
                <a:cs typeface="Times New Roman" pitchFamily="18" charset="0"/>
              </a:rPr>
              <a:t> выпускника</a:t>
            </a:r>
            <a:endParaRPr lang="en-US" sz="2000" dirty="0">
              <a:solidFill>
                <a:srgbClr val="000000"/>
              </a:solidFill>
              <a:latin typeface="Times New Roman" pitchFamily="18" charset="0"/>
              <a:cs typeface="Times New Roman" pitchFamily="18" charset="0"/>
            </a:endParaRPr>
          </a:p>
        </p:txBody>
      </p:sp>
      <p:sp>
        <p:nvSpPr>
          <p:cNvPr id="51238" name="Text Box 38"/>
          <p:cNvSpPr txBox="1">
            <a:spLocks noChangeArrowheads="1"/>
          </p:cNvSpPr>
          <p:nvPr/>
        </p:nvSpPr>
        <p:spPr bwMode="auto">
          <a:xfrm>
            <a:off x="6296889" y="1645861"/>
            <a:ext cx="22040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ru-RU" sz="1600" dirty="0"/>
              <a:t>Способный решать </a:t>
            </a:r>
            <a:endParaRPr lang="ru-RU" sz="1600" dirty="0" smtClean="0"/>
          </a:p>
          <a:p>
            <a:pPr eaLnBrk="0" hangingPunct="0"/>
            <a:r>
              <a:rPr lang="ru-RU" sz="1600" dirty="0" smtClean="0"/>
              <a:t>интеллектуальные </a:t>
            </a:r>
            <a:r>
              <a:rPr lang="ru-RU" sz="1600" dirty="0"/>
              <a:t>и </a:t>
            </a:r>
            <a:endParaRPr lang="ru-RU" sz="1600" dirty="0" smtClean="0"/>
          </a:p>
          <a:p>
            <a:pPr eaLnBrk="0" hangingPunct="0"/>
            <a:r>
              <a:rPr lang="ru-RU" sz="1600" dirty="0" smtClean="0"/>
              <a:t>личностные </a:t>
            </a:r>
            <a:r>
              <a:rPr lang="ru-RU" sz="1600" dirty="0"/>
              <a:t>задачи </a:t>
            </a:r>
            <a:endParaRPr lang="en-US" sz="1600" dirty="0"/>
          </a:p>
        </p:txBody>
      </p:sp>
      <p:sp>
        <p:nvSpPr>
          <p:cNvPr id="51239" name="Text Box 39"/>
          <p:cNvSpPr txBox="1">
            <a:spLocks noChangeArrowheads="1"/>
          </p:cNvSpPr>
          <p:nvPr/>
        </p:nvSpPr>
        <p:spPr bwMode="auto">
          <a:xfrm>
            <a:off x="1127783" y="1676400"/>
            <a:ext cx="22694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ru-RU" sz="1600" dirty="0"/>
              <a:t>Физически развитый. </a:t>
            </a:r>
            <a:endParaRPr lang="en-US" sz="1600" dirty="0"/>
          </a:p>
        </p:txBody>
      </p:sp>
      <p:sp>
        <p:nvSpPr>
          <p:cNvPr id="51240" name="Text Box 40"/>
          <p:cNvSpPr txBox="1">
            <a:spLocks noChangeArrowheads="1"/>
          </p:cNvSpPr>
          <p:nvPr/>
        </p:nvSpPr>
        <p:spPr bwMode="auto">
          <a:xfrm>
            <a:off x="6629400" y="3429000"/>
            <a:ext cx="242008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ru-RU" sz="1600" dirty="0"/>
              <a:t>Способный  управлять </a:t>
            </a:r>
            <a:endParaRPr lang="ru-RU" sz="1600" dirty="0" smtClean="0"/>
          </a:p>
          <a:p>
            <a:pPr eaLnBrk="0" hangingPunct="0"/>
            <a:r>
              <a:rPr lang="ru-RU" sz="1600" dirty="0" smtClean="0"/>
              <a:t>своим </a:t>
            </a:r>
            <a:r>
              <a:rPr lang="ru-RU" sz="1600" dirty="0"/>
              <a:t>поведением и </a:t>
            </a:r>
            <a:endParaRPr lang="ru-RU" sz="1600" dirty="0" smtClean="0"/>
          </a:p>
          <a:p>
            <a:pPr eaLnBrk="0" hangingPunct="0"/>
            <a:r>
              <a:rPr lang="ru-RU" sz="1600" dirty="0" smtClean="0"/>
              <a:t>планировать </a:t>
            </a:r>
            <a:r>
              <a:rPr lang="ru-RU" sz="1600" dirty="0"/>
              <a:t>свои </a:t>
            </a:r>
            <a:endParaRPr lang="ru-RU" sz="1600" dirty="0" smtClean="0"/>
          </a:p>
          <a:p>
            <a:pPr eaLnBrk="0" hangingPunct="0"/>
            <a:r>
              <a:rPr lang="ru-RU" sz="1600" dirty="0" smtClean="0"/>
              <a:t>действия </a:t>
            </a:r>
            <a:endParaRPr lang="en-US" sz="1600" dirty="0"/>
          </a:p>
        </p:txBody>
      </p:sp>
      <p:sp>
        <p:nvSpPr>
          <p:cNvPr id="51241" name="Text Box 41"/>
          <p:cNvSpPr txBox="1">
            <a:spLocks noChangeArrowheads="1"/>
          </p:cNvSpPr>
          <p:nvPr/>
        </p:nvSpPr>
        <p:spPr bwMode="auto">
          <a:xfrm>
            <a:off x="5715000" y="5029200"/>
            <a:ext cx="336784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1600" dirty="0"/>
              <a:t>Овладевший средствами </a:t>
            </a:r>
            <a:endParaRPr lang="ru-RU" sz="1600" dirty="0" smtClean="0"/>
          </a:p>
          <a:p>
            <a:r>
              <a:rPr lang="ru-RU" sz="1600" dirty="0" smtClean="0"/>
              <a:t>общения </a:t>
            </a:r>
            <a:r>
              <a:rPr lang="ru-RU" sz="1600" dirty="0"/>
              <a:t>и способами </a:t>
            </a:r>
            <a:endParaRPr lang="ru-RU" sz="1600" dirty="0" smtClean="0"/>
          </a:p>
          <a:p>
            <a:r>
              <a:rPr lang="ru-RU" sz="1600" dirty="0" smtClean="0"/>
              <a:t>взаимодействия </a:t>
            </a:r>
            <a:r>
              <a:rPr lang="ru-RU" sz="1600" dirty="0"/>
              <a:t>со взрослыми и </a:t>
            </a:r>
            <a:endParaRPr lang="ru-RU" sz="1600" dirty="0" smtClean="0"/>
          </a:p>
          <a:p>
            <a:r>
              <a:rPr lang="ru-RU" sz="1600" dirty="0" smtClean="0"/>
              <a:t>сверстниками</a:t>
            </a:r>
            <a:r>
              <a:rPr lang="ru-RU" sz="1600" dirty="0"/>
              <a:t>. </a:t>
            </a:r>
          </a:p>
        </p:txBody>
      </p:sp>
      <p:sp>
        <p:nvSpPr>
          <p:cNvPr id="51242" name="Text Box 42"/>
          <p:cNvSpPr txBox="1">
            <a:spLocks noChangeArrowheads="1"/>
          </p:cNvSpPr>
          <p:nvPr/>
        </p:nvSpPr>
        <p:spPr bwMode="auto">
          <a:xfrm>
            <a:off x="561834" y="3429000"/>
            <a:ext cx="19384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ru-RU" sz="1600" dirty="0"/>
              <a:t>Любознательный, </a:t>
            </a:r>
            <a:endParaRPr lang="ru-RU" sz="1600" dirty="0" smtClean="0"/>
          </a:p>
          <a:p>
            <a:pPr algn="r" eaLnBrk="0" hangingPunct="0"/>
            <a:r>
              <a:rPr lang="ru-RU" sz="1600" dirty="0" smtClean="0"/>
              <a:t>активный</a:t>
            </a:r>
            <a:r>
              <a:rPr lang="ru-RU" sz="1600" dirty="0"/>
              <a:t>. </a:t>
            </a:r>
            <a:endParaRPr lang="en-US" sz="1600" dirty="0"/>
          </a:p>
        </p:txBody>
      </p:sp>
      <p:sp>
        <p:nvSpPr>
          <p:cNvPr id="51243" name="Text Box 43"/>
          <p:cNvSpPr txBox="1">
            <a:spLocks noChangeArrowheads="1"/>
          </p:cNvSpPr>
          <p:nvPr/>
        </p:nvSpPr>
        <p:spPr bwMode="auto">
          <a:xfrm>
            <a:off x="393647" y="4967288"/>
            <a:ext cx="2927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ru-RU" sz="1600" dirty="0"/>
              <a:t>Эмоционально отзывчивый. </a:t>
            </a:r>
            <a:endParaRPr lang="en-US" sz="1600" dirty="0"/>
          </a:p>
        </p:txBody>
      </p:sp>
      <p:sp>
        <p:nvSpPr>
          <p:cNvPr id="47" name="AutoShape 5"/>
          <p:cNvSpPr>
            <a:spLocks noChangeArrowheads="1"/>
          </p:cNvSpPr>
          <p:nvPr/>
        </p:nvSpPr>
        <p:spPr bwMode="gray">
          <a:xfrm rot="15984459">
            <a:off x="4212992" y="2094371"/>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nvGrpSpPr>
          <p:cNvPr id="48" name="Group 10"/>
          <p:cNvGrpSpPr>
            <a:grpSpLocks/>
          </p:cNvGrpSpPr>
          <p:nvPr/>
        </p:nvGrpSpPr>
        <p:grpSpPr bwMode="auto">
          <a:xfrm>
            <a:off x="4460837" y="1465679"/>
            <a:ext cx="360363" cy="360363"/>
            <a:chOff x="1973" y="1706"/>
            <a:chExt cx="227" cy="227"/>
          </a:xfrm>
        </p:grpSpPr>
        <p:sp>
          <p:nvSpPr>
            <p:cNvPr id="49" name="Oval 11"/>
            <p:cNvSpPr>
              <a:spLocks noChangeArrowheads="1"/>
            </p:cNvSpPr>
            <p:nvPr/>
          </p:nvSpPr>
          <p:spPr bwMode="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50" name="Oval 12"/>
            <p:cNvSpPr>
              <a:spLocks noChangeArrowheads="1"/>
            </p:cNvSpPr>
            <p:nvPr/>
          </p:nvSpPr>
          <p:spPr bwMode="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grpSp>
      <p:sp>
        <p:nvSpPr>
          <p:cNvPr id="2" name="TextBox 1"/>
          <p:cNvSpPr txBox="1"/>
          <p:nvPr/>
        </p:nvSpPr>
        <p:spPr>
          <a:xfrm>
            <a:off x="2457216" y="849511"/>
            <a:ext cx="4415433" cy="646331"/>
          </a:xfrm>
          <a:prstGeom prst="rect">
            <a:avLst/>
          </a:prstGeom>
          <a:noFill/>
        </p:spPr>
        <p:txBody>
          <a:bodyPr wrap="square" rtlCol="0">
            <a:spAutoFit/>
          </a:bodyPr>
          <a:lstStyle/>
          <a:p>
            <a:r>
              <a:rPr lang="ru-RU" dirty="0"/>
              <a:t>Имеющий первичные представления о себе, семье, обществе </a:t>
            </a:r>
          </a:p>
        </p:txBody>
      </p:sp>
      <p:sp>
        <p:nvSpPr>
          <p:cNvPr id="53" name="AutoShape 5"/>
          <p:cNvSpPr>
            <a:spLocks noChangeArrowheads="1"/>
          </p:cNvSpPr>
          <p:nvPr/>
        </p:nvSpPr>
        <p:spPr bwMode="gray">
          <a:xfrm rot="5400000">
            <a:off x="4100475" y="4809746"/>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nvGrpSpPr>
          <p:cNvPr id="54" name="Group 16"/>
          <p:cNvGrpSpPr>
            <a:grpSpLocks/>
          </p:cNvGrpSpPr>
          <p:nvPr/>
        </p:nvGrpSpPr>
        <p:grpSpPr bwMode="auto">
          <a:xfrm>
            <a:off x="4304571" y="5310837"/>
            <a:ext cx="360362" cy="360362"/>
            <a:chOff x="2109" y="3612"/>
            <a:chExt cx="227" cy="227"/>
          </a:xfrm>
        </p:grpSpPr>
        <p:sp>
          <p:nvSpPr>
            <p:cNvPr id="55" name="Oval 17"/>
            <p:cNvSpPr>
              <a:spLocks noChangeArrowheads="1"/>
            </p:cNvSpPr>
            <p:nvPr/>
          </p:nvSpPr>
          <p:spPr bwMode="gray">
            <a:xfrm>
              <a:off x="2109" y="3612"/>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56" name="Oval 18"/>
            <p:cNvSpPr>
              <a:spLocks noChangeArrowheads="1"/>
            </p:cNvSpPr>
            <p:nvPr/>
          </p:nvSpPr>
          <p:spPr bwMode="gray">
            <a:xfrm>
              <a:off x="2119" y="3631"/>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grpSp>
      <p:sp>
        <p:nvSpPr>
          <p:cNvPr id="4" name="TextBox 3"/>
          <p:cNvSpPr txBox="1"/>
          <p:nvPr/>
        </p:nvSpPr>
        <p:spPr>
          <a:xfrm>
            <a:off x="2946399" y="5671199"/>
            <a:ext cx="2459832" cy="369332"/>
          </a:xfrm>
          <a:prstGeom prst="rect">
            <a:avLst/>
          </a:prstGeom>
          <a:noFill/>
        </p:spPr>
        <p:txBody>
          <a:bodyPr wrap="square" rtlCol="0">
            <a:spAutoFit/>
          </a:bodyPr>
          <a:lstStyle/>
          <a:p>
            <a:r>
              <a:rPr lang="ru-RU" dirty="0"/>
              <a:t>Овладевший </a:t>
            </a:r>
            <a:r>
              <a:rPr lang="ru-RU" dirty="0" smtClean="0"/>
              <a:t>УУД</a:t>
            </a:r>
            <a:endParaRPr lang="ru-RU" dirty="0"/>
          </a:p>
        </p:txBody>
      </p:sp>
      <p:sp>
        <p:nvSpPr>
          <p:cNvPr id="58" name="AutoShape 6"/>
          <p:cNvSpPr>
            <a:spLocks noChangeArrowheads="1"/>
          </p:cNvSpPr>
          <p:nvPr/>
        </p:nvSpPr>
        <p:spPr bwMode="gray">
          <a:xfrm rot="12105430">
            <a:off x="3108896" y="2793565"/>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nvGrpSpPr>
          <p:cNvPr id="59" name="Group 13"/>
          <p:cNvGrpSpPr>
            <a:grpSpLocks/>
          </p:cNvGrpSpPr>
          <p:nvPr/>
        </p:nvGrpSpPr>
        <p:grpSpPr bwMode="auto">
          <a:xfrm>
            <a:off x="2731726" y="2476858"/>
            <a:ext cx="360362" cy="360362"/>
            <a:chOff x="1565" y="2659"/>
            <a:chExt cx="227" cy="227"/>
          </a:xfrm>
        </p:grpSpPr>
        <p:sp>
          <p:nvSpPr>
            <p:cNvPr id="60" name="Oval 14"/>
            <p:cNvSpPr>
              <a:spLocks noChangeArrowheads="1"/>
            </p:cNvSpPr>
            <p:nvPr/>
          </p:nvSpPr>
          <p:spPr bwMode="gray">
            <a:xfrm>
              <a:off x="1565"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61" name="Oval 15"/>
            <p:cNvSpPr>
              <a:spLocks noChangeArrowheads="1"/>
            </p:cNvSpPr>
            <p:nvPr/>
          </p:nvSpPr>
          <p:spPr bwMode="gray">
            <a:xfrm>
              <a:off x="1575" y="2678"/>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grpSp>
      <p:sp>
        <p:nvSpPr>
          <p:cNvPr id="5" name="TextBox 4"/>
          <p:cNvSpPr txBox="1"/>
          <p:nvPr/>
        </p:nvSpPr>
        <p:spPr>
          <a:xfrm>
            <a:off x="107504" y="2348880"/>
            <a:ext cx="2640097" cy="923330"/>
          </a:xfrm>
          <a:prstGeom prst="rect">
            <a:avLst/>
          </a:prstGeom>
          <a:noFill/>
        </p:spPr>
        <p:txBody>
          <a:bodyPr wrap="square" rtlCol="0">
            <a:spAutoFit/>
          </a:bodyPr>
          <a:lstStyle/>
          <a:p>
            <a:r>
              <a:rPr lang="ru-RU" dirty="0"/>
              <a:t>Овладевший необходимыми умениями и навыками.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1203"/>
                                        </p:tgtEl>
                                        <p:attrNameLst>
                                          <p:attrName>style.visibility</p:attrName>
                                        </p:attrNameLst>
                                      </p:cBhvr>
                                      <p:to>
                                        <p:strVal val="visible"/>
                                      </p:to>
                                    </p:set>
                                    <p:animEffect transition="in" filter="wipe(up)">
                                      <p:cBhvr>
                                        <p:cTn id="10" dur="500"/>
                                        <p:tgtEl>
                                          <p:spTgt spid="5120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1204"/>
                                        </p:tgtEl>
                                        <p:attrNameLst>
                                          <p:attrName>style.visibility</p:attrName>
                                        </p:attrNameLst>
                                      </p:cBhvr>
                                      <p:to>
                                        <p:strVal val="visible"/>
                                      </p:to>
                                    </p:set>
                                    <p:animEffect transition="in" filter="wipe(up)">
                                      <p:cBhvr>
                                        <p:cTn id="13" dur="500"/>
                                        <p:tgtEl>
                                          <p:spTgt spid="5120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1205"/>
                                        </p:tgtEl>
                                        <p:attrNameLst>
                                          <p:attrName>style.visibility</p:attrName>
                                        </p:attrNameLst>
                                      </p:cBhvr>
                                      <p:to>
                                        <p:strVal val="visible"/>
                                      </p:to>
                                    </p:set>
                                    <p:animEffect transition="in" filter="wipe(up)">
                                      <p:cBhvr>
                                        <p:cTn id="16" dur="500"/>
                                        <p:tgtEl>
                                          <p:spTgt spid="5120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1206"/>
                                        </p:tgtEl>
                                        <p:attrNameLst>
                                          <p:attrName>style.visibility</p:attrName>
                                        </p:attrNameLst>
                                      </p:cBhvr>
                                      <p:to>
                                        <p:strVal val="visible"/>
                                      </p:to>
                                    </p:set>
                                    <p:animEffect transition="in" filter="wipe(up)">
                                      <p:cBhvr>
                                        <p:cTn id="19" dur="500"/>
                                        <p:tgtEl>
                                          <p:spTgt spid="5120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51207"/>
                                        </p:tgtEl>
                                        <p:attrNameLst>
                                          <p:attrName>style.visibility</p:attrName>
                                        </p:attrNameLst>
                                      </p:cBhvr>
                                      <p:to>
                                        <p:strVal val="visible"/>
                                      </p:to>
                                    </p:set>
                                    <p:animEffect transition="in" filter="wipe(up)">
                                      <p:cBhvr>
                                        <p:cTn id="22" dur="500"/>
                                        <p:tgtEl>
                                          <p:spTgt spid="5120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1208"/>
                                        </p:tgtEl>
                                        <p:attrNameLst>
                                          <p:attrName>style.visibility</p:attrName>
                                        </p:attrNameLst>
                                      </p:cBhvr>
                                      <p:to>
                                        <p:strVal val="visible"/>
                                      </p:to>
                                    </p:set>
                                    <p:animEffect transition="in" filter="wipe(up)">
                                      <p:cBhvr>
                                        <p:cTn id="25" dur="500"/>
                                        <p:tgtEl>
                                          <p:spTgt spid="5120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1209"/>
                                        </p:tgtEl>
                                        <p:attrNameLst>
                                          <p:attrName>style.visibility</p:attrName>
                                        </p:attrNameLst>
                                      </p:cBhvr>
                                      <p:to>
                                        <p:strVal val="visible"/>
                                      </p:to>
                                    </p:set>
                                    <p:animEffect transition="in" filter="wipe(up)">
                                      <p:cBhvr>
                                        <p:cTn id="28" dur="500"/>
                                        <p:tgtEl>
                                          <p:spTgt spid="51209"/>
                                        </p:tgtEl>
                                      </p:cBhvr>
                                    </p:animEffect>
                                  </p:childTnLst>
                                </p:cTn>
                              </p:par>
                              <p:par>
                                <p:cTn id="29" presetID="22" presetClass="entr" presetSubtype="1" fill="hold" nodeType="withEffect">
                                  <p:stCondLst>
                                    <p:cond delay="0"/>
                                  </p:stCondLst>
                                  <p:childTnLst>
                                    <p:set>
                                      <p:cBhvr>
                                        <p:cTn id="30" dur="1" fill="hold">
                                          <p:stCondLst>
                                            <p:cond delay="0"/>
                                          </p:stCondLst>
                                        </p:cTn>
                                        <p:tgtEl>
                                          <p:spTgt spid="51210"/>
                                        </p:tgtEl>
                                        <p:attrNameLst>
                                          <p:attrName>style.visibility</p:attrName>
                                        </p:attrNameLst>
                                      </p:cBhvr>
                                      <p:to>
                                        <p:strVal val="visible"/>
                                      </p:to>
                                    </p:set>
                                    <p:animEffect transition="in" filter="wipe(up)">
                                      <p:cBhvr>
                                        <p:cTn id="31" dur="500"/>
                                        <p:tgtEl>
                                          <p:spTgt spid="51210"/>
                                        </p:tgtEl>
                                      </p:cBhvr>
                                    </p:animEffect>
                                  </p:childTnLst>
                                </p:cTn>
                              </p:par>
                              <p:par>
                                <p:cTn id="32" presetID="22" presetClass="entr" presetSubtype="1" fill="hold" nodeType="withEffect">
                                  <p:stCondLst>
                                    <p:cond delay="0"/>
                                  </p:stCondLst>
                                  <p:childTnLst>
                                    <p:set>
                                      <p:cBhvr>
                                        <p:cTn id="33" dur="1" fill="hold">
                                          <p:stCondLst>
                                            <p:cond delay="0"/>
                                          </p:stCondLst>
                                        </p:cTn>
                                        <p:tgtEl>
                                          <p:spTgt spid="51213"/>
                                        </p:tgtEl>
                                        <p:attrNameLst>
                                          <p:attrName>style.visibility</p:attrName>
                                        </p:attrNameLst>
                                      </p:cBhvr>
                                      <p:to>
                                        <p:strVal val="visible"/>
                                      </p:to>
                                    </p:set>
                                    <p:animEffect transition="in" filter="wipe(up)">
                                      <p:cBhvr>
                                        <p:cTn id="34" dur="500"/>
                                        <p:tgtEl>
                                          <p:spTgt spid="51213"/>
                                        </p:tgtEl>
                                      </p:cBhvr>
                                    </p:animEffect>
                                  </p:childTnLst>
                                </p:cTn>
                              </p:par>
                              <p:par>
                                <p:cTn id="35" presetID="22" presetClass="entr" presetSubtype="1" fill="hold" nodeType="withEffect">
                                  <p:stCondLst>
                                    <p:cond delay="0"/>
                                  </p:stCondLst>
                                  <p:childTnLst>
                                    <p:set>
                                      <p:cBhvr>
                                        <p:cTn id="36" dur="1" fill="hold">
                                          <p:stCondLst>
                                            <p:cond delay="0"/>
                                          </p:stCondLst>
                                        </p:cTn>
                                        <p:tgtEl>
                                          <p:spTgt spid="51216"/>
                                        </p:tgtEl>
                                        <p:attrNameLst>
                                          <p:attrName>style.visibility</p:attrName>
                                        </p:attrNameLst>
                                      </p:cBhvr>
                                      <p:to>
                                        <p:strVal val="visible"/>
                                      </p:to>
                                    </p:set>
                                    <p:animEffect transition="in" filter="wipe(up)">
                                      <p:cBhvr>
                                        <p:cTn id="37" dur="500"/>
                                        <p:tgtEl>
                                          <p:spTgt spid="51216"/>
                                        </p:tgtEl>
                                      </p:cBhvr>
                                    </p:animEffect>
                                  </p:childTnLst>
                                </p:cTn>
                              </p:par>
                              <p:par>
                                <p:cTn id="38" presetID="22" presetClass="entr" presetSubtype="1" fill="hold" nodeType="withEffect">
                                  <p:stCondLst>
                                    <p:cond delay="0"/>
                                  </p:stCondLst>
                                  <p:childTnLst>
                                    <p:set>
                                      <p:cBhvr>
                                        <p:cTn id="39" dur="1" fill="hold">
                                          <p:stCondLst>
                                            <p:cond delay="0"/>
                                          </p:stCondLst>
                                        </p:cTn>
                                        <p:tgtEl>
                                          <p:spTgt spid="51219"/>
                                        </p:tgtEl>
                                        <p:attrNameLst>
                                          <p:attrName>style.visibility</p:attrName>
                                        </p:attrNameLst>
                                      </p:cBhvr>
                                      <p:to>
                                        <p:strVal val="visible"/>
                                      </p:to>
                                    </p:set>
                                    <p:animEffect transition="in" filter="wipe(up)">
                                      <p:cBhvr>
                                        <p:cTn id="40" dur="500"/>
                                        <p:tgtEl>
                                          <p:spTgt spid="51219"/>
                                        </p:tgtEl>
                                      </p:cBhvr>
                                    </p:animEffect>
                                  </p:childTnLst>
                                </p:cTn>
                              </p:par>
                              <p:par>
                                <p:cTn id="41" presetID="22" presetClass="entr" presetSubtype="1" fill="hold" nodeType="withEffect">
                                  <p:stCondLst>
                                    <p:cond delay="0"/>
                                  </p:stCondLst>
                                  <p:childTnLst>
                                    <p:set>
                                      <p:cBhvr>
                                        <p:cTn id="42" dur="1" fill="hold">
                                          <p:stCondLst>
                                            <p:cond delay="0"/>
                                          </p:stCondLst>
                                        </p:cTn>
                                        <p:tgtEl>
                                          <p:spTgt spid="51222"/>
                                        </p:tgtEl>
                                        <p:attrNameLst>
                                          <p:attrName>style.visibility</p:attrName>
                                        </p:attrNameLst>
                                      </p:cBhvr>
                                      <p:to>
                                        <p:strVal val="visible"/>
                                      </p:to>
                                    </p:set>
                                    <p:animEffect transition="in" filter="wipe(up)">
                                      <p:cBhvr>
                                        <p:cTn id="43" dur="500"/>
                                        <p:tgtEl>
                                          <p:spTgt spid="51222"/>
                                        </p:tgtEl>
                                      </p:cBhvr>
                                    </p:animEffect>
                                  </p:childTnLst>
                                </p:cTn>
                              </p:par>
                              <p:par>
                                <p:cTn id="44" presetID="22" presetClass="entr" presetSubtype="1" fill="hold" nodeType="withEffect">
                                  <p:stCondLst>
                                    <p:cond delay="0"/>
                                  </p:stCondLst>
                                  <p:childTnLst>
                                    <p:set>
                                      <p:cBhvr>
                                        <p:cTn id="45" dur="1" fill="hold">
                                          <p:stCondLst>
                                            <p:cond delay="0"/>
                                          </p:stCondLst>
                                        </p:cTn>
                                        <p:tgtEl>
                                          <p:spTgt spid="51225"/>
                                        </p:tgtEl>
                                        <p:attrNameLst>
                                          <p:attrName>style.visibility</p:attrName>
                                        </p:attrNameLst>
                                      </p:cBhvr>
                                      <p:to>
                                        <p:strVal val="visible"/>
                                      </p:to>
                                    </p:set>
                                    <p:animEffect transition="in" filter="wipe(up)">
                                      <p:cBhvr>
                                        <p:cTn id="46" dur="500"/>
                                        <p:tgtEl>
                                          <p:spTgt spid="51225"/>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51228"/>
                                        </p:tgtEl>
                                        <p:attrNameLst>
                                          <p:attrName>style.visibility</p:attrName>
                                        </p:attrNameLst>
                                      </p:cBhvr>
                                      <p:to>
                                        <p:strVal val="visible"/>
                                      </p:to>
                                    </p:set>
                                    <p:animEffect transition="in" filter="wipe(up)">
                                      <p:cBhvr>
                                        <p:cTn id="49" dur="500"/>
                                        <p:tgtEl>
                                          <p:spTgt spid="5122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51229"/>
                                        </p:tgtEl>
                                        <p:attrNameLst>
                                          <p:attrName>style.visibility</p:attrName>
                                        </p:attrNameLst>
                                      </p:cBhvr>
                                      <p:to>
                                        <p:strVal val="visible"/>
                                      </p:to>
                                    </p:set>
                                    <p:animEffect transition="in" filter="wipe(up)">
                                      <p:cBhvr>
                                        <p:cTn id="52" dur="500"/>
                                        <p:tgtEl>
                                          <p:spTgt spid="51229"/>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51230"/>
                                        </p:tgtEl>
                                        <p:attrNameLst>
                                          <p:attrName>style.visibility</p:attrName>
                                        </p:attrNameLst>
                                      </p:cBhvr>
                                      <p:to>
                                        <p:strVal val="visible"/>
                                      </p:to>
                                    </p:set>
                                    <p:animEffect transition="in" filter="wipe(up)">
                                      <p:cBhvr>
                                        <p:cTn id="55" dur="500"/>
                                        <p:tgtEl>
                                          <p:spTgt spid="51230"/>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51231"/>
                                        </p:tgtEl>
                                        <p:attrNameLst>
                                          <p:attrName>style.visibility</p:attrName>
                                        </p:attrNameLst>
                                      </p:cBhvr>
                                      <p:to>
                                        <p:strVal val="visible"/>
                                      </p:to>
                                    </p:set>
                                    <p:animEffect transition="in" filter="wipe(up)">
                                      <p:cBhvr>
                                        <p:cTn id="58" dur="500"/>
                                        <p:tgtEl>
                                          <p:spTgt spid="51231"/>
                                        </p:tgtEl>
                                      </p:cBhvr>
                                    </p:animEffect>
                                  </p:childTnLst>
                                </p:cTn>
                              </p:par>
                              <p:par>
                                <p:cTn id="59" presetID="22" presetClass="entr" presetSubtype="1" fill="hold" nodeType="withEffect">
                                  <p:stCondLst>
                                    <p:cond delay="0"/>
                                  </p:stCondLst>
                                  <p:childTnLst>
                                    <p:set>
                                      <p:cBhvr>
                                        <p:cTn id="60" dur="1" fill="hold">
                                          <p:stCondLst>
                                            <p:cond delay="0"/>
                                          </p:stCondLst>
                                        </p:cTn>
                                        <p:tgtEl>
                                          <p:spTgt spid="51244"/>
                                        </p:tgtEl>
                                        <p:attrNameLst>
                                          <p:attrName>style.visibility</p:attrName>
                                        </p:attrNameLst>
                                      </p:cBhvr>
                                      <p:to>
                                        <p:strVal val="visible"/>
                                      </p:to>
                                    </p:set>
                                    <p:animEffect transition="in" filter="wipe(up)">
                                      <p:cBhvr>
                                        <p:cTn id="61" dur="500"/>
                                        <p:tgtEl>
                                          <p:spTgt spid="5124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51237"/>
                                        </p:tgtEl>
                                        <p:attrNameLst>
                                          <p:attrName>style.visibility</p:attrName>
                                        </p:attrNameLst>
                                      </p:cBhvr>
                                      <p:to>
                                        <p:strVal val="visible"/>
                                      </p:to>
                                    </p:set>
                                    <p:animEffect transition="in" filter="wipe(up)">
                                      <p:cBhvr>
                                        <p:cTn id="64" dur="500"/>
                                        <p:tgtEl>
                                          <p:spTgt spid="5123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51238"/>
                                        </p:tgtEl>
                                        <p:attrNameLst>
                                          <p:attrName>style.visibility</p:attrName>
                                        </p:attrNameLst>
                                      </p:cBhvr>
                                      <p:to>
                                        <p:strVal val="visible"/>
                                      </p:to>
                                    </p:set>
                                    <p:animEffect transition="in" filter="wipe(up)">
                                      <p:cBhvr>
                                        <p:cTn id="67" dur="500"/>
                                        <p:tgtEl>
                                          <p:spTgt spid="5123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51239"/>
                                        </p:tgtEl>
                                        <p:attrNameLst>
                                          <p:attrName>style.visibility</p:attrName>
                                        </p:attrNameLst>
                                      </p:cBhvr>
                                      <p:to>
                                        <p:strVal val="visible"/>
                                      </p:to>
                                    </p:set>
                                    <p:animEffect transition="in" filter="wipe(up)">
                                      <p:cBhvr>
                                        <p:cTn id="70" dur="500"/>
                                        <p:tgtEl>
                                          <p:spTgt spid="5123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240"/>
                                        </p:tgtEl>
                                        <p:attrNameLst>
                                          <p:attrName>style.visibility</p:attrName>
                                        </p:attrNameLst>
                                      </p:cBhvr>
                                      <p:to>
                                        <p:strVal val="visible"/>
                                      </p:to>
                                    </p:set>
                                    <p:animEffect transition="in" filter="wipe(up)">
                                      <p:cBhvr>
                                        <p:cTn id="73" dur="500"/>
                                        <p:tgtEl>
                                          <p:spTgt spid="5124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51241"/>
                                        </p:tgtEl>
                                        <p:attrNameLst>
                                          <p:attrName>style.visibility</p:attrName>
                                        </p:attrNameLst>
                                      </p:cBhvr>
                                      <p:to>
                                        <p:strVal val="visible"/>
                                      </p:to>
                                    </p:set>
                                    <p:animEffect transition="in" filter="wipe(up)">
                                      <p:cBhvr>
                                        <p:cTn id="76" dur="500"/>
                                        <p:tgtEl>
                                          <p:spTgt spid="51241"/>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51242"/>
                                        </p:tgtEl>
                                        <p:attrNameLst>
                                          <p:attrName>style.visibility</p:attrName>
                                        </p:attrNameLst>
                                      </p:cBhvr>
                                      <p:to>
                                        <p:strVal val="visible"/>
                                      </p:to>
                                    </p:set>
                                    <p:animEffect transition="in" filter="wipe(up)">
                                      <p:cBhvr>
                                        <p:cTn id="79" dur="500"/>
                                        <p:tgtEl>
                                          <p:spTgt spid="51242"/>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51243"/>
                                        </p:tgtEl>
                                        <p:attrNameLst>
                                          <p:attrName>style.visibility</p:attrName>
                                        </p:attrNameLst>
                                      </p:cBhvr>
                                      <p:to>
                                        <p:strVal val="visible"/>
                                      </p:to>
                                    </p:set>
                                    <p:animEffect transition="in" filter="wipe(up)">
                                      <p:cBhvr>
                                        <p:cTn id="82" dur="500"/>
                                        <p:tgtEl>
                                          <p:spTgt spid="51243"/>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up)">
                                      <p:cBhvr>
                                        <p:cTn id="85" dur="500"/>
                                        <p:tgtEl>
                                          <p:spTgt spid="47"/>
                                        </p:tgtEl>
                                      </p:cBhvr>
                                    </p:animEffect>
                                  </p:childTnLst>
                                </p:cTn>
                              </p:par>
                              <p:par>
                                <p:cTn id="86" presetID="22" presetClass="entr" presetSubtype="1"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up)">
                                      <p:cBhvr>
                                        <p:cTn id="88" dur="500"/>
                                        <p:tgtEl>
                                          <p:spTgt spid="48"/>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wipe(up)">
                                      <p:cBhvr>
                                        <p:cTn id="91" dur="500"/>
                                        <p:tgtEl>
                                          <p:spTgt spid="2"/>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wipe(up)">
                                      <p:cBhvr>
                                        <p:cTn id="94" dur="500"/>
                                        <p:tgtEl>
                                          <p:spTgt spid="53"/>
                                        </p:tgtEl>
                                      </p:cBhvr>
                                    </p:animEffect>
                                  </p:childTnLst>
                                </p:cTn>
                              </p:par>
                              <p:par>
                                <p:cTn id="95" presetID="22" presetClass="entr" presetSubtype="1" fill="hold"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up)">
                                      <p:cBhvr>
                                        <p:cTn id="97" dur="500"/>
                                        <p:tgtEl>
                                          <p:spTgt spid="54"/>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4"/>
                                        </p:tgtEl>
                                        <p:attrNameLst>
                                          <p:attrName>style.visibility</p:attrName>
                                        </p:attrNameLst>
                                      </p:cBhvr>
                                      <p:to>
                                        <p:strVal val="visible"/>
                                      </p:to>
                                    </p:set>
                                    <p:animEffect transition="in" filter="wipe(up)">
                                      <p:cBhvr>
                                        <p:cTn id="100" dur="500"/>
                                        <p:tgtEl>
                                          <p:spTgt spid="4"/>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wipe(up)">
                                      <p:cBhvr>
                                        <p:cTn id="103" dur="500"/>
                                        <p:tgtEl>
                                          <p:spTgt spid="58"/>
                                        </p:tgtEl>
                                      </p:cBhvr>
                                    </p:animEffect>
                                  </p:childTnLst>
                                </p:cTn>
                              </p:par>
                              <p:par>
                                <p:cTn id="104" presetID="22" presetClass="entr" presetSubtype="1" fill="hold" nodeType="withEffect">
                                  <p:stCondLst>
                                    <p:cond delay="0"/>
                                  </p:stCondLst>
                                  <p:childTnLst>
                                    <p:set>
                                      <p:cBhvr>
                                        <p:cTn id="105" dur="1" fill="hold">
                                          <p:stCondLst>
                                            <p:cond delay="0"/>
                                          </p:stCondLst>
                                        </p:cTn>
                                        <p:tgtEl>
                                          <p:spTgt spid="59"/>
                                        </p:tgtEl>
                                        <p:attrNameLst>
                                          <p:attrName>style.visibility</p:attrName>
                                        </p:attrNameLst>
                                      </p:cBhvr>
                                      <p:to>
                                        <p:strVal val="visible"/>
                                      </p:to>
                                    </p:set>
                                    <p:animEffect transition="in" filter="wipe(up)">
                                      <p:cBhvr>
                                        <p:cTn id="10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203" grpId="0" animBg="1"/>
      <p:bldP spid="51204" grpId="0" animBg="1"/>
      <p:bldP spid="51205" grpId="0" animBg="1"/>
      <p:bldP spid="51206" grpId="0" animBg="1"/>
      <p:bldP spid="51207" grpId="0" animBg="1"/>
      <p:bldP spid="51208" grpId="0" animBg="1"/>
      <p:bldP spid="51209" grpId="0" animBg="1"/>
      <p:bldP spid="51228" grpId="0" animBg="1"/>
      <p:bldP spid="51229" grpId="0" animBg="1"/>
      <p:bldP spid="51230" grpId="0" animBg="1"/>
      <p:bldP spid="51231" grpId="0" animBg="1"/>
      <p:bldP spid="51237" grpId="0"/>
      <p:bldP spid="51238" grpId="0"/>
      <p:bldP spid="51239" grpId="0"/>
      <p:bldP spid="51240" grpId="0"/>
      <p:bldP spid="51241" grpId="0"/>
      <p:bldP spid="51242" grpId="0"/>
      <p:bldP spid="51243" grpId="0"/>
      <p:bldP spid="47" grpId="0" animBg="1"/>
      <p:bldP spid="2" grpId="0"/>
      <p:bldP spid="53" grpId="0" animBg="1"/>
      <p:bldP spid="4" grpId="0"/>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sz="2400" dirty="0" smtClean="0">
                <a:solidFill>
                  <a:schemeClr val="tx1"/>
                </a:solidFill>
                <a:latin typeface="Times New Roman" pitchFamily="18" charset="0"/>
                <a:cs typeface="Times New Roman" pitchFamily="18" charset="0"/>
              </a:rPr>
              <a:t>	Федеральный </a:t>
            </a:r>
            <a:r>
              <a:rPr lang="ru-RU" sz="2400" dirty="0">
                <a:solidFill>
                  <a:schemeClr val="tx1"/>
                </a:solidFill>
                <a:latin typeface="Times New Roman" pitchFamily="18" charset="0"/>
                <a:cs typeface="Times New Roman" pitchFamily="18" charset="0"/>
              </a:rPr>
              <a:t>государственный образовательный стандарт начального общего образования, устанавливает требования к результатам обучающихся: </a:t>
            </a:r>
            <a:endParaRPr lang="ru-RU" sz="2400" dirty="0" smtClean="0">
              <a:solidFill>
                <a:schemeClr val="tx1"/>
              </a:solidFill>
              <a:latin typeface="Times New Roman" pitchFamily="18" charset="0"/>
              <a:cs typeface="Times New Roman" pitchFamily="18" charset="0"/>
            </a:endParaRPr>
          </a:p>
          <a:p>
            <a:r>
              <a:rPr lang="ru-RU" sz="2400" dirty="0" smtClean="0">
                <a:solidFill>
                  <a:schemeClr val="tx1"/>
                </a:solidFill>
                <a:latin typeface="Times New Roman" pitchFamily="18" charset="0"/>
                <a:cs typeface="Times New Roman" pitchFamily="18" charset="0"/>
              </a:rPr>
              <a:t>личностным качествам. </a:t>
            </a:r>
          </a:p>
          <a:p>
            <a:r>
              <a:rPr lang="ru-RU" sz="2400" dirty="0" smtClean="0">
                <a:solidFill>
                  <a:schemeClr val="tx1"/>
                </a:solidFill>
                <a:latin typeface="Times New Roman" pitchFamily="18" charset="0"/>
                <a:cs typeface="Times New Roman" pitchFamily="18" charset="0"/>
              </a:rPr>
              <a:t>способность </a:t>
            </a:r>
            <a:r>
              <a:rPr lang="ru-RU" sz="2400" dirty="0">
                <a:solidFill>
                  <a:schemeClr val="tx1"/>
                </a:solidFill>
                <a:latin typeface="Times New Roman" pitchFamily="18" charset="0"/>
                <a:cs typeface="Times New Roman" pitchFamily="18" charset="0"/>
              </a:rPr>
              <a:t>к </a:t>
            </a:r>
            <a:r>
              <a:rPr lang="ru-RU" sz="2400" dirty="0" smtClean="0">
                <a:solidFill>
                  <a:schemeClr val="tx1"/>
                </a:solidFill>
                <a:latin typeface="Times New Roman" pitchFamily="18" charset="0"/>
                <a:cs typeface="Times New Roman" pitchFamily="18" charset="0"/>
              </a:rPr>
              <a:t>саморазвитию формирование </a:t>
            </a:r>
            <a:r>
              <a:rPr lang="ru-RU" sz="2400" dirty="0">
                <a:solidFill>
                  <a:schemeClr val="tx1"/>
                </a:solidFill>
                <a:latin typeface="Times New Roman" pitchFamily="18" charset="0"/>
                <a:cs typeface="Times New Roman" pitchFamily="18" charset="0"/>
              </a:rPr>
              <a:t>мотивации к обучению и </a:t>
            </a:r>
            <a:r>
              <a:rPr lang="ru-RU" sz="2400" dirty="0" smtClean="0">
                <a:solidFill>
                  <a:schemeClr val="tx1"/>
                </a:solidFill>
                <a:latin typeface="Times New Roman" pitchFamily="18" charset="0"/>
                <a:cs typeface="Times New Roman" pitchFamily="18" charset="0"/>
              </a:rPr>
              <a:t>познанию.</a:t>
            </a:r>
          </a:p>
          <a:p>
            <a:r>
              <a:rPr lang="ru-RU" sz="2400" dirty="0" smtClean="0">
                <a:solidFill>
                  <a:schemeClr val="tx1"/>
                </a:solidFill>
                <a:latin typeface="Times New Roman" pitchFamily="18" charset="0"/>
                <a:cs typeface="Times New Roman" pitchFamily="18" charset="0"/>
              </a:rPr>
              <a:t>социальной </a:t>
            </a:r>
            <a:r>
              <a:rPr lang="ru-RU" sz="2400" dirty="0">
                <a:solidFill>
                  <a:schemeClr val="tx1"/>
                </a:solidFill>
                <a:latin typeface="Times New Roman" pitchFamily="18" charset="0"/>
                <a:cs typeface="Times New Roman" pitchFamily="18" charset="0"/>
              </a:rPr>
              <a:t>компетентности. </a:t>
            </a:r>
            <a:endParaRPr lang="ru-RU" sz="2400" dirty="0" smtClean="0">
              <a:solidFill>
                <a:schemeClr val="tx1"/>
              </a:solidFill>
              <a:latin typeface="Times New Roman" pitchFamily="18" charset="0"/>
              <a:cs typeface="Times New Roman" pitchFamily="18" charset="0"/>
            </a:endParaRPr>
          </a:p>
          <a:p>
            <a:pPr marL="0" indent="0">
              <a:buNone/>
            </a:pPr>
            <a:r>
              <a:rPr lang="ru-RU" sz="2400" dirty="0">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Федеральный </a:t>
            </a:r>
            <a:r>
              <a:rPr lang="ru-RU" sz="2400" dirty="0">
                <a:solidFill>
                  <a:schemeClr val="tx1"/>
                </a:solidFill>
                <a:latin typeface="Times New Roman" pitchFamily="18" charset="0"/>
                <a:cs typeface="Times New Roman" pitchFamily="18" charset="0"/>
              </a:rPr>
              <a:t>государственный стандарт отражает преемственность начального общего и дошкольного образования. </a:t>
            </a:r>
          </a:p>
          <a:p>
            <a:endParaRPr lang="ru-RU" dirty="0"/>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4365104"/>
            <a:ext cx="1728192" cy="2073830"/>
          </a:xfrm>
          <a:prstGeom prst="rect">
            <a:avLst/>
          </a:prstGeom>
        </p:spPr>
      </p:pic>
    </p:spTree>
    <p:extLst>
      <p:ext uri="{BB962C8B-B14F-4D97-AF65-F5344CB8AC3E}">
        <p14:creationId xmlns:p14="http://schemas.microsoft.com/office/powerpoint/2010/main" val="156057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up)">
                                      <p:cBhvr>
                                        <p:cTn id="13" dur="500"/>
                                        <p:tgtEl>
                                          <p:spTgt spid="3">
                                            <p:txEl>
                                              <p:pRg st="1" end="1"/>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Нижний колонтитул 4"/>
          <p:cNvSpPr>
            <a:spLocks noGrp="1"/>
          </p:cNvSpPr>
          <p:nvPr>
            <p:ph type="ftr" sz="quarter" idx="11"/>
          </p:nvPr>
        </p:nvSpPr>
        <p:spPr/>
        <p:txBody>
          <a:bodyPr/>
          <a:lstStyle/>
          <a:p>
            <a:r>
              <a:rPr lang="en-US"/>
              <a:t>www.themegallery.com</a:t>
            </a:r>
          </a:p>
        </p:txBody>
      </p:sp>
      <p:sp>
        <p:nvSpPr>
          <p:cNvPr id="46082" name="Rectangle 2"/>
          <p:cNvSpPr>
            <a:spLocks noGrp="1" noChangeArrowheads="1"/>
          </p:cNvSpPr>
          <p:nvPr>
            <p:ph type="title"/>
          </p:nvPr>
        </p:nvSpPr>
        <p:spPr>
          <a:xfrm>
            <a:off x="1187624" y="457200"/>
            <a:ext cx="4114800" cy="487363"/>
          </a:xfrm>
        </p:spPr>
        <p:txBody>
          <a:bodyPr/>
          <a:lstStyle/>
          <a:p>
            <a:r>
              <a:rPr lang="ru-RU" dirty="0" smtClean="0">
                <a:solidFill>
                  <a:schemeClr val="tx1">
                    <a:lumMod val="50000"/>
                  </a:schemeClr>
                </a:solidFill>
                <a:latin typeface="Times New Roman" pitchFamily="18" charset="0"/>
                <a:cs typeface="Times New Roman" pitchFamily="18" charset="0"/>
              </a:rPr>
              <a:t>Подходы к оценке готовности ребенка</a:t>
            </a:r>
            <a:endParaRPr lang="en-US" dirty="0">
              <a:solidFill>
                <a:schemeClr val="tx1">
                  <a:lumMod val="50000"/>
                </a:schemeClr>
              </a:solidFill>
              <a:latin typeface="Times New Roman" pitchFamily="18" charset="0"/>
              <a:cs typeface="Times New Roman" pitchFamily="18" charset="0"/>
            </a:endParaRPr>
          </a:p>
        </p:txBody>
      </p:sp>
      <p:grpSp>
        <p:nvGrpSpPr>
          <p:cNvPr id="46083" name="Group 3"/>
          <p:cNvGrpSpPr>
            <a:grpSpLocks/>
          </p:cNvGrpSpPr>
          <p:nvPr/>
        </p:nvGrpSpPr>
        <p:grpSpPr bwMode="auto">
          <a:xfrm>
            <a:off x="2895600" y="1422068"/>
            <a:ext cx="3509284" cy="3221370"/>
            <a:chOff x="1872" y="1824"/>
            <a:chExt cx="2014" cy="1821"/>
          </a:xfrm>
        </p:grpSpPr>
        <p:sp>
          <p:nvSpPr>
            <p:cNvPr id="46084" name="AutoShape 4"/>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sp>
          <p:nvSpPr>
            <p:cNvPr id="46085" name="AutoShape 5"/>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sp>
          <p:nvSpPr>
            <p:cNvPr id="46086" name="AutoShape 6"/>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sp>
          <p:nvSpPr>
            <p:cNvPr id="46087" name="Oval 7"/>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sp>
          <p:nvSpPr>
            <p:cNvPr id="46088" name="Oval 8"/>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sp>
          <p:nvSpPr>
            <p:cNvPr id="46089" name="Oval 9"/>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ru-RU"/>
            </a:p>
          </p:txBody>
        </p:sp>
        <p:sp>
          <p:nvSpPr>
            <p:cNvPr id="46090" name="Oval 10"/>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ru-RU"/>
            </a:p>
          </p:txBody>
        </p:sp>
        <p:sp>
          <p:nvSpPr>
            <p:cNvPr id="46091" name="Oval 11"/>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a:p>
          </p:txBody>
        </p:sp>
        <p:sp>
          <p:nvSpPr>
            <p:cNvPr id="46092" name="Oval 12"/>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a:p>
          </p:txBody>
        </p:sp>
      </p:grpSp>
      <p:sp>
        <p:nvSpPr>
          <p:cNvPr id="46093" name="AutoShape 13"/>
          <p:cNvSpPr>
            <a:spLocks noChangeArrowheads="1"/>
          </p:cNvSpPr>
          <p:nvPr/>
        </p:nvSpPr>
        <p:spPr bwMode="gray">
          <a:xfrm>
            <a:off x="683568" y="2766529"/>
            <a:ext cx="2211238" cy="1188926"/>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6095" name="AutoShape 15"/>
          <p:cNvSpPr>
            <a:spLocks noChangeArrowheads="1"/>
          </p:cNvSpPr>
          <p:nvPr/>
        </p:nvSpPr>
        <p:spPr bwMode="gray">
          <a:xfrm>
            <a:off x="683568" y="2286000"/>
            <a:ext cx="2211238" cy="60960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6097" name="AutoShape 17"/>
          <p:cNvSpPr>
            <a:spLocks noChangeArrowheads="1"/>
          </p:cNvSpPr>
          <p:nvPr/>
        </p:nvSpPr>
        <p:spPr bwMode="gray">
          <a:xfrm>
            <a:off x="6301466" y="2734038"/>
            <a:ext cx="2342472" cy="1057275"/>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6098" name="AutoShape 18"/>
          <p:cNvSpPr>
            <a:spLocks noChangeArrowheads="1"/>
          </p:cNvSpPr>
          <p:nvPr/>
        </p:nvSpPr>
        <p:spPr bwMode="gray">
          <a:xfrm>
            <a:off x="6324600" y="2209800"/>
            <a:ext cx="2319338"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6099" name="Text Box 19"/>
          <p:cNvSpPr txBox="1">
            <a:spLocks noChangeArrowheads="1"/>
          </p:cNvSpPr>
          <p:nvPr/>
        </p:nvSpPr>
        <p:spPr bwMode="gray">
          <a:xfrm>
            <a:off x="3612391" y="2267818"/>
            <a:ext cx="229415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400" dirty="0">
                <a:solidFill>
                  <a:schemeClr val="bg1"/>
                </a:solidFill>
              </a:rPr>
              <a:t>В содержание </a:t>
            </a:r>
            <a:endParaRPr lang="ru-RU" sz="2400" dirty="0" smtClean="0">
              <a:solidFill>
                <a:schemeClr val="bg1"/>
              </a:solidFill>
            </a:endParaRPr>
          </a:p>
          <a:p>
            <a:pPr algn="ctr"/>
            <a:r>
              <a:rPr lang="ru-RU" sz="2400" dirty="0" smtClean="0">
                <a:solidFill>
                  <a:schemeClr val="bg1"/>
                </a:solidFill>
              </a:rPr>
              <a:t>готовности </a:t>
            </a:r>
          </a:p>
          <a:p>
            <a:pPr algn="ctr"/>
            <a:r>
              <a:rPr lang="ru-RU" sz="2400" dirty="0" smtClean="0">
                <a:solidFill>
                  <a:schemeClr val="bg1"/>
                </a:solidFill>
              </a:rPr>
              <a:t>входит</a:t>
            </a:r>
            <a:endParaRPr lang="ru-RU" sz="2400" dirty="0">
              <a:solidFill>
                <a:schemeClr val="bg1"/>
              </a:solidFill>
            </a:endParaRPr>
          </a:p>
        </p:txBody>
      </p:sp>
      <p:sp>
        <p:nvSpPr>
          <p:cNvPr id="46100" name="AutoShape 20"/>
          <p:cNvSpPr>
            <a:spLocks noChangeArrowheads="1"/>
          </p:cNvSpPr>
          <p:nvPr/>
        </p:nvSpPr>
        <p:spPr bwMode="auto">
          <a:xfrm>
            <a:off x="251520" y="4800600"/>
            <a:ext cx="8640960" cy="1220688"/>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dirty="0">
                <a:solidFill>
                  <a:schemeClr val="tx1">
                    <a:lumMod val="50000"/>
                  </a:schemeClr>
                </a:solidFill>
                <a:latin typeface="Times New Roman" pitchFamily="18" charset="0"/>
                <a:cs typeface="Times New Roman" pitchFamily="18" charset="0"/>
              </a:rPr>
              <a:t>Важнейшая задача образования и его </a:t>
            </a:r>
            <a:r>
              <a:rPr lang="ru-RU" dirty="0" smtClean="0">
                <a:solidFill>
                  <a:schemeClr val="tx1">
                    <a:lumMod val="50000"/>
                  </a:schemeClr>
                </a:solidFill>
                <a:latin typeface="Times New Roman" pitchFamily="18" charset="0"/>
                <a:cs typeface="Times New Roman" pitchFamily="18" charset="0"/>
              </a:rPr>
              <a:t>основной </a:t>
            </a:r>
            <a:r>
              <a:rPr lang="ru-RU" dirty="0">
                <a:solidFill>
                  <a:schemeClr val="tx1">
                    <a:lumMod val="50000"/>
                  </a:schemeClr>
                </a:solidFill>
                <a:latin typeface="Times New Roman" pitchFamily="18" charset="0"/>
                <a:cs typeface="Times New Roman" pitchFamily="18" charset="0"/>
              </a:rPr>
              <a:t>результат – это преемственность, </a:t>
            </a:r>
            <a:endParaRPr lang="ru-RU" dirty="0" smtClean="0">
              <a:solidFill>
                <a:schemeClr val="tx1">
                  <a:lumMod val="50000"/>
                </a:schemeClr>
              </a:solidFill>
              <a:latin typeface="Times New Roman" pitchFamily="18" charset="0"/>
              <a:cs typeface="Times New Roman" pitchFamily="18" charset="0"/>
            </a:endParaRPr>
          </a:p>
          <a:p>
            <a:pPr algn="ctr"/>
            <a:r>
              <a:rPr lang="ru-RU" dirty="0" smtClean="0">
                <a:solidFill>
                  <a:schemeClr val="tx1">
                    <a:lumMod val="50000"/>
                  </a:schemeClr>
                </a:solidFill>
                <a:latin typeface="Times New Roman" pitchFamily="18" charset="0"/>
                <a:cs typeface="Times New Roman" pitchFamily="18" charset="0"/>
              </a:rPr>
              <a:t>создающая </a:t>
            </a:r>
            <a:r>
              <a:rPr lang="ru-RU" dirty="0">
                <a:solidFill>
                  <a:schemeClr val="tx1">
                    <a:lumMod val="50000"/>
                  </a:schemeClr>
                </a:solidFill>
                <a:latin typeface="Times New Roman" pitchFamily="18" charset="0"/>
                <a:cs typeface="Times New Roman" pitchFamily="18" charset="0"/>
              </a:rPr>
              <a:t>общий благоприятный фон для физического, эмоционального и </a:t>
            </a:r>
            <a:endParaRPr lang="ru-RU" dirty="0" smtClean="0">
              <a:solidFill>
                <a:schemeClr val="tx1">
                  <a:lumMod val="50000"/>
                </a:schemeClr>
              </a:solidFill>
              <a:latin typeface="Times New Roman" pitchFamily="18" charset="0"/>
              <a:cs typeface="Times New Roman" pitchFamily="18" charset="0"/>
            </a:endParaRPr>
          </a:p>
          <a:p>
            <a:pPr algn="ctr"/>
            <a:r>
              <a:rPr lang="ru-RU" dirty="0" smtClean="0">
                <a:solidFill>
                  <a:schemeClr val="tx1">
                    <a:lumMod val="50000"/>
                  </a:schemeClr>
                </a:solidFill>
                <a:latin typeface="Times New Roman" pitchFamily="18" charset="0"/>
                <a:cs typeface="Times New Roman" pitchFamily="18" charset="0"/>
              </a:rPr>
              <a:t>интеллектуального </a:t>
            </a:r>
            <a:r>
              <a:rPr lang="ru-RU" dirty="0">
                <a:solidFill>
                  <a:schemeClr val="tx1">
                    <a:lumMod val="50000"/>
                  </a:schemeClr>
                </a:solidFill>
                <a:latin typeface="Times New Roman" pitchFamily="18" charset="0"/>
                <a:cs typeface="Times New Roman" pitchFamily="18" charset="0"/>
              </a:rPr>
              <a:t>развития ребёнка в ДОУ и начальной школе. </a:t>
            </a:r>
          </a:p>
        </p:txBody>
      </p:sp>
      <p:sp>
        <p:nvSpPr>
          <p:cNvPr id="46101" name="Text Box 21"/>
          <p:cNvSpPr txBox="1">
            <a:spLocks noChangeArrowheads="1"/>
          </p:cNvSpPr>
          <p:nvPr/>
        </p:nvSpPr>
        <p:spPr bwMode="gray">
          <a:xfrm>
            <a:off x="792308" y="2431679"/>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ru-RU" dirty="0">
                <a:solidFill>
                  <a:schemeClr val="accent3"/>
                </a:solidFill>
              </a:rPr>
              <a:t>физического </a:t>
            </a:r>
            <a:endParaRPr lang="en-US" dirty="0">
              <a:solidFill>
                <a:schemeClr val="accent3"/>
              </a:solidFill>
            </a:endParaRPr>
          </a:p>
        </p:txBody>
      </p:sp>
      <p:sp>
        <p:nvSpPr>
          <p:cNvPr id="46102" name="Text Box 22"/>
          <p:cNvSpPr txBox="1">
            <a:spLocks noChangeArrowheads="1"/>
          </p:cNvSpPr>
          <p:nvPr/>
        </p:nvSpPr>
        <p:spPr bwMode="gray">
          <a:xfrm>
            <a:off x="395536" y="1052736"/>
            <a:ext cx="19849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ru-RU" dirty="0">
                <a:solidFill>
                  <a:schemeClr val="accent3"/>
                </a:solidFill>
              </a:rPr>
              <a:t>познавательного</a:t>
            </a:r>
            <a:endParaRPr lang="en-US" dirty="0">
              <a:solidFill>
                <a:schemeClr val="accent3"/>
              </a:solidFill>
            </a:endParaRPr>
          </a:p>
        </p:txBody>
      </p:sp>
      <p:sp>
        <p:nvSpPr>
          <p:cNvPr id="46103" name="Text Box 23"/>
          <p:cNvSpPr txBox="1">
            <a:spLocks noChangeArrowheads="1"/>
          </p:cNvSpPr>
          <p:nvPr/>
        </p:nvSpPr>
        <p:spPr bwMode="gray">
          <a:xfrm>
            <a:off x="395536" y="3032125"/>
            <a:ext cx="23815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ru-RU" dirty="0" smtClean="0">
                <a:solidFill>
                  <a:schemeClr val="accent3"/>
                </a:solidFill>
              </a:rPr>
              <a:t>Психологической</a:t>
            </a:r>
          </a:p>
          <a:p>
            <a:pPr algn="ctr" eaLnBrk="0" hangingPunct="0"/>
            <a:r>
              <a:rPr lang="ru-RU" dirty="0" smtClean="0">
                <a:solidFill>
                  <a:schemeClr val="accent3"/>
                </a:solidFill>
              </a:rPr>
              <a:t> готовности</a:t>
            </a:r>
            <a:endParaRPr lang="en-US" dirty="0">
              <a:solidFill>
                <a:schemeClr val="accent3"/>
              </a:solidFill>
            </a:endParaRPr>
          </a:p>
        </p:txBody>
      </p:sp>
      <p:sp>
        <p:nvSpPr>
          <p:cNvPr id="46104" name="Text Box 24"/>
          <p:cNvSpPr txBox="1">
            <a:spLocks noChangeArrowheads="1"/>
          </p:cNvSpPr>
          <p:nvPr/>
        </p:nvSpPr>
        <p:spPr bwMode="gray">
          <a:xfrm>
            <a:off x="6234969" y="2365136"/>
            <a:ext cx="24089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ru-RU" dirty="0">
                <a:solidFill>
                  <a:schemeClr val="bg1"/>
                </a:solidFill>
              </a:rPr>
              <a:t>слушать учителя </a:t>
            </a:r>
            <a:endParaRPr lang="en-US" dirty="0">
              <a:solidFill>
                <a:schemeClr val="bg1"/>
              </a:solidFill>
            </a:endParaRPr>
          </a:p>
        </p:txBody>
      </p:sp>
      <p:sp>
        <p:nvSpPr>
          <p:cNvPr id="46105" name="Text Box 25"/>
          <p:cNvSpPr txBox="1">
            <a:spLocks noChangeArrowheads="1"/>
          </p:cNvSpPr>
          <p:nvPr/>
        </p:nvSpPr>
        <p:spPr bwMode="gray">
          <a:xfrm>
            <a:off x="6404884" y="3144982"/>
            <a:ext cx="18015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ru-RU" dirty="0">
                <a:solidFill>
                  <a:schemeClr val="bg1"/>
                </a:solidFill>
              </a:rPr>
              <a:t>выполнять его </a:t>
            </a:r>
            <a:endParaRPr lang="ru-RU" dirty="0" smtClean="0">
              <a:solidFill>
                <a:schemeClr val="bg1"/>
              </a:solidFill>
            </a:endParaRPr>
          </a:p>
          <a:p>
            <a:pPr algn="ctr" eaLnBrk="0" hangingPunct="0"/>
            <a:r>
              <a:rPr lang="ru-RU" dirty="0" smtClean="0">
                <a:solidFill>
                  <a:schemeClr val="bg1"/>
                </a:solidFill>
              </a:rPr>
              <a:t>требования</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6100"/>
                                        </p:tgtEl>
                                        <p:attrNameLst>
                                          <p:attrName>style.visibility</p:attrName>
                                        </p:attrNameLst>
                                      </p:cBhvr>
                                      <p:to>
                                        <p:strVal val="visible"/>
                                      </p:to>
                                    </p:set>
                                    <p:animEffect transition="in" filter="wipe(down)">
                                      <p:cBhvr>
                                        <p:cTn id="7" dur="500"/>
                                        <p:tgtEl>
                                          <p:spTgt spid="4610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6082"/>
                                        </p:tgtEl>
                                        <p:attrNameLst>
                                          <p:attrName>style.visibility</p:attrName>
                                        </p:attrNameLst>
                                      </p:cBhvr>
                                      <p:to>
                                        <p:strVal val="visible"/>
                                      </p:to>
                                    </p:set>
                                    <p:animEffect transition="in" filter="wipe(up)">
                                      <p:cBhvr>
                                        <p:cTn id="13" dur="500"/>
                                        <p:tgtEl>
                                          <p:spTgt spid="46082"/>
                                        </p:tgtEl>
                                      </p:cBhvr>
                                    </p:animEffect>
                                  </p:childTnLst>
                                </p:cTn>
                              </p:par>
                              <p:par>
                                <p:cTn id="14" presetID="22" presetClass="entr" presetSubtype="1" fill="hold" nodeType="withEffect">
                                  <p:stCondLst>
                                    <p:cond delay="0"/>
                                  </p:stCondLst>
                                  <p:childTnLst>
                                    <p:set>
                                      <p:cBhvr>
                                        <p:cTn id="15" dur="1" fill="hold">
                                          <p:stCondLst>
                                            <p:cond delay="0"/>
                                          </p:stCondLst>
                                        </p:cTn>
                                        <p:tgtEl>
                                          <p:spTgt spid="46083"/>
                                        </p:tgtEl>
                                        <p:attrNameLst>
                                          <p:attrName>style.visibility</p:attrName>
                                        </p:attrNameLst>
                                      </p:cBhvr>
                                      <p:to>
                                        <p:strVal val="visible"/>
                                      </p:to>
                                    </p:set>
                                    <p:animEffect transition="in" filter="wipe(up)">
                                      <p:cBhvr>
                                        <p:cTn id="16" dur="500"/>
                                        <p:tgtEl>
                                          <p:spTgt spid="4608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6093"/>
                                        </p:tgtEl>
                                        <p:attrNameLst>
                                          <p:attrName>style.visibility</p:attrName>
                                        </p:attrNameLst>
                                      </p:cBhvr>
                                      <p:to>
                                        <p:strVal val="visible"/>
                                      </p:to>
                                    </p:set>
                                    <p:animEffect transition="in" filter="wipe(up)">
                                      <p:cBhvr>
                                        <p:cTn id="19" dur="500"/>
                                        <p:tgtEl>
                                          <p:spTgt spid="4609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6095"/>
                                        </p:tgtEl>
                                        <p:attrNameLst>
                                          <p:attrName>style.visibility</p:attrName>
                                        </p:attrNameLst>
                                      </p:cBhvr>
                                      <p:to>
                                        <p:strVal val="visible"/>
                                      </p:to>
                                    </p:set>
                                    <p:animEffect transition="in" filter="wipe(up)">
                                      <p:cBhvr>
                                        <p:cTn id="22" dur="500"/>
                                        <p:tgtEl>
                                          <p:spTgt spid="4609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6097"/>
                                        </p:tgtEl>
                                        <p:attrNameLst>
                                          <p:attrName>style.visibility</p:attrName>
                                        </p:attrNameLst>
                                      </p:cBhvr>
                                      <p:to>
                                        <p:strVal val="visible"/>
                                      </p:to>
                                    </p:set>
                                    <p:animEffect transition="in" filter="wipe(up)">
                                      <p:cBhvr>
                                        <p:cTn id="25" dur="500"/>
                                        <p:tgtEl>
                                          <p:spTgt spid="4609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6098"/>
                                        </p:tgtEl>
                                        <p:attrNameLst>
                                          <p:attrName>style.visibility</p:attrName>
                                        </p:attrNameLst>
                                      </p:cBhvr>
                                      <p:to>
                                        <p:strVal val="visible"/>
                                      </p:to>
                                    </p:set>
                                    <p:animEffect transition="in" filter="wipe(up)">
                                      <p:cBhvr>
                                        <p:cTn id="28" dur="500"/>
                                        <p:tgtEl>
                                          <p:spTgt spid="4609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6099"/>
                                        </p:tgtEl>
                                        <p:attrNameLst>
                                          <p:attrName>style.visibility</p:attrName>
                                        </p:attrNameLst>
                                      </p:cBhvr>
                                      <p:to>
                                        <p:strVal val="visible"/>
                                      </p:to>
                                    </p:set>
                                    <p:animEffect transition="in" filter="wipe(up)">
                                      <p:cBhvr>
                                        <p:cTn id="31" dur="500"/>
                                        <p:tgtEl>
                                          <p:spTgt spid="4609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6101"/>
                                        </p:tgtEl>
                                        <p:attrNameLst>
                                          <p:attrName>style.visibility</p:attrName>
                                        </p:attrNameLst>
                                      </p:cBhvr>
                                      <p:to>
                                        <p:strVal val="visible"/>
                                      </p:to>
                                    </p:set>
                                    <p:animEffect transition="in" filter="wipe(up)">
                                      <p:cBhvr>
                                        <p:cTn id="34" dur="500"/>
                                        <p:tgtEl>
                                          <p:spTgt spid="4610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6104"/>
                                        </p:tgtEl>
                                        <p:attrNameLst>
                                          <p:attrName>style.visibility</p:attrName>
                                        </p:attrNameLst>
                                      </p:cBhvr>
                                      <p:to>
                                        <p:strVal val="visible"/>
                                      </p:to>
                                    </p:set>
                                    <p:animEffect transition="in" filter="wipe(up)">
                                      <p:cBhvr>
                                        <p:cTn id="37" dur="500"/>
                                        <p:tgtEl>
                                          <p:spTgt spid="4610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6105"/>
                                        </p:tgtEl>
                                        <p:attrNameLst>
                                          <p:attrName>style.visibility</p:attrName>
                                        </p:attrNameLst>
                                      </p:cBhvr>
                                      <p:to>
                                        <p:strVal val="visible"/>
                                      </p:to>
                                    </p:set>
                                    <p:animEffect transition="in" filter="wipe(up)">
                                      <p:cBhvr>
                                        <p:cTn id="40" dur="500"/>
                                        <p:tgtEl>
                                          <p:spTgt spid="46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6082" grpId="0"/>
      <p:bldP spid="46093" grpId="0" animBg="1"/>
      <p:bldP spid="46095" grpId="0" animBg="1"/>
      <p:bldP spid="46097" grpId="0" animBg="1"/>
      <p:bldP spid="46098" grpId="0" animBg="1"/>
      <p:bldP spid="46099" grpId="0"/>
      <p:bldP spid="46100" grpId="0" animBg="1"/>
      <p:bldP spid="46101" grpId="0"/>
      <p:bldP spid="46104" grpId="0"/>
      <p:bldP spid="461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a:lstStyle/>
          <a:p>
            <a:r>
              <a:rPr lang="en-US" smtClean="0"/>
              <a:t>www.themegallery.com</a:t>
            </a:r>
            <a:endParaRPr lang="en-US"/>
          </a:p>
        </p:txBody>
      </p:sp>
      <p:sp>
        <p:nvSpPr>
          <p:cNvPr id="2" name="Прямоугольник 1"/>
          <p:cNvSpPr/>
          <p:nvPr/>
        </p:nvSpPr>
        <p:spPr>
          <a:xfrm>
            <a:off x="251520" y="980728"/>
            <a:ext cx="8712968" cy="2677656"/>
          </a:xfrm>
          <a:prstGeom prst="rect">
            <a:avLst/>
          </a:prstGeom>
        </p:spPr>
        <p:txBody>
          <a:bodyPr wrap="square">
            <a:spAutoFit/>
          </a:bodyPr>
          <a:lstStyle/>
          <a:p>
            <a:r>
              <a:rPr lang="ru-RU" sz="2400" dirty="0" smtClean="0">
                <a:latin typeface="Times New Roman" pitchFamily="18" charset="0"/>
                <a:cs typeface="Times New Roman" pitchFamily="18" charset="0"/>
              </a:rPr>
              <a:t>	Считаем </a:t>
            </a:r>
            <a:r>
              <a:rPr lang="ru-RU" sz="2400" dirty="0">
                <a:latin typeface="Times New Roman" pitchFamily="18" charset="0"/>
                <a:cs typeface="Times New Roman" pitchFamily="18" charset="0"/>
              </a:rPr>
              <a:t>необходимым проводить цикл мероприятий по обеспечению преемственности:</a:t>
            </a:r>
          </a:p>
          <a:p>
            <a:pPr marL="342900" indent="-342900">
              <a:buFont typeface="Wingdings" pitchFamily="2" charset="2"/>
              <a:buChar char="v"/>
            </a:pPr>
            <a:r>
              <a:rPr lang="ru-RU" sz="2400" dirty="0">
                <a:latin typeface="Times New Roman" pitchFamily="18" charset="0"/>
                <a:cs typeface="Times New Roman" pitchFamily="18" charset="0"/>
              </a:rPr>
              <a:t>- родительское собрание «Скоро в школу»</a:t>
            </a:r>
          </a:p>
          <a:p>
            <a:pPr marL="342900" indent="-342900">
              <a:buFont typeface="Wingdings" pitchFamily="2" charset="2"/>
              <a:buChar char="v"/>
            </a:pPr>
            <a:r>
              <a:rPr lang="ru-RU" sz="2400" dirty="0">
                <a:latin typeface="Times New Roman" pitchFamily="18" charset="0"/>
                <a:cs typeface="Times New Roman" pitchFamily="18" charset="0"/>
              </a:rPr>
              <a:t>- анкетирование</a:t>
            </a:r>
          </a:p>
          <a:p>
            <a:pPr marL="342900" indent="-342900">
              <a:buFont typeface="Wingdings" pitchFamily="2" charset="2"/>
              <a:buChar char="v"/>
            </a:pPr>
            <a:r>
              <a:rPr lang="ru-RU" sz="2400" dirty="0">
                <a:latin typeface="Times New Roman" pitchFamily="18" charset="0"/>
                <a:cs typeface="Times New Roman" pitchFamily="18" charset="0"/>
              </a:rPr>
              <a:t>- интервьюирование </a:t>
            </a:r>
          </a:p>
          <a:p>
            <a:pPr marL="342900" indent="-342900">
              <a:buFont typeface="Wingdings" pitchFamily="2" charset="2"/>
              <a:buChar char="v"/>
            </a:pPr>
            <a:r>
              <a:rPr lang="ru-RU" sz="2400" dirty="0">
                <a:latin typeface="Times New Roman" pitchFamily="18" charset="0"/>
                <a:cs typeface="Times New Roman" pitchFamily="18" charset="0"/>
              </a:rPr>
              <a:t>- диагностика знаний и умений в игровой форме</a:t>
            </a:r>
          </a:p>
          <a:p>
            <a:pPr marL="342900" indent="-342900">
              <a:buFont typeface="Wingdings" pitchFamily="2" charset="2"/>
              <a:buChar char="v"/>
            </a:pPr>
            <a:r>
              <a:rPr lang="ru-RU" sz="2400" dirty="0">
                <a:latin typeface="Times New Roman" pitchFamily="18" charset="0"/>
                <a:cs typeface="Times New Roman" pitchFamily="18" charset="0"/>
              </a:rPr>
              <a:t>- день открытых дверей.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5972" y="3356992"/>
            <a:ext cx="4512501" cy="3384376"/>
          </a:xfrm>
          <a:prstGeom prst="roundRect">
            <a:avLst>
              <a:gd name="adj" fmla="val 4167"/>
            </a:avLst>
          </a:prstGeom>
          <a:solidFill>
            <a:srgbClr val="FFFFFF"/>
          </a:solidFill>
          <a:ln w="76200" cap="sq">
            <a:solidFill>
              <a:schemeClr val="tx1">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75780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вектор">
  <a:themeElements>
    <a:clrScheme name="Тема Office 3">
      <a:dk1>
        <a:srgbClr val="0E3558"/>
      </a:dk1>
      <a:lt1>
        <a:srgbClr val="FFFFFF"/>
      </a:lt1>
      <a:dk2>
        <a:srgbClr val="006699"/>
      </a:dk2>
      <a:lt2>
        <a:srgbClr val="969696"/>
      </a:lt2>
      <a:accent1>
        <a:srgbClr val="3B86CB"/>
      </a:accent1>
      <a:accent2>
        <a:srgbClr val="5CB68D"/>
      </a:accent2>
      <a:accent3>
        <a:srgbClr val="FFFFFF"/>
      </a:accent3>
      <a:accent4>
        <a:srgbClr val="0A2C4A"/>
      </a:accent4>
      <a:accent5>
        <a:srgbClr val="AFC3E2"/>
      </a:accent5>
      <a:accent6>
        <a:srgbClr val="53A57F"/>
      </a:accent6>
      <a:hlink>
        <a:srgbClr val="CC3300"/>
      </a:hlink>
      <a:folHlink>
        <a:srgbClr val="333399"/>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clrMap bg1="lt1" tx1="dk1" bg2="lt2" tx2="dk2" accent1="accent1" accent2="accent2" accent3="accent3" accent4="accent4" accent5="accent5" accent6="accent6" hlink="hlink" folHlink="folHlink"/>
    </a:extraClrScheme>
    <a:extraClrScheme>
      <a:clrScheme name="Тема Office 2">
        <a:dk1>
          <a:srgbClr val="37175B"/>
        </a:dk1>
        <a:lt1>
          <a:srgbClr val="FFFFFF"/>
        </a:lt1>
        <a:dk2>
          <a:srgbClr val="754ECC"/>
        </a:dk2>
        <a:lt2>
          <a:srgbClr val="C0C0C0"/>
        </a:lt2>
        <a:accent1>
          <a:srgbClr val="869EEC"/>
        </a:accent1>
        <a:accent2>
          <a:srgbClr val="EFA441"/>
        </a:accent2>
        <a:accent3>
          <a:srgbClr val="FFFFFF"/>
        </a:accent3>
        <a:accent4>
          <a:srgbClr val="2D124C"/>
        </a:accent4>
        <a:accent5>
          <a:srgbClr val="C3CCF4"/>
        </a:accent5>
        <a:accent6>
          <a:srgbClr val="D9943A"/>
        </a:accent6>
        <a:hlink>
          <a:srgbClr val="33835F"/>
        </a:hlink>
        <a:folHlink>
          <a:srgbClr val="AAC856"/>
        </a:folHlink>
      </a:clrScheme>
      <a:clrMap bg1="lt1" tx1="dk1" bg2="lt2" tx2="dk2" accent1="accent1" accent2="accent2" accent3="accent3" accent4="accent4" accent5="accent5" accent6="accent6" hlink="hlink" folHlink="folHlink"/>
    </a:extraClrScheme>
    <a:extraClrScheme>
      <a:clrScheme name="Тема Office 3">
        <a:dk1>
          <a:srgbClr val="0E3558"/>
        </a:dk1>
        <a:lt1>
          <a:srgbClr val="FFFFFF"/>
        </a:lt1>
        <a:dk2>
          <a:srgbClr val="006699"/>
        </a:dk2>
        <a:lt2>
          <a:srgbClr val="969696"/>
        </a:lt2>
        <a:accent1>
          <a:srgbClr val="3B86CB"/>
        </a:accent1>
        <a:accent2>
          <a:srgbClr val="5CB68D"/>
        </a:accent2>
        <a:accent3>
          <a:srgbClr val="FFFFFF"/>
        </a:accent3>
        <a:accent4>
          <a:srgbClr val="0A2C4A"/>
        </a:accent4>
        <a:accent5>
          <a:srgbClr val="AFC3E2"/>
        </a:accent5>
        <a:accent6>
          <a:srgbClr val="53A57F"/>
        </a:accent6>
        <a:hlink>
          <a:srgbClr val="CC3300"/>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вектор</Template>
  <TotalTime>183</TotalTime>
  <Words>467</Words>
  <Application>Microsoft Office PowerPoint</Application>
  <PresentationFormat>Экран (4:3)</PresentationFormat>
  <Paragraphs>100</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Times New Roman</vt:lpstr>
      <vt:lpstr>Verdana</vt:lpstr>
      <vt:lpstr>Wingdings</vt:lpstr>
      <vt:lpstr>вектор</vt:lpstr>
      <vt:lpstr>«Обеспечение преемственности дошкольного и начального общего образования в соответствии с ФГОС»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Подходы к оценке готовности ребенка</vt:lpstr>
      <vt:lpstr>Презентация PowerPoint</vt:lpstr>
      <vt:lpstr>В нашем посёлке в каждом дошкольном учреждении такая работа ведётся, в той или иной форме. </vt:lpstr>
      <vt:lpstr>Задачи </vt:lpstr>
      <vt:lpstr>На собраниях рассматриваются вопросы</vt:lpstr>
      <vt:lpstr>Презентация PowerPoint</vt:lpstr>
      <vt:lpstr>Преемственность определяет результаты:</vt:lpstr>
      <vt:lpstr>Презентация PowerPoint</vt:lpstr>
      <vt:lpstr>Презентация PowerPoint</vt:lpstr>
      <vt:lpstr>Разве можно не любить детей Бескорыстно, бережно и нежно!  Дети – наше счастье на земле,  Наша совесть, радость и надежда!  </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«Обеспечение преемственности дошкольного и начального общего образования в соответствии с ФГОС»</dc:title>
  <dc:creator>ScoRpi</dc:creator>
  <cp:lastModifiedBy>Елена Лисовская</cp:lastModifiedBy>
  <cp:revision>19</cp:revision>
  <dcterms:created xsi:type="dcterms:W3CDTF">2013-09-22T13:50:21Z</dcterms:created>
  <dcterms:modified xsi:type="dcterms:W3CDTF">2014-01-29T11:20:20Z</dcterms:modified>
</cp:coreProperties>
</file>