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43852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План – конспект НОД с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детьми подготовительной группы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latin typeface="Comic Sans MS" pitchFamily="66" charset="0"/>
              </a:rPr>
              <a:t>«Перелетные птицы»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64038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Подготовила воспитатель</a:t>
            </a:r>
          </a:p>
          <a:p>
            <a:pPr algn="r"/>
            <a:r>
              <a:rPr lang="ru-RU" sz="1600" dirty="0" smtClean="0"/>
              <a:t>Казанкова Вера Викторовна</a:t>
            </a:r>
          </a:p>
          <a:p>
            <a:pPr algn="r"/>
            <a:r>
              <a:rPr lang="ru-RU" sz="1600" dirty="0" smtClean="0"/>
              <a:t>ГБОУ ООШ № 9</a:t>
            </a:r>
          </a:p>
          <a:p>
            <a:pPr algn="r"/>
            <a:r>
              <a:rPr lang="ru-RU" sz="1600" dirty="0" smtClean="0"/>
              <a:t>с. п. «Детский сад «Родничок»</a:t>
            </a:r>
          </a:p>
          <a:p>
            <a:pPr algn="r"/>
            <a:r>
              <a:rPr lang="ru-RU" sz="1600" dirty="0" smtClean="0"/>
              <a:t>г. о. Новокуйбышевск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Воспитатель обращает внимание  детей на то, что птицы много летают, а когда устают  - отдыхают. Пальчиковая гимнастика « Птички»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2285992"/>
            <a:ext cx="3657600" cy="3886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/>
              <a:t>Птички полетели</a:t>
            </a:r>
          </a:p>
          <a:p>
            <a:pPr algn="ctr">
              <a:buNone/>
            </a:pPr>
            <a:r>
              <a:rPr lang="ru-RU" sz="1600" b="1" dirty="0" smtClean="0"/>
              <a:t>Крыльями махали</a:t>
            </a:r>
          </a:p>
          <a:p>
            <a:pPr algn="ctr">
              <a:buNone/>
            </a:pPr>
            <a:r>
              <a:rPr lang="ru-RU" sz="1400" dirty="0" smtClean="0"/>
              <a:t>( ладони повернуть к себе, скрестить руки, переплести большие пальцы, помахать кистями рук с сомкнутыми пальцами)</a:t>
            </a:r>
          </a:p>
          <a:p>
            <a:pPr algn="ctr">
              <a:buNone/>
            </a:pPr>
            <a:r>
              <a:rPr lang="ru-RU" sz="1600" b="1" dirty="0" smtClean="0"/>
              <a:t>На деревья сели</a:t>
            </a:r>
          </a:p>
          <a:p>
            <a:pPr algn="ctr">
              <a:buNone/>
            </a:pPr>
            <a:r>
              <a:rPr lang="ru-RU" sz="1600" b="1" dirty="0" smtClean="0"/>
              <a:t>Вместе отдыхали</a:t>
            </a:r>
          </a:p>
          <a:p>
            <a:pPr algn="ctr">
              <a:buNone/>
            </a:pPr>
            <a:r>
              <a:rPr lang="ru-RU" sz="1400" dirty="0" smtClean="0"/>
              <a:t>(поставить руки на локти, растопырить пальцы)</a:t>
            </a:r>
          </a:p>
          <a:p>
            <a:pPr>
              <a:buNone/>
            </a:pPr>
            <a:endParaRPr lang="ru-RU" sz="1600" b="1" dirty="0"/>
          </a:p>
        </p:txBody>
      </p:sp>
      <p:pic>
        <p:nvPicPr>
          <p:cNvPr id="8" name="Содержимое 7" descr="физминутка 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3657600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9397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Воспитатель напоминает детям о том, что у каждой птички есть свой дом, предлагает вырезать нарисованный силуэт птицы, поместить в тот дом, который, по их мнению,  ее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678629" y="1750207"/>
            <a:ext cx="2857520" cy="2214578"/>
          </a:xfrm>
        </p:spPr>
      </p:pic>
      <p:pic>
        <p:nvPicPr>
          <p:cNvPr id="11" name="Рисунок 10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93537" y="1750207"/>
            <a:ext cx="2857520" cy="2214578"/>
          </a:xfrm>
          <a:prstGeom prst="rect">
            <a:avLst/>
          </a:prstGeom>
        </p:spPr>
      </p:pic>
      <p:pic>
        <p:nvPicPr>
          <p:cNvPr id="12" name="Рисунок 11" descr="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36082" y="1750209"/>
            <a:ext cx="2857521" cy="2214578"/>
          </a:xfrm>
          <a:prstGeom prst="rect">
            <a:avLst/>
          </a:prstGeom>
        </p:spPr>
      </p:pic>
      <p:pic>
        <p:nvPicPr>
          <p:cNvPr id="13" name="Рисунок 12" descr="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500570"/>
            <a:ext cx="3286148" cy="21907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Воспитатель читает рассказ «Птицы – наши друзья», предлагает пересказать его с помощью предметных картинок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пришла весн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2262190" cy="2071702"/>
          </a:xfrm>
        </p:spPr>
      </p:pic>
      <p:pic>
        <p:nvPicPr>
          <p:cNvPr id="7" name="Рисунок 6" descr="ласточки летя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571612"/>
            <a:ext cx="1643074" cy="1928826"/>
          </a:xfrm>
          <a:prstGeom prst="rect">
            <a:avLst/>
          </a:prstGeom>
        </p:spPr>
      </p:pic>
      <p:pic>
        <p:nvPicPr>
          <p:cNvPr id="8" name="Рисунок 7" descr="птицы едят насекомы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428736"/>
            <a:ext cx="2143140" cy="1928826"/>
          </a:xfrm>
          <a:prstGeom prst="rect">
            <a:avLst/>
          </a:prstGeom>
        </p:spPr>
      </p:pic>
      <p:pic>
        <p:nvPicPr>
          <p:cNvPr id="9" name="Рисунок 8" descr="дети вешают скворечник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4286256"/>
            <a:ext cx="2476504" cy="2286016"/>
          </a:xfrm>
          <a:prstGeom prst="rect">
            <a:avLst/>
          </a:prstGeom>
        </p:spPr>
      </p:pic>
      <p:pic>
        <p:nvPicPr>
          <p:cNvPr id="10" name="Рисунок 9" descr="гнездо птиц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286256"/>
            <a:ext cx="2571768" cy="2286016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 rot="2850901">
            <a:off x="6661481" y="33083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714612" y="2285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143504" y="2285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3786182" y="52149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9690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Итог деятельности: воспитатель предлагает детям назвать перелетных птиц, послушать их пение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жаворонок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857884" y="1643050"/>
            <a:ext cx="2571768" cy="2214578"/>
          </a:xfrm>
        </p:spPr>
      </p:pic>
      <p:pic>
        <p:nvPicPr>
          <p:cNvPr id="5" name="Рисунок 4" descr="гра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43049"/>
            <a:ext cx="2357454" cy="2143141"/>
          </a:xfrm>
          <a:prstGeom prst="rect">
            <a:avLst/>
          </a:prstGeom>
        </p:spPr>
      </p:pic>
      <p:pic>
        <p:nvPicPr>
          <p:cNvPr id="6" name="Рисунок 5" descr="ласто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143380"/>
            <a:ext cx="2357454" cy="2286016"/>
          </a:xfrm>
          <a:prstGeom prst="rect">
            <a:avLst/>
          </a:prstGeom>
        </p:spPr>
      </p:pic>
      <p:pic>
        <p:nvPicPr>
          <p:cNvPr id="9" name="Рисунок 8" descr="скворец в пол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1643050"/>
            <a:ext cx="2571768" cy="2214578"/>
          </a:xfrm>
          <a:prstGeom prst="rect">
            <a:avLst/>
          </a:prstGeom>
        </p:spPr>
      </p:pic>
      <p:pic>
        <p:nvPicPr>
          <p:cNvPr id="11" name="Рисунок 10" descr="кукуш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143380"/>
            <a:ext cx="2500330" cy="2286016"/>
          </a:xfrm>
          <a:prstGeom prst="rect">
            <a:avLst/>
          </a:prstGeom>
        </p:spPr>
      </p:pic>
      <p:pic>
        <p:nvPicPr>
          <p:cNvPr id="8" name="Рисунок 7" descr="певец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7" y="4143380"/>
            <a:ext cx="2357455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1155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Спасибо за внимание!</a:t>
            </a:r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Задачи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-</a:t>
            </a:r>
            <a:r>
              <a:rPr lang="ru-RU" sz="1600" b="1" dirty="0" smtClean="0">
                <a:solidFill>
                  <a:schemeClr val="accent3"/>
                </a:solidFill>
              </a:rPr>
              <a:t>Речевое развитие</a:t>
            </a:r>
            <a:r>
              <a:rPr lang="ru-RU" sz="1600" b="1" dirty="0" smtClean="0"/>
              <a:t>: развивать грамотную монологическую связную речь, пополнять словарный запас, формировать технику речи, отрабатывать грамматическую интонацию предложений, правильную артикуляцию звуков;</a:t>
            </a:r>
          </a:p>
          <a:p>
            <a:pPr>
              <a:buNone/>
            </a:pPr>
            <a:r>
              <a:rPr lang="ru-RU" sz="1600" b="1" dirty="0" smtClean="0"/>
              <a:t>-</a:t>
            </a:r>
            <a:r>
              <a:rPr lang="ru-RU" sz="1600" b="1" dirty="0" smtClean="0">
                <a:solidFill>
                  <a:schemeClr val="accent3"/>
                </a:solidFill>
              </a:rPr>
              <a:t>Социально-коммуникативное развитие</a:t>
            </a:r>
            <a:r>
              <a:rPr lang="ru-RU" sz="1600" b="1" dirty="0" smtClean="0"/>
              <a:t>: формировать творческие способности детей на основе сотрудничества со сверстниками, готовность к совместной деятельности, способствовать становлению  у ребенка умения регулировать  собственные действия;</a:t>
            </a:r>
          </a:p>
          <a:p>
            <a:pPr>
              <a:buNone/>
            </a:pPr>
            <a:r>
              <a:rPr lang="ru-RU" sz="1600" b="1" dirty="0" smtClean="0"/>
              <a:t>-</a:t>
            </a:r>
            <a:r>
              <a:rPr lang="ru-RU" sz="1600" b="1" dirty="0" smtClean="0">
                <a:solidFill>
                  <a:schemeClr val="accent3"/>
                </a:solidFill>
              </a:rPr>
              <a:t>Художественно – эстетическое развитие</a:t>
            </a:r>
            <a:r>
              <a:rPr lang="ru-RU" sz="1600" b="1" dirty="0" smtClean="0"/>
              <a:t>: развивать слуховое восприятие фольклора, художественной литературы, способствовать реализации конструктивно – модельной творческой деятельности ;</a:t>
            </a:r>
          </a:p>
          <a:p>
            <a:pPr>
              <a:buNone/>
            </a:pPr>
            <a:r>
              <a:rPr lang="ru-RU" sz="1600" b="1" dirty="0" smtClean="0"/>
              <a:t>-</a:t>
            </a:r>
            <a:r>
              <a:rPr lang="ru-RU" sz="1600" b="1" dirty="0" smtClean="0">
                <a:solidFill>
                  <a:schemeClr val="accent3"/>
                </a:solidFill>
              </a:rPr>
              <a:t>Физическое развитие</a:t>
            </a:r>
            <a:r>
              <a:rPr lang="ru-RU" sz="1600" b="1" dirty="0" smtClean="0"/>
              <a:t>: развивать крупную и мелкую моторику;</a:t>
            </a:r>
          </a:p>
          <a:p>
            <a:pPr>
              <a:buNone/>
            </a:pPr>
            <a:r>
              <a:rPr lang="ru-RU" sz="1600" b="1" dirty="0" smtClean="0"/>
              <a:t>-</a:t>
            </a:r>
            <a:r>
              <a:rPr lang="ru-RU" sz="1600" b="1" dirty="0" smtClean="0">
                <a:solidFill>
                  <a:schemeClr val="accent3"/>
                </a:solidFill>
              </a:rPr>
              <a:t>Познавательное развитие</a:t>
            </a:r>
            <a:r>
              <a:rPr lang="ru-RU" sz="1600" b="1" dirty="0" smtClean="0"/>
              <a:t>: формировать познавательный интерес, представление об перелетных птицах, о причинах и следствиях, развивать любознательность, воображение, творческую активность.</a:t>
            </a:r>
          </a:p>
          <a:p>
            <a:pPr>
              <a:buNone/>
            </a:pPr>
            <a:endParaRPr lang="ru-RU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Материалы и оборудования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-Иллюстрации с изображением: яркого весеннего солнца, </a:t>
            </a:r>
          </a:p>
          <a:p>
            <a:pPr>
              <a:buNone/>
            </a:pPr>
            <a:r>
              <a:rPr lang="ru-RU" sz="1600" b="1" dirty="0" smtClean="0"/>
              <a:t>проталин в поле, грачей, которые ищут червей, птиц, летящих</a:t>
            </a:r>
          </a:p>
          <a:p>
            <a:pPr>
              <a:buNone/>
            </a:pPr>
            <a:r>
              <a:rPr lang="ru-RU" sz="1600" b="1" dirty="0" smtClean="0"/>
              <a:t> стаей, птенчиков в гнезде, птиц, поющих песни, гнезд в траве, на</a:t>
            </a:r>
          </a:p>
          <a:p>
            <a:pPr>
              <a:buNone/>
            </a:pPr>
            <a:r>
              <a:rPr lang="ru-RU" sz="1600" b="1" dirty="0" smtClean="0"/>
              <a:t> дереве, под крышей,  скворечник, детей, которые вешают </a:t>
            </a:r>
          </a:p>
          <a:p>
            <a:pPr>
              <a:buNone/>
            </a:pPr>
            <a:r>
              <a:rPr lang="ru-RU" sz="1600" b="1" dirty="0" smtClean="0"/>
              <a:t>скворечники;</a:t>
            </a:r>
          </a:p>
          <a:p>
            <a:pPr>
              <a:buNone/>
            </a:pPr>
            <a:r>
              <a:rPr lang="ru-RU" sz="1600" b="1" dirty="0" smtClean="0"/>
              <a:t>-карточки со </a:t>
            </a:r>
            <a:r>
              <a:rPr lang="ru-RU" sz="1600" b="1" dirty="0" smtClean="0"/>
              <a:t>слогами, которые разделены на слоги: </a:t>
            </a:r>
            <a:r>
              <a:rPr lang="ru-RU" sz="1600" b="1" dirty="0" err="1" smtClean="0"/>
              <a:t>мош-ка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гу-се-ни</a:t>
            </a:r>
            <a:r>
              <a:rPr lang="ru-RU" sz="1600" b="1" dirty="0" smtClean="0"/>
              <a:t>-</a:t>
            </a:r>
          </a:p>
          <a:p>
            <a:pPr>
              <a:buNone/>
            </a:pPr>
            <a:r>
              <a:rPr lang="ru-RU" sz="1600" b="1" dirty="0" err="1" smtClean="0"/>
              <a:t>ца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ко-мар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ли-чин-ка,чер-вяк</a:t>
            </a:r>
            <a:r>
              <a:rPr lang="ru-RU" sz="1600" b="1" dirty="0" smtClean="0"/>
              <a:t>;</a:t>
            </a:r>
          </a:p>
          <a:p>
            <a:pPr>
              <a:buNone/>
            </a:pPr>
            <a:r>
              <a:rPr lang="ru-RU" sz="1600" b="1" dirty="0" smtClean="0"/>
              <a:t>-силуэты птиц: ласточки, кукушки, грача, скворца, жаворонка,</a:t>
            </a:r>
          </a:p>
          <a:p>
            <a:pPr>
              <a:buNone/>
            </a:pPr>
            <a:r>
              <a:rPr lang="ru-RU" sz="1600" b="1" dirty="0" smtClean="0"/>
              <a:t> нарисованные на листах бумаги;</a:t>
            </a:r>
          </a:p>
          <a:p>
            <a:pPr>
              <a:buNone/>
            </a:pPr>
            <a:r>
              <a:rPr lang="ru-RU" sz="1600" b="1" dirty="0" smtClean="0"/>
              <a:t>-стихотворение Никитина «Весна», рассказ  Г.  </a:t>
            </a:r>
            <a:r>
              <a:rPr lang="ru-RU" sz="1600" b="1" dirty="0" err="1" smtClean="0"/>
              <a:t>Скребицкого</a:t>
            </a:r>
            <a:r>
              <a:rPr lang="ru-RU" sz="1600" b="1" dirty="0" smtClean="0"/>
              <a:t> «Наши</a:t>
            </a:r>
          </a:p>
          <a:p>
            <a:pPr>
              <a:buNone/>
            </a:pPr>
            <a:r>
              <a:rPr lang="ru-RU" sz="1600" b="1" dirty="0" smtClean="0"/>
              <a:t> друзья»</a:t>
            </a:r>
          </a:p>
          <a:p>
            <a:pPr>
              <a:buNone/>
            </a:pPr>
            <a:r>
              <a:rPr lang="ru-RU" sz="1600" b="1" dirty="0" smtClean="0"/>
              <a:t>-конверты для иллюстраций, карточек со слогами;</a:t>
            </a:r>
          </a:p>
          <a:p>
            <a:pPr>
              <a:buNone/>
            </a:pPr>
            <a:r>
              <a:rPr lang="ru-RU" sz="1600" b="1" dirty="0" smtClean="0"/>
              <a:t>-текстовой материал для игр: «Доскажи словечко», «Один –</a:t>
            </a:r>
          </a:p>
          <a:p>
            <a:pPr>
              <a:buNone/>
            </a:pPr>
            <a:r>
              <a:rPr lang="ru-RU" sz="1600" b="1" dirty="0" smtClean="0"/>
              <a:t>- много»;</a:t>
            </a:r>
          </a:p>
          <a:p>
            <a:pPr>
              <a:buNone/>
            </a:pPr>
            <a:r>
              <a:rPr lang="ru-RU" sz="1600" b="1" dirty="0" smtClean="0"/>
              <a:t>-средство ТСО (голоса птиц, фотографии)</a:t>
            </a:r>
            <a:endParaRPr lang="ru-RU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79690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Воспитатель читает детям  стихотворение, предлагает назвать гостей, которые соберутся весной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строят гнезд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3286148" cy="3286148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70248" y="2000240"/>
            <a:ext cx="3657600" cy="4171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/>
              <a:t>«Приходит с добром,</a:t>
            </a:r>
          </a:p>
          <a:p>
            <a:pPr algn="ctr">
              <a:buNone/>
            </a:pPr>
            <a:r>
              <a:rPr lang="ru-RU" sz="1600" b="1" dirty="0" smtClean="0"/>
              <a:t>Веет теплом</a:t>
            </a:r>
          </a:p>
          <a:p>
            <a:pPr algn="ctr">
              <a:buNone/>
            </a:pPr>
            <a:r>
              <a:rPr lang="ru-RU" sz="1600" b="1" dirty="0" smtClean="0"/>
              <a:t>Светом солнечным красна,</a:t>
            </a:r>
          </a:p>
          <a:p>
            <a:pPr algn="ctr">
              <a:buNone/>
            </a:pPr>
            <a:r>
              <a:rPr lang="ru-RU" sz="1600" b="1" dirty="0" smtClean="0"/>
              <a:t>А зовут ее – весна!</a:t>
            </a:r>
          </a:p>
          <a:p>
            <a:pPr algn="ctr">
              <a:buNone/>
            </a:pPr>
            <a:r>
              <a:rPr lang="ru-RU" sz="1600" b="1" dirty="0" smtClean="0"/>
              <a:t>А весной к нам гости соберутся</a:t>
            </a:r>
          </a:p>
          <a:p>
            <a:pPr algn="ctr">
              <a:buNone/>
            </a:pPr>
            <a:r>
              <a:rPr lang="ru-RU" sz="1600" b="1" dirty="0" smtClean="0"/>
              <a:t>Сколько гнезд </a:t>
            </a:r>
            <a:r>
              <a:rPr lang="ru-RU" sz="1600" b="1" dirty="0" err="1" smtClean="0"/>
              <a:t>понавьют</a:t>
            </a:r>
            <a:r>
              <a:rPr lang="ru-RU" sz="1600" b="1" dirty="0" smtClean="0"/>
              <a:t>, посмотри!</a:t>
            </a:r>
          </a:p>
          <a:p>
            <a:pPr algn="ctr">
              <a:buNone/>
            </a:pPr>
            <a:r>
              <a:rPr lang="ru-RU" sz="1600" b="1" dirty="0" smtClean="0"/>
              <a:t>Что за звуки, за песни польются</a:t>
            </a:r>
          </a:p>
          <a:p>
            <a:pPr algn="ctr">
              <a:buNone/>
            </a:pPr>
            <a:r>
              <a:rPr lang="ru-RU" sz="1600" b="1" dirty="0" smtClean="0"/>
              <a:t>День – </a:t>
            </a:r>
            <a:r>
              <a:rPr lang="ru-RU" sz="1600" b="1" dirty="0" err="1" smtClean="0"/>
              <a:t>деньской</a:t>
            </a:r>
            <a:r>
              <a:rPr lang="ru-RU" sz="1600" b="1" dirty="0" smtClean="0"/>
              <a:t> от зари до зари».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93978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Воспитатель организует словесную игру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«Доскажи словечко»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(используются средства ТСО- появляется иллюстрация, звучит пение птицы )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грач иде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3471858" cy="350046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2428868"/>
            <a:ext cx="3657600" cy="37433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«Труд в саду он уважает,</a:t>
            </a:r>
          </a:p>
          <a:p>
            <a:pPr algn="ctr">
              <a:buNone/>
            </a:pPr>
            <a:r>
              <a:rPr lang="ru-RU" sz="1600" b="1" dirty="0" smtClean="0"/>
              <a:t>Гусениц уничтожает!</a:t>
            </a:r>
          </a:p>
          <a:p>
            <a:pPr algn="ctr">
              <a:buNone/>
            </a:pPr>
            <a:r>
              <a:rPr lang="ru-RU" sz="1600" b="1" dirty="0" smtClean="0"/>
              <a:t>Есть на дереве « дворец»</a:t>
            </a:r>
          </a:p>
          <a:p>
            <a:pPr algn="ctr">
              <a:buNone/>
            </a:pPr>
            <a:r>
              <a:rPr lang="ru-RU" sz="1600" b="1" dirty="0" smtClean="0"/>
              <a:t>В нем живет с семьей …»</a:t>
            </a:r>
            <a:endParaRPr lang="ru-RU" sz="1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01122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Воспитатель напоминает детям , что осенью птицы улетают на юг, а весной возвращаются в родные края. Почему?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роталины в поле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628" y="1785926"/>
            <a:ext cx="2786082" cy="2357454"/>
          </a:xfrm>
        </p:spPr>
      </p:pic>
      <p:pic>
        <p:nvPicPr>
          <p:cNvPr id="7" name="Рисунок 6" descr="яркое солнц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26"/>
            <a:ext cx="2857520" cy="2357454"/>
          </a:xfrm>
          <a:prstGeom prst="rect">
            <a:avLst/>
          </a:prstGeom>
        </p:spPr>
      </p:pic>
      <p:pic>
        <p:nvPicPr>
          <p:cNvPr id="9" name="Рисунок 8" descr="нашел червя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429132"/>
            <a:ext cx="3429024" cy="214313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3786182" y="28574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739895">
            <a:off x="6357950" y="42862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Воспитатель сообщает детям о том, что все птицы, кроме кукушки, живут стаями. Почему? Поможет физкультурная минутка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физминутка 0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3657600" cy="4000528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/>
              <a:t>Пой-ка, подпевай-ка</a:t>
            </a:r>
          </a:p>
          <a:p>
            <a:pPr algn="ctr">
              <a:buNone/>
            </a:pPr>
            <a:r>
              <a:rPr lang="ru-RU" sz="1400" dirty="0" smtClean="0"/>
              <a:t>(хлопают в ладоши)</a:t>
            </a:r>
          </a:p>
          <a:p>
            <a:pPr algn="ctr">
              <a:buNone/>
            </a:pPr>
            <a:r>
              <a:rPr lang="ru-RU" sz="1600" b="1" dirty="0" smtClean="0"/>
              <a:t>Прилетела стайка</a:t>
            </a:r>
          </a:p>
          <a:p>
            <a:pPr algn="ctr">
              <a:buNone/>
            </a:pPr>
            <a:r>
              <a:rPr lang="ru-RU" sz="1400" dirty="0" smtClean="0"/>
              <a:t>( машут руками, как крыльями)</a:t>
            </a:r>
          </a:p>
          <a:p>
            <a:pPr algn="ctr">
              <a:buNone/>
            </a:pPr>
            <a:r>
              <a:rPr lang="ru-RU" sz="1600" b="1" dirty="0" smtClean="0"/>
              <a:t>Эта птичка – соловей</a:t>
            </a:r>
          </a:p>
          <a:p>
            <a:pPr algn="ctr">
              <a:buNone/>
            </a:pPr>
            <a:r>
              <a:rPr lang="ru-RU" sz="1600" b="1" dirty="0" smtClean="0"/>
              <a:t>Эта птичка – скворушка</a:t>
            </a:r>
          </a:p>
          <a:p>
            <a:pPr algn="ctr">
              <a:buNone/>
            </a:pPr>
            <a:r>
              <a:rPr lang="ru-RU" sz="1600" b="1" dirty="0" smtClean="0"/>
              <a:t>Пестренькое перышко</a:t>
            </a:r>
          </a:p>
          <a:p>
            <a:pPr algn="ctr">
              <a:buNone/>
            </a:pPr>
            <a:r>
              <a:rPr lang="ru-RU" sz="1600" dirty="0" smtClean="0"/>
              <a:t>(</a:t>
            </a:r>
            <a:r>
              <a:rPr lang="ru-RU" sz="1400" dirty="0" smtClean="0"/>
              <a:t>ладони повернуть к себе, скрестить руки, переплести большие пальцы, помахать кистями рук с сомкнутыми пальцами)</a:t>
            </a:r>
          </a:p>
          <a:p>
            <a:pPr algn="ctr">
              <a:buNone/>
            </a:pPr>
            <a:r>
              <a:rPr lang="ru-RU" sz="1600" b="1" dirty="0" smtClean="0"/>
              <a:t>Ну, а эта – коршун злой</a:t>
            </a:r>
          </a:p>
          <a:p>
            <a:pPr algn="ctr">
              <a:buNone/>
            </a:pPr>
            <a:r>
              <a:rPr lang="ru-RU" sz="1400" dirty="0" smtClean="0"/>
              <a:t>( махать руками, как крыльями)</a:t>
            </a:r>
          </a:p>
          <a:p>
            <a:pPr algn="ctr">
              <a:buNone/>
            </a:pPr>
            <a:r>
              <a:rPr lang="ru-RU" sz="1600" b="1" dirty="0" smtClean="0"/>
              <a:t>Птички, птички  - все домой</a:t>
            </a:r>
          </a:p>
          <a:p>
            <a:pPr algn="ctr">
              <a:buNone/>
            </a:pPr>
            <a:r>
              <a:rPr lang="ru-RU" sz="1400" dirty="0" smtClean="0"/>
              <a:t>( подзывать движением ладоней к себе, сложить ладони под углом – «домик»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Воспитатель предлагает детям игру « Собери слово»,  которая познакомит детей с «продуктами питания» для </a:t>
            </a:r>
            <a:r>
              <a:rPr lang="ru-RU" sz="1800" b="1" dirty="0" smtClean="0">
                <a:solidFill>
                  <a:schemeClr val="tx1"/>
                </a:solidFill>
              </a:rPr>
              <a:t>птиц - подведение </a:t>
            </a:r>
            <a:r>
              <a:rPr lang="ru-RU" sz="1800" b="1" dirty="0" smtClean="0">
                <a:solidFill>
                  <a:schemeClr val="tx1"/>
                </a:solidFill>
              </a:rPr>
              <a:t>к обобщению « насекомоядные»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285992"/>
            <a:ext cx="857256" cy="857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  ГУ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285992"/>
            <a:ext cx="914400" cy="857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СЕ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285992"/>
            <a:ext cx="914400" cy="857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НИ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214554"/>
            <a:ext cx="914400" cy="857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ЦА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715008" y="2500306"/>
            <a:ext cx="7640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857620" y="2500306"/>
            <a:ext cx="6926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071670" y="2500306"/>
            <a:ext cx="7640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4043932" y="3599878"/>
            <a:ext cx="48463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3643314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КО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3571876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МАР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43042" y="5143512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ЛИ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2071734" y="421481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5143512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ЧИН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5143512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КА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714612" y="52863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929190" y="5357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Игра «Один – много» закрепит умение изменять слова, артикуляцию звуков «И», «Ы»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ласточк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86380" y="1357298"/>
            <a:ext cx="2571768" cy="2214578"/>
          </a:xfrm>
        </p:spPr>
      </p:pic>
      <p:pic>
        <p:nvPicPr>
          <p:cNvPr id="8" name="Рисунок 7" descr="ласто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357298"/>
            <a:ext cx="2643206" cy="2143140"/>
          </a:xfrm>
          <a:prstGeom prst="rect">
            <a:avLst/>
          </a:prstGeom>
        </p:spPr>
      </p:pic>
      <p:pic>
        <p:nvPicPr>
          <p:cNvPr id="9" name="Рисунок 8" descr="скворе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857628"/>
            <a:ext cx="2571768" cy="2143140"/>
          </a:xfrm>
          <a:prstGeom prst="rect">
            <a:avLst/>
          </a:prstGeom>
        </p:spPr>
      </p:pic>
      <p:pic>
        <p:nvPicPr>
          <p:cNvPr id="10" name="Рисунок 9" descr="скворц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857628"/>
            <a:ext cx="2571768" cy="2071702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857620" y="24288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786182" y="4714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</TotalTime>
  <Words>672</Words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План – конспект НОД с детьми подготовительной группы    «Перелетные птицы»</vt:lpstr>
      <vt:lpstr>Задачи</vt:lpstr>
      <vt:lpstr>Материалы и оборудования</vt:lpstr>
      <vt:lpstr>Воспитатель читает детям  стихотворение, предлагает назвать гостей, которые соберутся весной</vt:lpstr>
      <vt:lpstr>Воспитатель организует словесную игру  «Доскажи словечко» (используются средства ТСО- появляется иллюстрация, звучит пение птицы )</vt:lpstr>
      <vt:lpstr>Воспитатель напоминает детям , что осенью птицы улетают на юг, а весной возвращаются в родные края. Почему? </vt:lpstr>
      <vt:lpstr>Воспитатель сообщает детям о том, что все птицы, кроме кукушки, живут стаями. Почему? Поможет физкультурная минутка</vt:lpstr>
      <vt:lpstr>Воспитатель предлагает детям игру « Собери слово»,  которая познакомит детей с «продуктами питания» для птиц - подведение к обобщению « насекомоядные»</vt:lpstr>
      <vt:lpstr>Игра «Один – много» закрепит умение изменять слова, артикуляцию звуков «И», «Ы»  </vt:lpstr>
      <vt:lpstr>Воспитатель обращает внимание  детей на то, что птицы много летают, а когда устают  - отдыхают. Пальчиковая гимнастика « Птички»</vt:lpstr>
      <vt:lpstr>Воспитатель напоминает детям о том, что у каждой птички есть свой дом, предлагает вырезать нарисованный силуэт птицы, поместить в тот дом, который, по их мнению,  ее </vt:lpstr>
      <vt:lpstr>Воспитатель читает рассказ «Птицы – наши друзья», предлагает пересказать его с помощью предметных картинок</vt:lpstr>
      <vt:lpstr>Итог деятельности: воспитатель предлагает детям назвать перелетных птиц, послушать их пение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– конспект НОД с детьми подготовительной группы    «Перелетные птицы»</dc:title>
  <dc:creator>вера</dc:creator>
  <cp:lastModifiedBy>вера</cp:lastModifiedBy>
  <cp:revision>41</cp:revision>
  <dcterms:created xsi:type="dcterms:W3CDTF">2014-04-09T14:12:19Z</dcterms:created>
  <dcterms:modified xsi:type="dcterms:W3CDTF">2014-08-19T16:36:39Z</dcterms:modified>
</cp:coreProperties>
</file>