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22"/>
  </p:notesMasterIdLst>
  <p:sldIdLst>
    <p:sldId id="290" r:id="rId2"/>
    <p:sldId id="257" r:id="rId3"/>
    <p:sldId id="291" r:id="rId4"/>
    <p:sldId id="293" r:id="rId5"/>
    <p:sldId id="280" r:id="rId6"/>
    <p:sldId id="266" r:id="rId7"/>
    <p:sldId id="275" r:id="rId8"/>
    <p:sldId id="279" r:id="rId9"/>
    <p:sldId id="268" r:id="rId10"/>
    <p:sldId id="276" r:id="rId11"/>
    <p:sldId id="292" r:id="rId12"/>
    <p:sldId id="281" r:id="rId13"/>
    <p:sldId id="294" r:id="rId14"/>
    <p:sldId id="295" r:id="rId15"/>
    <p:sldId id="296" r:id="rId16"/>
    <p:sldId id="283" r:id="rId17"/>
    <p:sldId id="284" r:id="rId18"/>
    <p:sldId id="297" r:id="rId19"/>
    <p:sldId id="285" r:id="rId20"/>
    <p:sldId id="287" r:id="rId21"/>
  </p:sldIdLst>
  <p:sldSz cx="9144000" cy="6858000" type="screen4x3"/>
  <p:notesSz cx="6858000" cy="9144000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46" autoAdjust="0"/>
    <p:restoredTop sz="94660"/>
  </p:normalViewPr>
  <p:slideViewPr>
    <p:cSldViewPr>
      <p:cViewPr>
        <p:scale>
          <a:sx n="114" d="100"/>
          <a:sy n="114" d="100"/>
        </p:scale>
        <p:origin x="-155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8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5650" cy="34226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80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15370" name="Text Box 9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Arial Unicode MS" charset="0"/>
              </a:defRPr>
            </a:lvl1pPr>
          </a:lstStyle>
          <a:p>
            <a:pPr>
              <a:defRPr/>
            </a:pPr>
            <a:fld id="{8B6DBBD1-E9DB-4D70-A3D0-958E2CB2BC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74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3DD6088B-1E37-430B-9A91-065DD04EE10D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1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DB3A9A4F-F70D-428D-9AB0-0D1343B8822F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16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646DA7BA-FC86-4BCD-8FB0-1941978BB845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17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F7D9FDCE-4F04-4CA7-B5A3-EC351B1A5586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19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4D3079EC-5000-4A0D-8A5F-9D6C1D97A85E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20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B011E963-29CF-450E-8726-EF67B4FE9EA2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2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>
              <a:latin typeface="Calibri" pitchFamily="34" charset="0"/>
              <a:ea typeface="SimSun" pitchFamily="2" charset="-122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algn="r">
              <a:buClrTx/>
              <a:buFontTx/>
              <a:buNone/>
            </a:pPr>
            <a:fld id="{6BA5EF9F-3C0B-450F-85EC-A4B1F1625998}" type="slidenum">
              <a:rPr lang="ru-RU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2</a:t>
            </a:fld>
            <a:endParaRPr lang="ru-RU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64473BF6-1962-45DC-B9D4-8C0D260CC34A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5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B245F978-AEF5-4A71-BC89-9B2710373E18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6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>
              <a:latin typeface="Calibri" pitchFamily="34" charset="0"/>
              <a:ea typeface="SimSun" pitchFamily="2" charset="-122"/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algn="r">
              <a:buClrTx/>
              <a:buFontTx/>
              <a:buNone/>
            </a:pPr>
            <a:fld id="{8366B6B2-982A-44D1-8405-E0D10AF62778}" type="slidenum">
              <a:rPr lang="ru-RU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6</a:t>
            </a:fld>
            <a:endParaRPr lang="ru-RU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93E04E0F-D6FD-427F-BFB2-4E857929E607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7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F5ECA28B-2C80-4B4D-A3AD-9432C0B0B086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08224503-6B45-4037-A6ED-81ACA8333501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9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mtClean="0">
              <a:latin typeface="Calibri" pitchFamily="34" charset="0"/>
              <a:ea typeface="SimSun" pitchFamily="2" charset="-122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algn="r">
              <a:buClrTx/>
              <a:buFontTx/>
              <a:buNone/>
            </a:pPr>
            <a:fld id="{06350C98-9350-4784-BF0D-694616BF6360}" type="slidenum">
              <a:rPr lang="ru-RU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9</a:t>
            </a:fld>
            <a:endParaRPr lang="ru-RU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9EC45516-5763-40D3-90A2-3E9E2E24AFA5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10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4588" y="685800"/>
            <a:ext cx="4562475" cy="3422650"/>
          </a:xfr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Times New Roman" pitchFamily="18" charset="0"/>
            </a:endParaRP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fld id="{0226D130-747A-4D8E-992D-F30DD5516985}" type="slidenum">
              <a:rPr lang="ru-RU" sz="120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/>
              <a:t>12</a:t>
            </a:fld>
            <a:endParaRPr lang="ru-RU" sz="120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7C3F878-F5E8-489B-AC8A-64F2A7E22C28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22C6BCE-46F0-4E30-82C6-FB8056B772F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00369-3FB2-445E-AA15-B9478F439F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021C6-6846-4F75-A629-C1B61E1386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D5E649-77F5-4D83-9929-03B1BFFFF1B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BA2A0B-3E39-4E01-8493-6F202FE23E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6D2DC-497C-4C7F-82D9-DBBB95B298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0A0A1A-ED95-401A-94B2-342ACF53FC6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EA1D3-B82D-4A02-B938-69404DA511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5FBDEE-1CCC-428E-9F57-200E7AB7E16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98F91F-3A85-4F6D-A110-5741F8DFA1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3EEE6F-0FF5-4DE3-B8F7-813739CDCA5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47A5F5EC-AC3E-4A65-BE46-49C8CD75B6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jpeg"/><Relationship Id="rId4" Type="http://schemas.openxmlformats.org/officeDocument/2006/relationships/image" Target="../media/image4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5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5800" y="1714500"/>
            <a:ext cx="7772400" cy="16430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                        «Наш денёк»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3886200"/>
            <a:ext cx="3500438" cy="1752600"/>
          </a:xfrm>
        </p:spPr>
        <p:txBody>
          <a:bodyPr>
            <a:normAutofit fontScale="92500"/>
          </a:bodyPr>
          <a:lstStyle/>
          <a:p>
            <a:r>
              <a:rPr lang="ru-RU" i="1" dirty="0" smtClean="0">
                <a:solidFill>
                  <a:srgbClr val="0070C0"/>
                </a:solidFill>
                <a:latin typeface="Arial Black" pitchFamily="34" charset="0"/>
              </a:rPr>
              <a:t>МБДОУ  детский сад №17</a:t>
            </a:r>
            <a:r>
              <a:rPr lang="ru-RU" sz="3600" i="1" dirty="0" smtClean="0">
                <a:solidFill>
                  <a:srgbClr val="0070C0"/>
                </a:solidFill>
                <a:latin typeface="Arial Black" pitchFamily="34" charset="0"/>
              </a:rPr>
              <a:t/>
            </a:r>
            <a:br>
              <a:rPr lang="ru-RU" sz="3600" i="1" dirty="0" smtClean="0">
                <a:solidFill>
                  <a:srgbClr val="0070C0"/>
                </a:solidFill>
                <a:latin typeface="Arial Black" pitchFamily="34" charset="0"/>
              </a:rPr>
            </a:br>
            <a:r>
              <a:rPr lang="ru-RU" sz="2800" i="1" dirty="0" smtClean="0">
                <a:solidFill>
                  <a:srgbClr val="0070C0"/>
                </a:solidFill>
                <a:latin typeface="Arial Black" pitchFamily="34" charset="0"/>
              </a:rPr>
              <a:t>г. Нижний Новгород</a:t>
            </a:r>
          </a:p>
          <a:p>
            <a:r>
              <a:rPr lang="ru-RU" sz="2800" i="1" dirty="0" smtClean="0">
                <a:solidFill>
                  <a:srgbClr val="0070C0"/>
                </a:solidFill>
                <a:latin typeface="Arial Black" pitchFamily="34" charset="0"/>
              </a:rPr>
              <a:t>Старшая группа</a:t>
            </a:r>
            <a:endParaRPr lang="ru-RU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92238" y="620713"/>
            <a:ext cx="7751762" cy="1379537"/>
          </a:xfrm>
        </p:spPr>
        <p:txBody>
          <a:bodyPr>
            <a:normAutofit fontScale="90000"/>
          </a:bodyPr>
          <a:lstStyle/>
          <a:p>
            <a:pPr algn="r">
              <a:defRPr/>
            </a:pP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>
                <a:latin typeface="+mn-lt"/>
              </a:rPr>
              <a:t/>
            </a:r>
            <a:br>
              <a:rPr lang="ru-RU" sz="2800" b="1" dirty="0">
                <a:latin typeface="+mn-lt"/>
              </a:rPr>
            </a:b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>
                <a:latin typeface="+mn-lt"/>
              </a:rPr>
              <a:t/>
            </a:r>
            <a:br>
              <a:rPr lang="ru-RU" sz="2800" b="1" dirty="0">
                <a:latin typeface="+mn-lt"/>
              </a:rPr>
            </a:b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>
                <a:latin typeface="+mn-lt"/>
              </a:rPr>
              <a:t/>
            </a:r>
            <a:br>
              <a:rPr lang="ru-RU" sz="2800" b="1" dirty="0">
                <a:latin typeface="+mn-lt"/>
              </a:rPr>
            </a:br>
            <a:r>
              <a:rPr lang="ru-RU" sz="2800" b="1" dirty="0" smtClean="0">
                <a:latin typeface="+mn-lt"/>
              </a:rPr>
              <a:t>.</a:t>
            </a:r>
            <a:r>
              <a:rPr lang="ru-RU" sz="1800" b="1" dirty="0" smtClean="0">
                <a:latin typeface="+mn-lt"/>
              </a:rPr>
              <a:t/>
            </a:r>
            <a:br>
              <a:rPr lang="ru-RU" sz="1800" b="1" dirty="0" smtClean="0">
                <a:latin typeface="+mn-lt"/>
              </a:rPr>
            </a:br>
            <a:endParaRPr lang="ru-RU" sz="1800" b="1" dirty="0" smtClean="0">
              <a:latin typeface="+mn-lt"/>
            </a:endParaRPr>
          </a:p>
        </p:txBody>
      </p:sp>
      <p:sp>
        <p:nvSpPr>
          <p:cNvPr id="9220" name="Объект 1"/>
          <p:cNvSpPr>
            <a:spLocks noGrp="1"/>
          </p:cNvSpPr>
          <p:nvPr>
            <p:ph idx="4294967295"/>
          </p:nvPr>
        </p:nvSpPr>
        <p:spPr>
          <a:xfrm>
            <a:off x="4788024" y="836711"/>
            <a:ext cx="3240360" cy="1944217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Над бумажным над листом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Машет кисточка хвостом.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И не просто машет,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А бумагу мажет,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Красит в разные цвета.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Ах, какая красота!</a:t>
            </a:r>
            <a:endParaRPr lang="ru-RU" b="1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5122" name="Picture 2" descr="&amp;Kcy;&amp;acy;&amp;kcy; &amp;ncy;&amp;acy;&amp;rcy;&amp;icy;&amp;scy;&amp;ocy;&amp;vcy;&amp;acy;&amp;tcy;&amp;softcy; &amp;tscy;&amp;vcy;&amp;iecy;&amp;tcy;&amp;ycy; &amp;ncy;&amp;acy; &amp;dcy;&amp;iecy;&amp;ncy;&amp;softcy; &amp;rcy;&amp;ocy;&amp;zhcy;&amp;dcy;&amp;iecy;&amp;ncy;&amp;icy;&amp;yacy; &amp;dcy;&amp;iecy;&amp;dcy;&amp;ucy;&amp;shcy;&amp;kcy;&amp;iecy; - &amp;Kcy;&amp;acy;&amp;rcy;&amp;icy;&amp;kcy;&amp;acy;&amp;tcy;&amp;ucy;&amp;rcy;&amp;ycy; &amp;icy; &amp;shcy;&amp;acy;&amp;rcy;&amp;zhcy;&amp;icy;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986" b="8854"/>
          <a:stretch/>
        </p:blipFill>
        <p:spPr bwMode="auto">
          <a:xfrm>
            <a:off x="566241" y="332656"/>
            <a:ext cx="326743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1\Desktop\Фото разное\P1010204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688" r="11633"/>
          <a:stretch/>
        </p:blipFill>
        <p:spPr bwMode="auto">
          <a:xfrm>
            <a:off x="561285" y="2486695"/>
            <a:ext cx="3372374" cy="321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1\Desktop\Фото разное\P101020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3968" y="2889899"/>
            <a:ext cx="3731885" cy="2798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0032" y="1268760"/>
            <a:ext cx="37444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Театр! Как много значит слово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Для всех, кто 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был 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там много раз!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Как важно и порою ново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Бывает действие для нас!</a:t>
            </a:r>
          </a:p>
        </p:txBody>
      </p:sp>
      <p:pic>
        <p:nvPicPr>
          <p:cNvPr id="6146" name="Picture 2" descr="C:\Users\1\Desktop\Фото разное\P101015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4288531" cy="321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74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6952618" cy="100811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Группа вышла одеваться,</a:t>
            </a:r>
            <a:b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На прогулку </a:t>
            </a:r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собираться.</a:t>
            </a:r>
            <a:r>
              <a:rPr lang="ru-RU" sz="2400" dirty="0" smtClean="0"/>
              <a:t>,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2348880"/>
            <a:ext cx="3799251" cy="2849438"/>
          </a:xfrm>
        </p:spPr>
      </p:pic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2348880"/>
            <a:ext cx="3703240" cy="2777430"/>
          </a:xfrm>
        </p:spPr>
      </p:pic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40650" cy="176600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Arial Black" pitchFamily="34" charset="0"/>
              </a:rPr>
              <a:t>Я по улице гуляю,</a:t>
            </a:r>
            <a:br>
              <a:rPr lang="ru-RU" sz="2400" dirty="0">
                <a:latin typeface="Arial Black" pitchFamily="34" charset="0"/>
              </a:rPr>
            </a:br>
            <a:r>
              <a:rPr lang="ru-RU" sz="2400" dirty="0">
                <a:latin typeface="Arial Black" pitchFamily="34" charset="0"/>
              </a:rPr>
              <a:t>Свежим воздухом дышу.</a:t>
            </a:r>
            <a:br>
              <a:rPr lang="ru-RU" sz="2400" dirty="0">
                <a:latin typeface="Arial Black" pitchFamily="34" charset="0"/>
              </a:rPr>
            </a:br>
            <a:r>
              <a:rPr lang="ru-RU" sz="2400" dirty="0">
                <a:latin typeface="Arial Black" pitchFamily="34" charset="0"/>
              </a:rPr>
              <a:t>Что увидел я, что знаю</a:t>
            </a:r>
            <a:br>
              <a:rPr lang="ru-RU" sz="2400" dirty="0">
                <a:latin typeface="Arial Black" pitchFamily="34" charset="0"/>
              </a:rPr>
            </a:br>
            <a:r>
              <a:rPr lang="ru-RU" sz="2400" dirty="0">
                <a:latin typeface="Arial Black" pitchFamily="34" charset="0"/>
              </a:rPr>
              <a:t>Хоть сейчас вам расскажу.</a:t>
            </a:r>
            <a:br>
              <a:rPr lang="ru-RU" sz="2400" dirty="0">
                <a:latin typeface="Arial Black" pitchFamily="34" charset="0"/>
              </a:rPr>
            </a:br>
            <a:endParaRPr lang="ru-RU" sz="2400" dirty="0">
              <a:latin typeface="Arial Black" pitchFamily="34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" name="Объект 16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1777910"/>
            <a:ext cx="3419475" cy="2564606"/>
          </a:xfrm>
        </p:spPr>
      </p:pic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" name="Объект 17"/>
          <p:cNvPicPr>
            <a:picLocks noGrp="1" noChangeAspect="1"/>
          </p:cNvPicPr>
          <p:nvPr>
            <p:ph sz="quarter" idx="4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359" b="19175"/>
          <a:stretch/>
        </p:blipFill>
        <p:spPr>
          <a:xfrm>
            <a:off x="4846807" y="1772816"/>
            <a:ext cx="3338818" cy="2072835"/>
          </a:xfrm>
        </p:spPr>
      </p:pic>
      <p:pic>
        <p:nvPicPr>
          <p:cNvPr id="8194" name="Picture 2" descr="C:\Users\1\Desktop\Фото разное\P101016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4171392"/>
            <a:ext cx="288374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1\Desktop\Фото разное\P101016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03648" y="4437112"/>
            <a:ext cx="2664296" cy="1998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552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692696"/>
            <a:ext cx="3419475" cy="2565400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quarter"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584" y="3501008"/>
            <a:ext cx="3419475" cy="2565400"/>
          </a:xfrm>
        </p:spPr>
      </p:pic>
      <p:pic>
        <p:nvPicPr>
          <p:cNvPr id="9218" name="Picture 2" descr="C:\Users\1\Desktop\Фото разное\P101017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1196752"/>
            <a:ext cx="2818620" cy="375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761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44008" y="764704"/>
            <a:ext cx="3391400" cy="19442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Час обеда подошел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,</a:t>
            </a:r>
            <a:b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Сели 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деточки за стол.</a:t>
            </a: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249" r="4249"/>
          <a:stretch>
            <a:fillRect/>
          </a:stretch>
        </p:blipFill>
        <p:spPr>
          <a:xfrm>
            <a:off x="971600" y="1484784"/>
            <a:ext cx="3456062" cy="2832748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716016" y="2996952"/>
            <a:ext cx="3463203" cy="3159753"/>
          </a:xfrm>
        </p:spPr>
        <p:txBody>
          <a:bodyPr>
            <a:normAutofit/>
          </a:bodyPr>
          <a:lstStyle/>
          <a:p>
            <a:pPr lvl="0"/>
            <a:r>
              <a:rPr lang="ru-RU" dirty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На обед нам дали щи,</a:t>
            </a:r>
            <a:br>
              <a:rPr lang="ru-RU" dirty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</a:br>
            <a:r>
              <a:rPr lang="ru-RU" dirty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Чай и запеканку.</a:t>
            </a:r>
            <a:br>
              <a:rPr lang="ru-RU" dirty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</a:br>
            <a:r>
              <a:rPr lang="ru-RU" dirty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Не люблю супы, борщи,</a:t>
            </a:r>
            <a:br>
              <a:rPr lang="ru-RU" dirty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</a:br>
            <a:r>
              <a:rPr lang="ru-RU" dirty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Я люблю </a:t>
            </a:r>
            <a:r>
              <a:rPr lang="ru-RU" dirty="0" err="1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сметанку</a:t>
            </a:r>
            <a:r>
              <a:rPr lang="ru-RU" dirty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  <a:t>!</a:t>
            </a:r>
            <a:br>
              <a:rPr lang="ru-RU" dirty="0">
                <a:solidFill>
                  <a:schemeClr val="tx1"/>
                </a:solidFill>
                <a:latin typeface="Arial Unicode MS" pitchFamily="34" charset="-128"/>
                <a:cs typeface="Arial" pitchFamily="34" charset="0"/>
              </a:rPr>
            </a:br>
            <a:endParaRPr lang="ru-RU" dirty="0"/>
          </a:p>
        </p:txBody>
      </p:sp>
      <p:pic>
        <p:nvPicPr>
          <p:cNvPr id="8" name="Picture 9" descr="chas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36296" y="2996952"/>
            <a:ext cx="10382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9300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&amp;Rcy;&amp;iecy;&amp;acy;&amp;lcy;&amp;icy;&amp;zcy;&amp;acy;&amp;tscy;&amp;icy;&amp;yacy; &amp;ocy;&amp;bcy;&amp;rcy;&amp;acy;&amp;zcy;&amp;ocy;&amp;vcy;&amp;acy;&amp;tcy;&amp;iecy;&amp;lcy;&amp;softcy;&amp;ncy;&amp;ycy;&amp;khcy; &amp;ocy;&amp;bcy;&amp;lcy;&amp;acy;&amp;scy;&amp;tcy;&amp;iecy;&amp;jcy; &amp;Mcy;&amp;Bcy;&amp;Dcy;&amp;Ocy;&amp;Ucy; &quot;&amp;TScy;&amp;iecy;&amp;ncy;&amp;tcy;&amp;rcy; &amp;rcy;&amp;acy;&amp;zcy;&amp;vcy;&amp;icy;&amp;tcy;&amp;icy;&amp;yacy; &amp;rcy;&amp;iecy;&amp;bcy;&amp;iocy;&amp;ncy;&amp;kcy;&amp;acy; - &amp;dcy;&amp;iecy;&amp;tcy;&amp;scy;&amp;kcy;&amp;icy;&amp;jcy; &amp;scy;&amp;acy;&amp;dcy; 7 &quot;&amp;IOcy;&amp;lcy;&amp;ocy;&amp;chcy;&amp;kcy;&amp;acy;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979" r="3123" b="8104"/>
          <a:stretch/>
        </p:blipFill>
        <p:spPr bwMode="auto">
          <a:xfrm>
            <a:off x="467544" y="4293096"/>
            <a:ext cx="3134719" cy="218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285750"/>
            <a:ext cx="2726046" cy="2927226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Arial Black" pitchFamily="34" charset="0"/>
              </a:rPr>
              <a:t>Если целый день играть,</a:t>
            </a:r>
            <a:br>
              <a:rPr lang="ru-RU" sz="20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000" b="1" dirty="0">
                <a:solidFill>
                  <a:srgbClr val="FF0000"/>
                </a:solidFill>
                <a:latin typeface="Arial Black" pitchFamily="34" charset="0"/>
              </a:rPr>
              <a:t>Можем даже мы устать.</a:t>
            </a:r>
            <a:br>
              <a:rPr lang="ru-RU" sz="20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000" b="1" dirty="0">
                <a:solidFill>
                  <a:srgbClr val="FF0000"/>
                </a:solidFill>
                <a:latin typeface="Arial Black" pitchFamily="34" charset="0"/>
              </a:rPr>
              <a:t>И тогда, спасая нас</a:t>
            </a:r>
            <a:br>
              <a:rPr lang="ru-RU" sz="20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000" b="1" dirty="0">
                <a:solidFill>
                  <a:srgbClr val="FF0000"/>
                </a:solidFill>
                <a:latin typeface="Arial Black" pitchFamily="34" charset="0"/>
              </a:rPr>
              <a:t>К нам приходит</a:t>
            </a:r>
            <a:br>
              <a:rPr lang="ru-RU" sz="20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000" b="1" dirty="0">
                <a:solidFill>
                  <a:srgbClr val="FF0000"/>
                </a:solidFill>
                <a:latin typeface="Arial Black" pitchFamily="34" charset="0"/>
              </a:rPr>
              <a:t>«Тихий час».</a:t>
            </a:r>
            <a:endParaRPr lang="ru-RU" sz="2000" b="1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2" name="Picture 2" descr="C:\Users\1\Desktop\Фото разное\P101018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37606" y="1124744"/>
            <a:ext cx="508856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2000" b="1" smtClean="0">
                <a:solidFill>
                  <a:srgbClr val="9900CC"/>
                </a:solidFill>
              </a:rPr>
              <a:t>После сна, как все проснулись,</a:t>
            </a:r>
            <a:br>
              <a:rPr lang="ru-RU" sz="2000" b="1" smtClean="0">
                <a:solidFill>
                  <a:srgbClr val="9900CC"/>
                </a:solidFill>
              </a:rPr>
            </a:br>
            <a:r>
              <a:rPr lang="ru-RU" sz="2000" b="1" smtClean="0">
                <a:solidFill>
                  <a:srgbClr val="9900CC"/>
                </a:solidFill>
              </a:rPr>
              <a:t>Улыбнулись, потянулись,</a:t>
            </a:r>
            <a:br>
              <a:rPr lang="ru-RU" sz="2000" b="1" smtClean="0">
                <a:solidFill>
                  <a:srgbClr val="9900CC"/>
                </a:solidFill>
              </a:rPr>
            </a:br>
            <a:r>
              <a:rPr lang="ru-RU" sz="2000" b="1" smtClean="0">
                <a:solidFill>
                  <a:srgbClr val="9900CC"/>
                </a:solidFill>
              </a:rPr>
              <a:t>Мы по коврикам прошлись,</a:t>
            </a:r>
            <a:br>
              <a:rPr lang="ru-RU" sz="2000" b="1" smtClean="0">
                <a:solidFill>
                  <a:srgbClr val="9900CC"/>
                </a:solidFill>
              </a:rPr>
            </a:br>
            <a:r>
              <a:rPr lang="ru-RU" sz="2000" b="1" smtClean="0">
                <a:solidFill>
                  <a:srgbClr val="9900CC"/>
                </a:solidFill>
              </a:rPr>
              <a:t>Закаляйся, не ленись!</a:t>
            </a:r>
            <a:endParaRPr lang="ru-RU" sz="2000" smtClean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2132856"/>
            <a:ext cx="3419475" cy="2564606"/>
          </a:xfrm>
        </p:spPr>
      </p:pic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5025" y="2777728"/>
            <a:ext cx="3419475" cy="2564606"/>
          </a:xfrm>
        </p:spPr>
      </p:pic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\Desktop\Фото разное\P101019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1960" y="2132856"/>
            <a:ext cx="4176464" cy="3132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476672"/>
            <a:ext cx="33843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Время полдника у нас!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Будем кушать мы сейчас.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Вот творожное суфле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Перед нами на столе!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А к нему клубничный джем!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(Очень нравится он всем!)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И какао с молоком,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Чтобы все запить потом!</a:t>
            </a:r>
          </a:p>
        </p:txBody>
      </p:sp>
    </p:spTree>
    <p:extLst>
      <p:ext uri="{BB962C8B-B14F-4D97-AF65-F5344CB8AC3E}">
        <p14:creationId xmlns:p14="http://schemas.microsoft.com/office/powerpoint/2010/main" val="4001676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188640"/>
            <a:ext cx="8604448" cy="1872208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Играть мы любим очень:</a:t>
            </a:r>
            <a:b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Вы знаете друзья!</a:t>
            </a:r>
            <a:b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Без игр прожить ребёнку</a:t>
            </a:r>
            <a:b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Никак, никак нельзя.</a:t>
            </a:r>
            <a:r>
              <a:rPr lang="ru-RU" sz="2000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ru-RU" sz="2000" dirty="0" smtClean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12291" name="Picture 3" descr="C:\Users\1\Desktop\Фото разное\P101020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2276872"/>
            <a:ext cx="4152461" cy="3114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C:\Users\1\Desktop\Фото разное\P101021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7735" y="1772816"/>
            <a:ext cx="307234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C:\Users\1\Desktop\Фото разное\P1010217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0879" y="4221088"/>
            <a:ext cx="2929197" cy="2196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 rot="10800000">
            <a:off x="971600" y="737686"/>
            <a:ext cx="6038770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10800000" wrap="square" lIns="90000" tIns="46800" rIns="90000" bIns="46800">
            <a:spAutoFit/>
          </a:bodyPr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3600" b="1" i="1" dirty="0">
              <a:solidFill>
                <a:srgbClr val="990099"/>
              </a:solidFill>
              <a:latin typeface="Arial Black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      Группа «</a:t>
            </a:r>
            <a:r>
              <a:rPr lang="ru-RU" dirty="0" err="1" smtClean="0">
                <a:solidFill>
                  <a:srgbClr val="FF0000"/>
                </a:solidFill>
                <a:latin typeface="Arial Black" pitchFamily="34" charset="0"/>
              </a:rPr>
              <a:t>Знайки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»</a:t>
            </a:r>
            <a:endParaRPr lang="ru-RU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8122" y="2324100"/>
            <a:ext cx="4586768" cy="3508375"/>
          </a:xfrm>
        </p:spPr>
      </p:pic>
      <p:pic>
        <p:nvPicPr>
          <p:cNvPr id="1026" name="Picture 2" descr="C:\Users\1\Desktop\a_b1154b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87" y="447986"/>
            <a:ext cx="19050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600" b="1" smtClean="0">
                <a:solidFill>
                  <a:srgbClr val="0000FF"/>
                </a:solidFill>
              </a:rPr>
              <a:t/>
            </a:r>
            <a:br>
              <a:rPr lang="ru-RU" sz="1600" b="1" smtClean="0">
                <a:solidFill>
                  <a:srgbClr val="0000FF"/>
                </a:solidFill>
              </a:rPr>
            </a:br>
            <a:endParaRPr lang="ru-RU" sz="1600" smtClean="0"/>
          </a:p>
        </p:txBody>
      </p:sp>
      <p:sp>
        <p:nvSpPr>
          <p:cNvPr id="14339" name="Содержимое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3850712" cy="540177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Солнце скрылось за домами,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Покидаем детский сад.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Я рассказываю маме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Про себя и про ребят.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Как мы хором песни пели,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Как играли в чехарду,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Что мы пили,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Что мы ели,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Что читали в детсаду.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Я рассказываю честно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И подробно обо всем.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Знаю, маме интересно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Знать о том, </a:t>
            </a:r>
            <a:b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Как мы живем.</a:t>
            </a:r>
            <a:endParaRPr lang="ru-RU" sz="1800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endParaRPr lang="ru-RU" dirty="0" smtClean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0152" y="692696"/>
            <a:ext cx="2620565" cy="3494087"/>
          </a:xfrm>
        </p:spPr>
      </p:pic>
      <p:pic>
        <p:nvPicPr>
          <p:cNvPr id="13314" name="Picture 2" descr="C:\Users\1\Desktop\Фото разное\P101022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912" y="2420888"/>
            <a:ext cx="2872626" cy="3830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3888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Вместе с солнцем просыпаюсь</a:t>
            </a:r>
            <a:r>
              <a:rPr lang="ru-RU" sz="1800" b="1" dirty="0">
                <a:latin typeface="Arial Black" pitchFamily="34" charset="0"/>
              </a:rPr>
              <a:t>,</a:t>
            </a:r>
            <a:br>
              <a:rPr lang="ru-RU" sz="1800" b="1" dirty="0"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Я приходу утра рад.</a:t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Быстро-быстро собираюсь</a:t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Я в любимый детский сад!</a:t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Там и книжки, и игрушки,</a:t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Там любимые друзья,</a:t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Мои верные подружки,</a:t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Мне без них никак нельзя!</a:t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Воспитатель милый самый,</a:t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Помогает нам и учит.</a:t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Мне она почти как мама.</a:t>
            </a:r>
            <a:b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dirty="0">
                <a:solidFill>
                  <a:srgbClr val="FF0000"/>
                </a:solidFill>
                <a:latin typeface="Arial Black" pitchFamily="34" charset="0"/>
              </a:rPr>
              <a:t>И детсад наш самый </a:t>
            </a:r>
            <a:r>
              <a:rPr lang="ru-RU" sz="1800" b="1" dirty="0" smtClean="0">
                <a:solidFill>
                  <a:srgbClr val="FF0000"/>
                </a:solidFill>
                <a:latin typeface="Arial Black" pitchFamily="34" charset="0"/>
              </a:rPr>
              <a:t>лучший!</a:t>
            </a:r>
            <a:r>
              <a:rPr lang="ru-RU" sz="1800" b="1" dirty="0" smtClean="0">
                <a:latin typeface="Arial Black" pitchFamily="34" charset="0"/>
              </a:rPr>
              <a:t>!</a:t>
            </a:r>
            <a:endParaRPr lang="ru-RU" sz="1800" b="1" dirty="0">
              <a:latin typeface="Arial Black" pitchFamily="34" charset="0"/>
            </a:endParaRPr>
          </a:p>
        </p:txBody>
      </p:sp>
      <p:pic>
        <p:nvPicPr>
          <p:cNvPr id="1026" name="Picture 2" descr="C:\Users\1\Desktop\Фото разное\P1010142.JP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r="17804" b="22281"/>
          <a:stretch/>
        </p:blipFill>
        <p:spPr bwMode="auto">
          <a:xfrm>
            <a:off x="5004048" y="740186"/>
            <a:ext cx="3177241" cy="2253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1\Desktop\Фото разное\P1010141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6627" t="7032"/>
          <a:stretch/>
        </p:blipFill>
        <p:spPr bwMode="auto">
          <a:xfrm>
            <a:off x="5089517" y="3645024"/>
            <a:ext cx="2784458" cy="232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229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44008" y="982177"/>
            <a:ext cx="396044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Утром солнце просыпалось,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Улыбалось из-за туч,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Значит, нам с тобой осталось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Улыбнуться, встретив луч…</a:t>
            </a:r>
          </a:p>
          <a:p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Улыбнемся солнцу, лугу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И </a:t>
            </a:r>
            <a:r>
              <a:rPr lang="ru-RU" b="1" dirty="0" err="1">
                <a:solidFill>
                  <a:srgbClr val="FF0000"/>
                </a:solidFill>
                <a:latin typeface="Arial Black" pitchFamily="34" charset="0"/>
              </a:rPr>
              <a:t>травиночке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 любой,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Улыбнемся мы друг другу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Просто так сейчас с тобой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7170" name="Picture 2" descr="C:\Users\1\Desktop\Фото разное\P101020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3840427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1\Desktop\Фото разное\P1010208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2236" b="8916"/>
          <a:stretch/>
        </p:blipFill>
        <p:spPr bwMode="auto">
          <a:xfrm>
            <a:off x="954956" y="3356992"/>
            <a:ext cx="3297650" cy="289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976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3050"/>
            <a:ext cx="8686800" cy="116205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/>
            </a:r>
            <a:br>
              <a:rPr lang="ru-RU" i="1" dirty="0" smtClean="0"/>
            </a:br>
            <a:endParaRPr lang="ru-RU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052737"/>
            <a:ext cx="410445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В нашем садике, друзья,</a:t>
            </a:r>
            <a:br>
              <a:rPr lang="ru-RU" sz="20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Просто замечательно! </a:t>
            </a:r>
            <a:br>
              <a:rPr lang="ru-RU" sz="20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Мы - как дружная семья </a:t>
            </a:r>
            <a:br>
              <a:rPr lang="ru-RU" sz="20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С нашим воспитателем: </a:t>
            </a:r>
            <a:br>
              <a:rPr lang="ru-RU" sz="20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Вместе песенки поём. </a:t>
            </a:r>
            <a:br>
              <a:rPr lang="ru-RU" sz="20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Веселимся, празднуем, </a:t>
            </a:r>
            <a:br>
              <a:rPr lang="ru-RU" sz="20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В общем, здорово живём </a:t>
            </a:r>
            <a:br>
              <a:rPr lang="ru-RU" sz="2000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000" dirty="0">
                <a:solidFill>
                  <a:srgbClr val="FF0000"/>
                </a:solidFill>
                <a:latin typeface="Arial Black" pitchFamily="34" charset="0"/>
              </a:rPr>
              <a:t>И смеёмся радостно! </a:t>
            </a:r>
            <a:r>
              <a:rPr lang="ru-RU" dirty="0" smtClean="0"/>
              <a:t>!</a:t>
            </a:r>
            <a:endParaRPr lang="ru-RU" dirty="0"/>
          </a:p>
        </p:txBody>
      </p:sp>
      <p:pic>
        <p:nvPicPr>
          <p:cNvPr id="3" name="Picture 2" descr="D:\Наташина папка\Фото детский сад работа\100PHOTO\SAM_236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38175" y="944725"/>
            <a:ext cx="4080452" cy="3060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&amp;Tcy;&amp;Acy;&amp;Ncy;&amp;TScy;&amp;IEcy;&amp;Vcy;&amp;Acy;&amp;Lcy;&amp;SOFTcy;&amp;Ncy;&amp;Acy;&amp;YAcy; &amp;Mcy;&amp;Ucy;&amp;Zcy;&amp;Ycy;&amp;Kcy;&amp;Acy; &amp;Dcy;&amp;Lcy;&amp;YAcy; &amp;Dcy;&amp;IEcy;&amp;Tcy;&amp;IEcy;&amp;Jcy; (&amp;Scy;&amp;tcy;&amp;rcy;&amp;acy;&amp;ncy;&amp;icy;&amp;tscy;&amp;acy; 263) MP3SORT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560" y="3573016"/>
            <a:ext cx="3120281" cy="2753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0">
    <p:sndAc>
      <p:endSnd/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4787900" y="2205038"/>
            <a:ext cx="4157663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 indent="-27940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lvl="1" algn="l"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endParaRPr lang="ru-RU" sz="2000" b="1">
              <a:solidFill>
                <a:srgbClr val="3366CC"/>
              </a:solidFill>
              <a:latin typeface="Comic Sans MS" pitchFamily="66" charset="0"/>
            </a:endParaRP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250825" y="260350"/>
            <a:ext cx="914400" cy="914400"/>
          </a:xfrm>
          <a:prstGeom prst="sun">
            <a:avLst>
              <a:gd name="adj" fmla="val 25000"/>
            </a:avLst>
          </a:prstGeom>
          <a:solidFill>
            <a:srgbClr val="FF9933"/>
          </a:solidFill>
          <a:ln w="19080">
            <a:solidFill>
              <a:srgbClr val="FFFF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Прямоугольник 8"/>
          <p:cNvSpPr>
            <a:spLocks noChangeArrowheads="1"/>
          </p:cNvSpPr>
          <p:nvPr/>
        </p:nvSpPr>
        <p:spPr bwMode="auto">
          <a:xfrm>
            <a:off x="2286000" y="357188"/>
            <a:ext cx="56435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 b="1" dirty="0" smtClean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Собрались </a:t>
            </a:r>
            <a:r>
              <a:rPr lang="ru-RU" b="1" dirty="0">
                <a:solidFill>
                  <a:srgbClr val="C00000"/>
                </a:solidFill>
                <a:latin typeface="Arial Black" pitchFamily="34" charset="0"/>
              </a:rPr>
              <a:t>ребята в круг, </a:t>
            </a:r>
            <a:br>
              <a:rPr lang="ru-RU" b="1" dirty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C00000"/>
                </a:solidFill>
                <a:latin typeface="Arial Black" pitchFamily="34" charset="0"/>
              </a:rPr>
              <a:t>Я твой друг и ты мой друг,</a:t>
            </a:r>
            <a:br>
              <a:rPr lang="ru-RU" b="1" dirty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C00000"/>
                </a:solidFill>
                <a:latin typeface="Arial Black" pitchFamily="34" charset="0"/>
              </a:rPr>
              <a:t>Дружно за руки возьмемся</a:t>
            </a:r>
            <a:br>
              <a:rPr lang="ru-RU" b="1" dirty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C00000"/>
                </a:solidFill>
                <a:latin typeface="Arial Black" pitchFamily="34" charset="0"/>
              </a:rPr>
              <a:t> И друг другу </a:t>
            </a:r>
            <a:r>
              <a:rPr lang="ru-RU" b="1" dirty="0" smtClean="0">
                <a:solidFill>
                  <a:srgbClr val="C00000"/>
                </a:solidFill>
                <a:latin typeface="Arial Black" pitchFamily="34" charset="0"/>
              </a:rPr>
              <a:t>улыбнемся!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3074" name="Picture 2" descr="H:\дети\P100092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07704" y="2636912"/>
            <a:ext cx="4787900" cy="359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7950" y="311150"/>
            <a:ext cx="7766050" cy="17605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Мы зарядкой занимались:</a:t>
            </a:r>
            <a:b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На носочки </a:t>
            </a:r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поднимались</a:t>
            </a:r>
            <a:b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И </a:t>
            </a:r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тянули ручки ввысь,</a:t>
            </a:r>
            <a:b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2400" b="1" dirty="0">
                <a:solidFill>
                  <a:srgbClr val="FF0000"/>
                </a:solidFill>
                <a:latin typeface="Arial Black" pitchFamily="34" charset="0"/>
              </a:rPr>
              <a:t>Ну-ка, солнышка коснись</a:t>
            </a:r>
            <a:r>
              <a:rPr lang="ru-RU" sz="2400" b="1" dirty="0" smtClean="0">
                <a:solidFill>
                  <a:srgbClr val="FF0000"/>
                </a:solidFill>
                <a:latin typeface="Arial Black" pitchFamily="34" charset="0"/>
              </a:rPr>
              <a:t>! </a:t>
            </a:r>
          </a:p>
        </p:txBody>
      </p:sp>
      <p:pic>
        <p:nvPicPr>
          <p:cNvPr id="4098" name="Picture 2" descr="&amp;Icy;&amp;lcy;&amp;lcy;&amp;yucy;&amp;scy;&amp;tcy;&amp;rcy;&amp;acy;&amp;tscy;&amp;icy;&amp;yacy; &amp;Dcy;&amp;iecy;&amp;tcy;&amp;iecy;&amp;jcy;, &amp;Ocy;&amp;scy;&amp;ucy;&amp;shchcy;&amp;iecy;&amp;scy;&amp;tcy;&amp;vcy;&amp;lcy;&amp;yacy;&amp;yucy;&amp;shchcy;&amp;icy;&amp;khcy; &amp;kcy;&amp;lcy;&amp;icy;&amp;pcy;&amp;acy;&amp;rcy;&amp;tcy;&amp;ycy; - ClipartLogo.co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5013176"/>
            <a:ext cx="2232248" cy="1289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H:\Фото разное\P101014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2124236"/>
            <a:ext cx="2939819" cy="22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:\Фото разное\P101014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2060848"/>
            <a:ext cx="3024336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H:\Фото разное\P1010143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7824" y="4437112"/>
            <a:ext cx="2952328" cy="1967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&amp;Vcy;&amp;iecy;&amp;scy;&amp;iecy;&amp;lcy;&amp;ycy;&amp;iecy; &amp;kcy;&amp;acy;&amp;rcy;&amp;tcy;&amp;icy;&amp;ncy;&amp;kcy;&amp;icy; &amp;dcy;&amp;lcy;&amp;yacy; &amp;dcy;&amp;iecy;&amp;tcy;&amp;iecy;&amp;jcy;. . &amp;Ocy;&amp;bcy;&amp;ocy;&amp;icy; &amp;dcy;&amp;lcy;&amp;yacy; &amp;rcy;&amp;acy;&amp;bcy;&amp;ocy;&amp;chcy;&amp;iecy;&amp;gcy;&amp;ocy; &amp;scy;&amp;tcy;&amp;ocy;&amp;lcy;&amp;acy; &amp;scy; &amp;pcy;&amp;iecy;&amp;rcy;&amp;scy;&amp;ocy;&amp;ncy;&amp;acy;&amp;zhcy;&amp;acy;&amp;mcy;&amp;icy; &amp;mcy;&amp;ucy;&amp;lcy;&amp;softcy;&amp;tcy;&amp;fcy;&amp;icy;&amp;lcy;&amp;softcy;&amp;mcy;&amp;ocy;&amp;vcy; &amp;icy; &amp;dcy;&amp;iecy;&amp;tcy;&amp;scy;&amp;kcy;&amp;icy;&amp;khcy; &amp;kcy;&amp;ncy;&amp;icy;&amp;gcy;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1430" y="177589"/>
            <a:ext cx="1883259" cy="188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7"/>
          <p:cNvSpPr>
            <a:spLocks noGrp="1"/>
          </p:cNvSpPr>
          <p:nvPr>
            <p:ph type="title" idx="4294967295"/>
          </p:nvPr>
        </p:nvSpPr>
        <p:spPr>
          <a:xfrm>
            <a:off x="683568" y="908720"/>
            <a:ext cx="8136904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/>
            </a:r>
            <a:br>
              <a:rPr lang="ru-RU" sz="3600" dirty="0" smtClean="0">
                <a:latin typeface="Arial Black" pitchFamily="34" charset="0"/>
              </a:rPr>
            </a:br>
            <a:r>
              <a:rPr lang="ru-RU" sz="3600" dirty="0">
                <a:latin typeface="Arial Black" pitchFamily="34" charset="0"/>
              </a:rPr>
              <a:t/>
            </a:r>
            <a:br>
              <a:rPr lang="ru-RU" sz="3600" dirty="0">
                <a:latin typeface="Arial Black" pitchFamily="34" charset="0"/>
              </a:rPr>
            </a:br>
            <a:r>
              <a:rPr lang="ru-RU" sz="3600" dirty="0" smtClean="0">
                <a:latin typeface="Arial Black" pitchFamily="34" charset="0"/>
              </a:rPr>
              <a:t/>
            </a:r>
            <a:br>
              <a:rPr lang="ru-RU" sz="3600" dirty="0" smtClean="0">
                <a:latin typeface="Arial Black" pitchFamily="34" charset="0"/>
              </a:rPr>
            </a:br>
            <a:r>
              <a:rPr lang="ru-RU" sz="3600" dirty="0">
                <a:latin typeface="Arial Black" pitchFamily="34" charset="0"/>
              </a:rPr>
              <a:t/>
            </a:r>
            <a:br>
              <a:rPr lang="ru-RU" sz="3600" dirty="0">
                <a:latin typeface="Arial Black" pitchFamily="34" charset="0"/>
              </a:rPr>
            </a:br>
            <a:r>
              <a:rPr lang="ru-RU" sz="3600" dirty="0" smtClean="0">
                <a:latin typeface="Arial Black" pitchFamily="34" charset="0"/>
              </a:rPr>
              <a:t/>
            </a:r>
            <a:br>
              <a:rPr lang="ru-RU" sz="3600" dirty="0" smtClean="0">
                <a:latin typeface="Arial Black" pitchFamily="34" charset="0"/>
              </a:rPr>
            </a:br>
            <a:r>
              <a:rPr lang="ru-RU" sz="3600" dirty="0" smtClean="0">
                <a:latin typeface="Arial Black" pitchFamily="34" charset="0"/>
              </a:rPr>
              <a:t/>
            </a:r>
            <a:br>
              <a:rPr lang="ru-RU" sz="3600" dirty="0" smtClean="0">
                <a:latin typeface="Arial Black" pitchFamily="34" charset="0"/>
              </a:rPr>
            </a:br>
            <a:r>
              <a:rPr lang="ru-RU" sz="3600" dirty="0">
                <a:latin typeface="Arial Black" pitchFamily="34" charset="0"/>
              </a:rPr>
              <a:t/>
            </a:r>
            <a:br>
              <a:rPr lang="ru-RU" sz="3600" dirty="0">
                <a:latin typeface="Arial Black" pitchFamily="34" charset="0"/>
              </a:rPr>
            </a:br>
            <a:r>
              <a:rPr lang="ru-RU" sz="3600" dirty="0" smtClean="0">
                <a:latin typeface="Arial Black" pitchFamily="34" charset="0"/>
              </a:rPr>
              <a:t/>
            </a:r>
            <a:br>
              <a:rPr lang="ru-RU" sz="3600" dirty="0" smtClean="0">
                <a:latin typeface="Arial Black" pitchFamily="34" charset="0"/>
              </a:rPr>
            </a:br>
            <a:r>
              <a:rPr lang="ru-RU" sz="3600" dirty="0">
                <a:latin typeface="Arial Black" pitchFamily="34" charset="0"/>
              </a:rPr>
              <a:t/>
            </a:r>
            <a:br>
              <a:rPr lang="ru-RU" sz="3600" dirty="0">
                <a:latin typeface="Arial Black" pitchFamily="34" charset="0"/>
              </a:rPr>
            </a:br>
            <a:r>
              <a:rPr lang="ru-RU" sz="3600" dirty="0" smtClean="0">
                <a:latin typeface="Arial Black" pitchFamily="34" charset="0"/>
              </a:rPr>
              <a:t/>
            </a:r>
            <a:br>
              <a:rPr lang="ru-RU" sz="3600" dirty="0" smtClean="0">
                <a:latin typeface="Arial Black" pitchFamily="34" charset="0"/>
              </a:rPr>
            </a:br>
            <a:r>
              <a:rPr lang="ru-RU" sz="2700" dirty="0" smtClean="0">
                <a:latin typeface="Arial Black" pitchFamily="34" charset="0"/>
              </a:rPr>
              <a:t/>
            </a:r>
            <a:br>
              <a:rPr lang="ru-RU" sz="2700" dirty="0" smtClean="0">
                <a:latin typeface="Arial Black" pitchFamily="34" charset="0"/>
              </a:rPr>
            </a:br>
            <a:endParaRPr lang="ru-RU" sz="2700" dirty="0" smtClean="0"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79712" y="836712"/>
            <a:ext cx="50405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Теплою водою</a:t>
            </a:r>
            <a:br>
              <a:rPr lang="ru-RU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Руки чисто мою</a:t>
            </a:r>
            <a:br>
              <a:rPr lang="ru-RU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Кусочек мыла я возьму</a:t>
            </a:r>
            <a:br>
              <a:rPr lang="ru-RU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dirty="0">
                <a:solidFill>
                  <a:srgbClr val="FF0000"/>
                </a:solidFill>
                <a:latin typeface="Arial Black" pitchFamily="34" charset="0"/>
              </a:rPr>
              <a:t>И ладошки им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потру.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122" name="Picture 2" descr="H:\Фото разное\P101021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2464412"/>
            <a:ext cx="3590373" cy="269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H:\Фото разное\P10102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3429000"/>
            <a:ext cx="3600400" cy="27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&amp;CHcy;&amp;iecy;&amp;tcy;&amp;vcy;&amp;iecy;&amp;rcy;&amp;ocy; &amp;dcy;&amp;iecy;&amp;tcy;&amp;iecy;&amp;jcy; &amp;scy; &amp;fcy;&amp;ocy;&amp;tcy;&amp;ocy;&amp;gcy;&amp;rcy;&amp;acy;&amp;fcy;&amp;icy;&amp;yacy;&amp;mcy;&amp;icy; &amp;vcy; &amp;icy;&amp;khcy; &amp;rcy;&amp;ucy;&amp;kcy;&amp;acy;&amp;khcy; - &amp;Scy;&amp;tcy;&amp;ocy;&amp;kcy;&amp;ocy;&amp;vcy;&amp;ocy;&amp;iecy; &amp;fcy;&amp;ocy;&amp;tcy;&amp;ocy; serrnovik #2224610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624" y="5013176"/>
            <a:ext cx="2105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1259631" y="312739"/>
            <a:ext cx="7685931" cy="667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ru-RU" sz="4400" b="1" i="1">
                <a:solidFill>
                  <a:srgbClr val="990099"/>
                </a:solidFill>
              </a:rPr>
              <a:t>    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4499992" y="2132856"/>
            <a:ext cx="2866578" cy="405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tabLst>
                <a:tab pos="741363" algn="l"/>
                <a:tab pos="1189038" algn="l"/>
                <a:tab pos="1638300" algn="l"/>
                <a:tab pos="2087563" algn="l"/>
                <a:tab pos="2536825" algn="l"/>
                <a:tab pos="2986088" algn="l"/>
                <a:tab pos="3435350" algn="l"/>
                <a:tab pos="3884613" algn="l"/>
                <a:tab pos="4333875" algn="l"/>
                <a:tab pos="4783138" algn="l"/>
                <a:tab pos="5232400" algn="l"/>
                <a:tab pos="5681663" algn="l"/>
                <a:tab pos="6130925" algn="l"/>
                <a:tab pos="6580188" algn="l"/>
                <a:tab pos="7029450" algn="l"/>
                <a:tab pos="7478713" algn="l"/>
                <a:tab pos="7927975" algn="l"/>
                <a:tab pos="8377238" algn="l"/>
                <a:tab pos="8826500" algn="l"/>
                <a:tab pos="9275763" algn="l"/>
                <a:tab pos="972502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1pPr>
            <a:lvl2pPr marL="741363" indent="-279400">
              <a:tabLst>
                <a:tab pos="741363" algn="l"/>
                <a:tab pos="1189038" algn="l"/>
                <a:tab pos="1638300" algn="l"/>
                <a:tab pos="2087563" algn="l"/>
                <a:tab pos="2536825" algn="l"/>
                <a:tab pos="2986088" algn="l"/>
                <a:tab pos="3435350" algn="l"/>
                <a:tab pos="3884613" algn="l"/>
                <a:tab pos="4333875" algn="l"/>
                <a:tab pos="4783138" algn="l"/>
                <a:tab pos="5232400" algn="l"/>
                <a:tab pos="5681663" algn="l"/>
                <a:tab pos="6130925" algn="l"/>
                <a:tab pos="6580188" algn="l"/>
                <a:tab pos="7029450" algn="l"/>
                <a:tab pos="7478713" algn="l"/>
                <a:tab pos="7927975" algn="l"/>
                <a:tab pos="8377238" algn="l"/>
                <a:tab pos="8826500" algn="l"/>
                <a:tab pos="9275763" algn="l"/>
                <a:tab pos="972502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2pPr>
            <a:lvl3pPr>
              <a:tabLst>
                <a:tab pos="741363" algn="l"/>
                <a:tab pos="1189038" algn="l"/>
                <a:tab pos="1638300" algn="l"/>
                <a:tab pos="2087563" algn="l"/>
                <a:tab pos="2536825" algn="l"/>
                <a:tab pos="2986088" algn="l"/>
                <a:tab pos="3435350" algn="l"/>
                <a:tab pos="3884613" algn="l"/>
                <a:tab pos="4333875" algn="l"/>
                <a:tab pos="4783138" algn="l"/>
                <a:tab pos="5232400" algn="l"/>
                <a:tab pos="5681663" algn="l"/>
                <a:tab pos="6130925" algn="l"/>
                <a:tab pos="6580188" algn="l"/>
                <a:tab pos="7029450" algn="l"/>
                <a:tab pos="7478713" algn="l"/>
                <a:tab pos="7927975" algn="l"/>
                <a:tab pos="8377238" algn="l"/>
                <a:tab pos="8826500" algn="l"/>
                <a:tab pos="9275763" algn="l"/>
                <a:tab pos="972502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3pPr>
            <a:lvl4pPr>
              <a:tabLst>
                <a:tab pos="741363" algn="l"/>
                <a:tab pos="1189038" algn="l"/>
                <a:tab pos="1638300" algn="l"/>
                <a:tab pos="2087563" algn="l"/>
                <a:tab pos="2536825" algn="l"/>
                <a:tab pos="2986088" algn="l"/>
                <a:tab pos="3435350" algn="l"/>
                <a:tab pos="3884613" algn="l"/>
                <a:tab pos="4333875" algn="l"/>
                <a:tab pos="4783138" algn="l"/>
                <a:tab pos="5232400" algn="l"/>
                <a:tab pos="5681663" algn="l"/>
                <a:tab pos="6130925" algn="l"/>
                <a:tab pos="6580188" algn="l"/>
                <a:tab pos="7029450" algn="l"/>
                <a:tab pos="7478713" algn="l"/>
                <a:tab pos="7927975" algn="l"/>
                <a:tab pos="8377238" algn="l"/>
                <a:tab pos="8826500" algn="l"/>
                <a:tab pos="9275763" algn="l"/>
                <a:tab pos="972502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4pPr>
            <a:lvl5pPr>
              <a:tabLst>
                <a:tab pos="741363" algn="l"/>
                <a:tab pos="1189038" algn="l"/>
                <a:tab pos="1638300" algn="l"/>
                <a:tab pos="2087563" algn="l"/>
                <a:tab pos="2536825" algn="l"/>
                <a:tab pos="2986088" algn="l"/>
                <a:tab pos="3435350" algn="l"/>
                <a:tab pos="3884613" algn="l"/>
                <a:tab pos="4333875" algn="l"/>
                <a:tab pos="4783138" algn="l"/>
                <a:tab pos="5232400" algn="l"/>
                <a:tab pos="5681663" algn="l"/>
                <a:tab pos="6130925" algn="l"/>
                <a:tab pos="6580188" algn="l"/>
                <a:tab pos="7029450" algn="l"/>
                <a:tab pos="7478713" algn="l"/>
                <a:tab pos="7927975" algn="l"/>
                <a:tab pos="8377238" algn="l"/>
                <a:tab pos="8826500" algn="l"/>
                <a:tab pos="9275763" algn="l"/>
                <a:tab pos="972502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5pPr>
            <a:lvl6pPr marL="25146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1363" algn="l"/>
                <a:tab pos="1189038" algn="l"/>
                <a:tab pos="1638300" algn="l"/>
                <a:tab pos="2087563" algn="l"/>
                <a:tab pos="2536825" algn="l"/>
                <a:tab pos="2986088" algn="l"/>
                <a:tab pos="3435350" algn="l"/>
                <a:tab pos="3884613" algn="l"/>
                <a:tab pos="4333875" algn="l"/>
                <a:tab pos="4783138" algn="l"/>
                <a:tab pos="5232400" algn="l"/>
                <a:tab pos="5681663" algn="l"/>
                <a:tab pos="6130925" algn="l"/>
                <a:tab pos="6580188" algn="l"/>
                <a:tab pos="7029450" algn="l"/>
                <a:tab pos="7478713" algn="l"/>
                <a:tab pos="7927975" algn="l"/>
                <a:tab pos="8377238" algn="l"/>
                <a:tab pos="8826500" algn="l"/>
                <a:tab pos="9275763" algn="l"/>
                <a:tab pos="972502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6pPr>
            <a:lvl7pPr marL="29718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1363" algn="l"/>
                <a:tab pos="1189038" algn="l"/>
                <a:tab pos="1638300" algn="l"/>
                <a:tab pos="2087563" algn="l"/>
                <a:tab pos="2536825" algn="l"/>
                <a:tab pos="2986088" algn="l"/>
                <a:tab pos="3435350" algn="l"/>
                <a:tab pos="3884613" algn="l"/>
                <a:tab pos="4333875" algn="l"/>
                <a:tab pos="4783138" algn="l"/>
                <a:tab pos="5232400" algn="l"/>
                <a:tab pos="5681663" algn="l"/>
                <a:tab pos="6130925" algn="l"/>
                <a:tab pos="6580188" algn="l"/>
                <a:tab pos="7029450" algn="l"/>
                <a:tab pos="7478713" algn="l"/>
                <a:tab pos="7927975" algn="l"/>
                <a:tab pos="8377238" algn="l"/>
                <a:tab pos="8826500" algn="l"/>
                <a:tab pos="9275763" algn="l"/>
                <a:tab pos="972502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7pPr>
            <a:lvl8pPr marL="34290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1363" algn="l"/>
                <a:tab pos="1189038" algn="l"/>
                <a:tab pos="1638300" algn="l"/>
                <a:tab pos="2087563" algn="l"/>
                <a:tab pos="2536825" algn="l"/>
                <a:tab pos="2986088" algn="l"/>
                <a:tab pos="3435350" algn="l"/>
                <a:tab pos="3884613" algn="l"/>
                <a:tab pos="4333875" algn="l"/>
                <a:tab pos="4783138" algn="l"/>
                <a:tab pos="5232400" algn="l"/>
                <a:tab pos="5681663" algn="l"/>
                <a:tab pos="6130925" algn="l"/>
                <a:tab pos="6580188" algn="l"/>
                <a:tab pos="7029450" algn="l"/>
                <a:tab pos="7478713" algn="l"/>
                <a:tab pos="7927975" algn="l"/>
                <a:tab pos="8377238" algn="l"/>
                <a:tab pos="8826500" algn="l"/>
                <a:tab pos="9275763" algn="l"/>
                <a:tab pos="972502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8pPr>
            <a:lvl9pPr marL="3886200" indent="-228600" algn="ct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41363" algn="l"/>
                <a:tab pos="1189038" algn="l"/>
                <a:tab pos="1638300" algn="l"/>
                <a:tab pos="2087563" algn="l"/>
                <a:tab pos="2536825" algn="l"/>
                <a:tab pos="2986088" algn="l"/>
                <a:tab pos="3435350" algn="l"/>
                <a:tab pos="3884613" algn="l"/>
                <a:tab pos="4333875" algn="l"/>
                <a:tab pos="4783138" algn="l"/>
                <a:tab pos="5232400" algn="l"/>
                <a:tab pos="5681663" algn="l"/>
                <a:tab pos="6130925" algn="l"/>
                <a:tab pos="6580188" algn="l"/>
                <a:tab pos="7029450" algn="l"/>
                <a:tab pos="7478713" algn="l"/>
                <a:tab pos="7927975" algn="l"/>
                <a:tab pos="8377238" algn="l"/>
                <a:tab pos="8826500" algn="l"/>
                <a:tab pos="9275763" algn="l"/>
                <a:tab pos="972502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SimSun" pitchFamily="2" charset="-122"/>
              </a:defRPr>
            </a:lvl9pPr>
          </a:lstStyle>
          <a:p>
            <a:pPr lvl="1" algn="l">
              <a:spcBef>
                <a:spcPts val="700"/>
              </a:spcBef>
              <a:buClrTx/>
              <a:buFontTx/>
              <a:buNone/>
            </a:pPr>
            <a:endParaRPr lang="ru-RU" sz="2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96" name="AutoShape 3"/>
          <p:cNvSpPr>
            <a:spLocks noChangeArrowheads="1"/>
          </p:cNvSpPr>
          <p:nvPr/>
        </p:nvSpPr>
        <p:spPr bwMode="auto">
          <a:xfrm>
            <a:off x="345231" y="66329"/>
            <a:ext cx="914400" cy="914400"/>
          </a:xfrm>
          <a:prstGeom prst="sun">
            <a:avLst>
              <a:gd name="adj" fmla="val 25000"/>
            </a:avLst>
          </a:prstGeom>
          <a:solidFill>
            <a:srgbClr val="FF9933"/>
          </a:solidFill>
          <a:ln w="19080">
            <a:solidFill>
              <a:srgbClr val="FFFF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Прямоугольник 10"/>
          <p:cNvSpPr>
            <a:spLocks noChangeArrowheads="1"/>
          </p:cNvSpPr>
          <p:nvPr/>
        </p:nvSpPr>
        <p:spPr bwMode="auto">
          <a:xfrm>
            <a:off x="5436096" y="1174750"/>
            <a:ext cx="3024336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Утро ясное пришло, 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Завтрак утро принесло. 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Вкусный завтрак </a:t>
            </a: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нам давали.</a:t>
            </a:r>
            <a:br>
              <a:rPr lang="ru-RU" b="1" dirty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b="1" dirty="0">
                <a:solidFill>
                  <a:srgbClr val="FF0000"/>
                </a:solidFill>
                <a:latin typeface="Arial Black" pitchFamily="34" charset="0"/>
              </a:rPr>
              <a:t>Съела я быстрее </a:t>
            </a: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Ани.</a:t>
            </a:r>
            <a:endParaRPr lang="ru-RU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4098" name="Picture 2" descr="C:\Users\1\Desktop\Фото разное\P101017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012" y="1052736"/>
            <a:ext cx="3481867" cy="26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1\Desktop\Фото разное\P101014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4521" y="3933056"/>
            <a:ext cx="3608357" cy="232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0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4417</TotalTime>
  <Words>106</Words>
  <Application>Microsoft Office PowerPoint</Application>
  <PresentationFormat>Экран (4:3)</PresentationFormat>
  <Paragraphs>45</Paragraphs>
  <Slides>20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Остин</vt:lpstr>
      <vt:lpstr>                        «Наш денёк»</vt:lpstr>
      <vt:lpstr>      Группа «Знайки»</vt:lpstr>
      <vt:lpstr>Презентация PowerPoint</vt:lpstr>
      <vt:lpstr>Презентация PowerPoint</vt:lpstr>
      <vt:lpstr> </vt:lpstr>
      <vt:lpstr>Презентация PowerPoint</vt:lpstr>
      <vt:lpstr>  Мы зарядкой занимались: На носочки поднимались И тянули ручки ввысь, Ну-ка, солнышка коснись! </vt:lpstr>
      <vt:lpstr>           </vt:lpstr>
      <vt:lpstr>Презентация PowerPoint</vt:lpstr>
      <vt:lpstr>      . </vt:lpstr>
      <vt:lpstr>Презентация PowerPoint</vt:lpstr>
      <vt:lpstr>Группа вышла одеваться, На прогулку собираться.,</vt:lpstr>
      <vt:lpstr>Я по улице гуляю, Свежим воздухом дышу. Что увидел я, что знаю Хоть сейчас вам расскажу. </vt:lpstr>
      <vt:lpstr>Презентация PowerPoint</vt:lpstr>
      <vt:lpstr> Час обеда подошел, Сели деточки за стол.</vt:lpstr>
      <vt:lpstr>Если целый день играть, Можем даже мы устать. И тогда, спасая нас К нам приходит «Тихий час».</vt:lpstr>
      <vt:lpstr>После сна, как все проснулись, Улыбнулись, потянулись, Мы по коврикам прошлись, Закаляйся, не ленись!</vt:lpstr>
      <vt:lpstr>Презентация PowerPoint</vt:lpstr>
      <vt:lpstr>Играть мы любим очень: Вы знаете друзья! Без игр прожить ребёнку Никак, никак нельзя.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User</dc:creator>
  <cp:lastModifiedBy>1</cp:lastModifiedBy>
  <cp:revision>333</cp:revision>
  <cp:lastPrinted>1601-01-01T00:00:00Z</cp:lastPrinted>
  <dcterms:created xsi:type="dcterms:W3CDTF">2004-12-29T10:27:26Z</dcterms:created>
  <dcterms:modified xsi:type="dcterms:W3CDTF">2015-03-30T14:39:59Z</dcterms:modified>
</cp:coreProperties>
</file>