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8" r:id="rId9"/>
    <p:sldId id="265" r:id="rId10"/>
    <p:sldId id="261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3FBC3-4CBD-4D66-BBEC-58D02B85A916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9A4AE-C981-475A-A06C-518EF8D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A4AE-C981-475A-A06C-518EF8D0BF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CB3A3B-ACA2-4AE3-BA09-E1ED01A6875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9F3612-C329-467F-95C9-880D5C0AD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4%D0%B0%D0%B9%D0%BB:Bulgakov_MR_Moscow_(1).jp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124744"/>
            <a:ext cx="4968552" cy="23762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Михаил Афанасьевич Булгаков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933056"/>
            <a:ext cx="2840360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(1891-1940)</a:t>
            </a:r>
            <a:endParaRPr lang="ru-RU" sz="4000" dirty="0"/>
          </a:p>
        </p:txBody>
      </p:sp>
      <p:pic>
        <p:nvPicPr>
          <p:cNvPr id="5" name="Рисунок 4" descr="FB82CF13"/>
          <p:cNvPicPr/>
          <p:nvPr/>
        </p:nvPicPr>
        <p:blipFill>
          <a:blip r:embed="rId2" cstate="print"/>
          <a:srcRect l="51476" t="16035" r="20576" b="20297"/>
          <a:stretch>
            <a:fillRect/>
          </a:stretch>
        </p:blipFill>
        <p:spPr bwMode="auto">
          <a:xfrm>
            <a:off x="539552" y="1052736"/>
            <a:ext cx="3240088" cy="4679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764704"/>
            <a:ext cx="2783302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М. Булгаков похоронен на Новодевичьем кладбище.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 его могиле, по ходатайству его жены Е. С. Булгаковой, был установлен камень, прозванный «голгофой», который ранее лежал на могиле Н. В. Гоголя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611560" y="1052736"/>
            <a:ext cx="4206240" cy="4206240"/>
          </a:xfrm>
        </p:spPr>
      </p:sp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040561" cy="4743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220072" y="0"/>
            <a:ext cx="2880320" cy="63813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Открытый в октябре 2007 года памятник Булгакову возле его дома-музея в Киеве.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Мемориальная доска на доме в Киеве, где жил Булгаков.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Фагот (Коровье) и кот Бегемот. Рядом с ними позирует живой кот Бегемот, принимающий участие в спектаклях.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Двор в Марьиной Роще Москвы (ул. Советской Армии, </a:t>
            </a:r>
            <a:r>
              <a:rPr lang="ru-RU" sz="2000" smtClean="0">
                <a:solidFill>
                  <a:schemeClr val="bg1"/>
                </a:solidFill>
              </a:rPr>
              <a:t>13).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664296" cy="378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8640"/>
            <a:ext cx="2592288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2376264" cy="2457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upload.wikimedia.org/wikipedia/commons/thumb/d/df/Bulgakov_MR_Moscow_%281%29.jpg/190px-Bulgakov_MR_Moscow_%281%2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140968"/>
            <a:ext cx="259228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124744"/>
            <a:ext cx="66247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Вот это я тебе, взамен могильных роз,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Взамен кадильного куренья;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Ты так сурово жил и до конца донес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Великолепное презренье.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	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Ты пил вино, ты как никто шутил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И в душных стенах задыхался,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И гостью страшную ты сам к себе впустил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И с ней наедине остался.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И нет тебя, и все вокруг молчит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О скорбной и высокой жизни,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Лишь голос мой, как флейта, прозвучит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И на твоей безмолвной тризне.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	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О, кто поверить смел, что полоумной мне,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Мне, плакальщице дней не бывших,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Мне, тлеющей на медленном огне,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Всех потерявшей, всех забывшей, -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Придется поминать того, кто, полный сил,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И светлых замыслов, и воли,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Как будто бы вчера со мною говорил,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Скрывая дрожь смертельной боли.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Анна Ахматова назвала Булгакова емко и просто – гением, и посвятила памяти его стихотворение: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5050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12560" t="7539" r="11829" b="13086"/>
          <a:stretch>
            <a:fillRect/>
          </a:stretch>
        </p:blipFill>
        <p:spPr bwMode="auto">
          <a:xfrm>
            <a:off x="4860032" y="2276872"/>
            <a:ext cx="2911475" cy="407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378142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5" cstate="print"/>
          <a:srcRect l="15889" t="7880" r="15889" b="4648"/>
          <a:stretch>
            <a:fillRect/>
          </a:stretch>
        </p:blipFill>
        <p:spPr bwMode="auto">
          <a:xfrm>
            <a:off x="683568" y="3068960"/>
            <a:ext cx="3571875" cy="3455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User\Рабочий стол\оте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304256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Documents and Settings\User\Рабочий стол\мат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2430016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Documents and Settings\User\Рабочий стол\брать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12976"/>
            <a:ext cx="2448272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89098" y="332656"/>
            <a:ext cx="2783302" cy="6120680"/>
          </a:xfrm>
          <a:ln/>
        </p:spPr>
        <p:txBody>
          <a:bodyPr>
            <a:normAutofit/>
          </a:bodyPr>
          <a:lstStyle/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1800" dirty="0" smtClean="0"/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Михаил Булгаков </a:t>
            </a:r>
            <a:r>
              <a:rPr lang="ru-RU" sz="1800" dirty="0" smtClean="0">
                <a:solidFill>
                  <a:schemeClr val="bg1"/>
                </a:solidFill>
              </a:rPr>
              <a:t>родился </a:t>
            </a:r>
            <a:r>
              <a:rPr lang="ru-RU" sz="1800" dirty="0">
                <a:solidFill>
                  <a:schemeClr val="bg1"/>
                </a:solidFill>
              </a:rPr>
              <a:t>3 (15) </a:t>
            </a:r>
            <a:r>
              <a:rPr lang="ru-RU" sz="1800" dirty="0" smtClean="0">
                <a:solidFill>
                  <a:schemeClr val="bg1"/>
                </a:solidFill>
              </a:rPr>
              <a:t>мая 1891 года </a:t>
            </a:r>
            <a:r>
              <a:rPr lang="ru-RU" sz="1800" dirty="0">
                <a:solidFill>
                  <a:schemeClr val="bg1"/>
                </a:solidFill>
              </a:rPr>
              <a:t>в Киеве в семье профессора Киевской духовной академии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Афанасия </a:t>
            </a:r>
            <a:r>
              <a:rPr lang="ru-RU" sz="1800" b="1" dirty="0">
                <a:solidFill>
                  <a:schemeClr val="bg1"/>
                </a:solidFill>
              </a:rPr>
              <a:t>Ивановича </a:t>
            </a:r>
            <a:r>
              <a:rPr lang="ru-RU" sz="1800" dirty="0" smtClean="0">
                <a:solidFill>
                  <a:schemeClr val="bg1"/>
                </a:solidFill>
              </a:rPr>
              <a:t>Булгакова(1859—1907</a:t>
            </a:r>
            <a:r>
              <a:rPr lang="ru-RU" sz="1800" dirty="0">
                <a:solidFill>
                  <a:schemeClr val="bg1"/>
                </a:solidFill>
              </a:rPr>
              <a:t>) и его </a:t>
            </a:r>
            <a:r>
              <a:rPr lang="ru-RU" sz="1800" dirty="0" smtClean="0">
                <a:solidFill>
                  <a:schemeClr val="bg1"/>
                </a:solidFill>
              </a:rPr>
              <a:t>жены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Варвары </a:t>
            </a:r>
            <a:r>
              <a:rPr lang="ru-RU" sz="1800" b="1" dirty="0">
                <a:solidFill>
                  <a:schemeClr val="bg1"/>
                </a:solidFill>
              </a:rPr>
              <a:t>Михайловны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dirty="0">
                <a:solidFill>
                  <a:schemeClr val="bg1"/>
                </a:solidFill>
              </a:rPr>
              <a:t>1869—1922</a:t>
            </a:r>
            <a:r>
              <a:rPr lang="ru-RU" sz="1800" dirty="0" smtClean="0">
                <a:solidFill>
                  <a:schemeClr val="bg1"/>
                </a:solidFill>
              </a:rPr>
              <a:t>).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В </a:t>
            </a:r>
            <a:r>
              <a:rPr lang="ru-RU" sz="1800" dirty="0">
                <a:solidFill>
                  <a:schemeClr val="bg1"/>
                </a:solidFill>
              </a:rPr>
              <a:t>семье было семеро детей: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Михаил </a:t>
            </a:r>
            <a:r>
              <a:rPr lang="ru-RU" sz="1800" dirty="0">
                <a:solidFill>
                  <a:schemeClr val="bg1"/>
                </a:solidFill>
              </a:rPr>
              <a:t>(1891—1940),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Вера </a:t>
            </a:r>
            <a:r>
              <a:rPr lang="ru-RU" sz="1800" dirty="0">
                <a:solidFill>
                  <a:schemeClr val="bg1"/>
                </a:solidFill>
              </a:rPr>
              <a:t>(1892—1972),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Надежда </a:t>
            </a:r>
            <a:r>
              <a:rPr lang="ru-RU" sz="1800" dirty="0">
                <a:solidFill>
                  <a:schemeClr val="bg1"/>
                </a:solidFill>
              </a:rPr>
              <a:t>(1893—1971),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Варвара </a:t>
            </a:r>
            <a:r>
              <a:rPr lang="ru-RU" sz="1800" dirty="0">
                <a:solidFill>
                  <a:schemeClr val="bg1"/>
                </a:solidFill>
              </a:rPr>
              <a:t>(1895—1954),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Николай </a:t>
            </a:r>
            <a:r>
              <a:rPr lang="ru-RU" sz="1800" dirty="0">
                <a:solidFill>
                  <a:schemeClr val="bg1"/>
                </a:solidFill>
              </a:rPr>
              <a:t>(1898—1966),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Иван </a:t>
            </a:r>
            <a:r>
              <a:rPr lang="ru-RU" sz="1800" dirty="0">
                <a:solidFill>
                  <a:schemeClr val="bg1"/>
                </a:solidFill>
              </a:rPr>
              <a:t>(</a:t>
            </a:r>
            <a:r>
              <a:rPr lang="ru-RU" sz="1800" dirty="0" smtClean="0">
                <a:solidFill>
                  <a:schemeClr val="bg1"/>
                </a:solidFill>
              </a:rPr>
              <a:t>1900—1969),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 smtClean="0">
                <a:solidFill>
                  <a:schemeClr val="bg1"/>
                </a:solidFill>
              </a:rPr>
              <a:t>	Елена </a:t>
            </a:r>
            <a:r>
              <a:rPr lang="ru-RU" sz="1800" dirty="0">
                <a:solidFill>
                  <a:schemeClr val="bg1"/>
                </a:solidFill>
              </a:rPr>
              <a:t>(1902—1954).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5832648"/>
          </a:xfrm>
        </p:spPr>
        <p:txBody>
          <a:bodyPr>
            <a:normAutofit fontScale="90000"/>
          </a:bodyPr>
          <a:lstStyle/>
          <a:p>
            <a:pPr marL="339725" indent="-339725">
              <a:lnSpc>
                <a:spcPct val="80000"/>
              </a:lnSpc>
              <a:spcBef>
                <a:spcPts val="6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ru-RU" sz="2400" dirty="0" smtClean="0">
                <a:solidFill>
                  <a:schemeClr val="bg1"/>
                </a:solidFill>
              </a:rPr>
              <a:t>В 1909 году Михаил Булгаков закончил киевскую Первую гимназию и поступил на </a:t>
            </a:r>
            <a:r>
              <a:rPr lang="ru-RU" sz="2400" i="1" dirty="0" smtClean="0">
                <a:solidFill>
                  <a:schemeClr val="bg1"/>
                </a:solidFill>
              </a:rPr>
              <a:t>медицинский факультет</a:t>
            </a:r>
            <a:r>
              <a:rPr lang="ru-RU" sz="2400" dirty="0" smtClean="0">
                <a:solidFill>
                  <a:schemeClr val="bg1"/>
                </a:solidFill>
              </a:rPr>
              <a:t> Киевского университета.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31 октября 1916 года — получил диплом об утверждении «в степени лекаря с отличием со всеми правами и преимуществами, законами Российской Империи сей степени присвоенными».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В 1913 году М. Булгаков вступает в свой первый брак — с </a:t>
            </a:r>
            <a:r>
              <a:rPr lang="ru-RU" sz="2400" i="1" dirty="0" smtClean="0">
                <a:solidFill>
                  <a:schemeClr val="bg1"/>
                </a:solidFill>
              </a:rPr>
              <a:t>Татьяной Лаппа</a:t>
            </a:r>
            <a:r>
              <a:rPr lang="ru-RU" sz="2400" dirty="0" smtClean="0">
                <a:solidFill>
                  <a:schemeClr val="bg1"/>
                </a:solidFill>
              </a:rPr>
              <a:t> (1892—1982).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После начала Первой мировой войны М. Булгаков несколько месяцев работает врачом в прифронтовой зоне.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Затем направлен на работу в село Никольское Смоленской губернии, после этого работал врачом в Вязьме.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429000" cy="30243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Дом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bg1"/>
                </a:solidFill>
              </a:rPr>
              <a:t>булгакова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в </a:t>
            </a:r>
            <a:r>
              <a:rPr lang="ru-RU" sz="4000" dirty="0" err="1" smtClean="0">
                <a:solidFill>
                  <a:schemeClr val="bg1"/>
                </a:solidFill>
              </a:rPr>
              <a:t>киеве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5389098" y="5203873"/>
            <a:ext cx="3429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3114" b="13114"/>
          <a:stretch>
            <a:fillRect/>
          </a:stretch>
        </p:blipFill>
        <p:spPr bwMode="auto"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71887" cy="4895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8689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 Булгаков в 1910-х годах во время учёбы в Киевском университете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27280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90000"/>
              </a:lnSpc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	В 1923 году М. Булгаков вступает во Всероссийский Союз писателей.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	С октября 1926 года во </a:t>
            </a:r>
            <a:r>
              <a:rPr lang="ru-RU" sz="2400" i="1" dirty="0" smtClean="0">
                <a:solidFill>
                  <a:schemeClr val="bg1"/>
                </a:solidFill>
              </a:rPr>
              <a:t>МХАТ</a:t>
            </a:r>
            <a:r>
              <a:rPr lang="ru-RU" sz="2400" dirty="0" smtClean="0">
                <a:solidFill>
                  <a:schemeClr val="bg1"/>
                </a:solidFill>
              </a:rPr>
              <a:t> с большим успехом идёт пьеса «Дни </a:t>
            </a:r>
            <a:r>
              <a:rPr lang="ru-RU" sz="2400" dirty="0" err="1" smtClean="0">
                <a:solidFill>
                  <a:schemeClr val="bg1"/>
                </a:solidFill>
              </a:rPr>
              <a:t>Турбиных</a:t>
            </a:r>
            <a:r>
              <a:rPr lang="ru-RU" sz="2400" dirty="0" smtClean="0">
                <a:solidFill>
                  <a:schemeClr val="bg1"/>
                </a:solidFill>
              </a:rPr>
              <a:t>». Её постановка разрешена на год, но позже несколько раз продлевалась, поскольку пьеса понравилась И. Сталину.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	К 1930 году произведения М. Булгакова перестают печататься, пьесы изымаются из репертуара театров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	С февраля 1940 года друзья и родные постоянно дежурят у постели М. Булгакова.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	10 марта 1940 года Михаил Афанасьевич Булгаков скончался.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	11 марта состоялась гражданская панихида в здании Союза Советских писателей. </a:t>
            </a:r>
            <a:endParaRPr lang="ru-RU" sz="2400" dirty="0" smtClean="0"/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006699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5157192"/>
            <a:ext cx="3429000" cy="4668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354" r="12354"/>
          <a:stretch>
            <a:fillRect/>
          </a:stretch>
        </p:blipFill>
        <p:spPr bwMode="auto">
          <a:xfrm>
            <a:off x="683568" y="980728"/>
            <a:ext cx="4206240" cy="4206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83568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Булгаковский</a:t>
            </a:r>
            <a:r>
              <a:rPr lang="ru-RU" sz="3600" dirty="0" smtClean="0">
                <a:solidFill>
                  <a:schemeClr val="bg1"/>
                </a:solidFill>
              </a:rPr>
              <a:t>  дом в Москве</a:t>
            </a:r>
            <a:endParaRPr lang="ru-RU" sz="3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701248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bg1"/>
                </a:solidFill>
              </a:rPr>
              <a:t>Булгакову нельзя отказать   В остром пере, пишет он легко, свободно, подчас занимательно, но что пишет! Злая сатира! Откровенное издевательство! Прямая враждебность!</a:t>
            </a:r>
            <a:br>
              <a:rPr lang="ru-RU" sz="3600" b="0" dirty="0" smtClean="0">
                <a:solidFill>
                  <a:schemeClr val="bg1"/>
                </a:solidFill>
              </a:rPr>
            </a:br>
            <a:r>
              <a:rPr lang="ru-RU" sz="3600" b="0" dirty="0" smtClean="0">
                <a:solidFill>
                  <a:schemeClr val="bg1"/>
                </a:solidFill>
              </a:rPr>
              <a:t>                                 С. Авербах.</a:t>
            </a:r>
            <a:endParaRPr lang="ru-RU" sz="3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55976" y="404664"/>
            <a:ext cx="324036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0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ПЬЕСЫ</a:t>
            </a:r>
          </a:p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Дни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</a:rPr>
              <a:t>Турбиных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 (1926)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Зойкина квартира (1926)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Бег (1928)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Багровый остров (1928)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Кабала святош (1929)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(Мольер)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 Полоумный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Журден (1929 – 1936)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Адам и Ева (1931)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Блаженство (1934)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Иван Васильевич (1931)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Александр Пушкин (1936)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</a:rPr>
              <a:t>Батум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</a:rPr>
              <a:t> (1939)</a:t>
            </a:r>
          </a:p>
          <a:p>
            <a:endParaRPr lang="ru-RU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60648"/>
            <a:ext cx="33843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РАССКАЗЫ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Красная корона (1922)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Необыкновенные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приключения доктора (1922)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Китайская история (1923)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Налет (1923)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ПОВЕСТИ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Дьяволиада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(1923)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Роковые яйца (1924)</a:t>
            </a:r>
          </a:p>
          <a:p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</a:rPr>
              <a:t>Собачье сердце (1925-1987)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РОМАНЫ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Белая гвардия (1925 –1929)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(Идея иррациональной истории.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Мотив дьявольщины.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Дом. Город. Космос.)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Записки покойника (1936 – 1937)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(Театральный роман)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Мастер и Маргарита (1928 – 1940)</a:t>
            </a:r>
          </a:p>
          <a:p>
            <a:endParaRPr lang="ru-RU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</TotalTime>
  <Words>344</Words>
  <Application>Microsoft Office PowerPoint</Application>
  <PresentationFormat>Экран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Михаил Афанасьевич Булгаков</vt:lpstr>
      <vt:lpstr>Слайд 2</vt:lpstr>
      <vt:lpstr>      В 1909 году Михаил Булгаков закончил киевскую Первую гимназию и поступил на медицинский факультет Киевского университета.   31 октября 1916 года — получил диплом об утверждении «в степени лекаря с отличием со всеми правами и преимуществами, законами Российской Империи сей степени присвоенными».  В 1913 году М. Булгаков вступает в свой первый брак — с Татьяной Лаппа (1892—1982).  После начала Первой мировой войны М. Булгаков несколько месяцев работает врачом в прифронтовой зоне.  Затем направлен на работу в село Никольское Смоленской губернии, после этого работал врачом в Вязьме. </vt:lpstr>
      <vt:lpstr>Дом  булгакова  в киеве</vt:lpstr>
      <vt:lpstr>Слайд 5</vt:lpstr>
      <vt:lpstr>Слайд 6</vt:lpstr>
      <vt:lpstr>Слайд 7</vt:lpstr>
      <vt:lpstr>Булгакову нельзя отказать   В остром пере, пишет он легко, свободно, подчас занимательно, но что пишет! Злая сатира! Откровенное издевательство! Прямая враждебность!                                  С. Авербах.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2012-03-19T14:13:41Z</dcterms:created>
  <dcterms:modified xsi:type="dcterms:W3CDTF">2012-03-21T00:08:26Z</dcterms:modified>
</cp:coreProperties>
</file>