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gif" ContentType="image/gif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63" r:id="rId3"/>
    <p:sldId id="261" r:id="rId4"/>
    <p:sldId id="260" r:id="rId5"/>
    <p:sldId id="264" r:id="rId6"/>
    <p:sldId id="265" r:id="rId7"/>
    <p:sldId id="266" r:id="rId8"/>
    <p:sldId id="282" r:id="rId9"/>
    <p:sldId id="267" r:id="rId10"/>
    <p:sldId id="268" r:id="rId11"/>
    <p:sldId id="269" r:id="rId12"/>
    <p:sldId id="270" r:id="rId13"/>
    <p:sldId id="271" r:id="rId14"/>
    <p:sldId id="281" r:id="rId15"/>
    <p:sldId id="272" r:id="rId16"/>
    <p:sldId id="274" r:id="rId17"/>
    <p:sldId id="276" r:id="rId18"/>
    <p:sldId id="279" r:id="rId19"/>
    <p:sldId id="275" r:id="rId20"/>
    <p:sldId id="283" r:id="rId21"/>
    <p:sldId id="25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Максямыч" initials="М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39AD3C"/>
    <a:srgbClr val="349E37"/>
    <a:srgbClr val="FCC7AA"/>
    <a:srgbClr val="CAF5FE"/>
    <a:srgbClr val="FDD3BB"/>
    <a:srgbClr val="FBD49B"/>
    <a:srgbClr val="B9F2FD"/>
    <a:srgbClr val="9FDBE1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0562" autoAdjust="0"/>
  </p:normalViewPr>
  <p:slideViewPr>
    <p:cSldViewPr>
      <p:cViewPr varScale="1">
        <p:scale>
          <a:sx n="65" d="100"/>
          <a:sy n="65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12F83D-B036-4306-AA5A-27DC1C5F5EF1}" type="doc">
      <dgm:prSet loTypeId="urn:microsoft.com/office/officeart/2005/8/layout/vList3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7334F3D-B851-4B4D-898C-697DBAFBDC20}">
      <dgm:prSet/>
      <dgm:spPr/>
      <dgm:t>
        <a:bodyPr/>
        <a:lstStyle/>
        <a:p>
          <a:pPr rtl="0"/>
          <a:r>
            <a:rPr lang="ru-RU" dirty="0" smtClean="0"/>
            <a:t>Доброжелательный стиль общения педагогов с родителями</a:t>
          </a:r>
          <a:endParaRPr lang="ru-RU" dirty="0"/>
        </a:p>
      </dgm:t>
    </dgm:pt>
    <dgm:pt modelId="{D0AFE453-4B36-4352-9E48-EF15988510D4}" type="parTrans" cxnId="{877243C0-C81E-4040-A403-45263CC05180}">
      <dgm:prSet/>
      <dgm:spPr/>
      <dgm:t>
        <a:bodyPr/>
        <a:lstStyle/>
        <a:p>
          <a:endParaRPr lang="ru-RU"/>
        </a:p>
      </dgm:t>
    </dgm:pt>
    <dgm:pt modelId="{CF6E4920-9A9A-4104-8A6C-A370AE979FDD}" type="sibTrans" cxnId="{877243C0-C81E-4040-A403-45263CC05180}">
      <dgm:prSet/>
      <dgm:spPr/>
      <dgm:t>
        <a:bodyPr/>
        <a:lstStyle/>
        <a:p>
          <a:endParaRPr lang="ru-RU"/>
        </a:p>
      </dgm:t>
    </dgm:pt>
    <dgm:pt modelId="{38492B44-63AA-40CD-AE32-45B30C7877E4}">
      <dgm:prSet/>
      <dgm:spPr/>
      <dgm:t>
        <a:bodyPr/>
        <a:lstStyle/>
        <a:p>
          <a:pPr rtl="0"/>
          <a:r>
            <a:rPr lang="ru-RU" dirty="0" smtClean="0"/>
            <a:t>Индивидуальный подход</a:t>
          </a:r>
          <a:endParaRPr lang="ru-RU" dirty="0"/>
        </a:p>
      </dgm:t>
    </dgm:pt>
    <dgm:pt modelId="{7FBAD4E1-3B13-4573-AC02-C595669D2114}" type="parTrans" cxnId="{22DC57FD-3305-472E-8FDD-FE27A858688A}">
      <dgm:prSet/>
      <dgm:spPr/>
      <dgm:t>
        <a:bodyPr/>
        <a:lstStyle/>
        <a:p>
          <a:endParaRPr lang="ru-RU"/>
        </a:p>
      </dgm:t>
    </dgm:pt>
    <dgm:pt modelId="{32436A88-6768-4BA0-B98A-B7FDE898B79D}" type="sibTrans" cxnId="{22DC57FD-3305-472E-8FDD-FE27A858688A}">
      <dgm:prSet/>
      <dgm:spPr/>
      <dgm:t>
        <a:bodyPr/>
        <a:lstStyle/>
        <a:p>
          <a:endParaRPr lang="ru-RU"/>
        </a:p>
      </dgm:t>
    </dgm:pt>
    <dgm:pt modelId="{68FF3945-EF15-47AF-B65D-FD7C1486A68D}">
      <dgm:prSet/>
      <dgm:spPr/>
      <dgm:t>
        <a:bodyPr/>
        <a:lstStyle/>
        <a:p>
          <a:pPr rtl="0"/>
          <a:r>
            <a:rPr lang="ru-RU" dirty="0" smtClean="0"/>
            <a:t>Сотрудничество, а не наставничество</a:t>
          </a:r>
          <a:endParaRPr lang="ru-RU" dirty="0"/>
        </a:p>
      </dgm:t>
    </dgm:pt>
    <dgm:pt modelId="{4F662FA6-718B-4C36-8A19-DEFD24F94080}" type="parTrans" cxnId="{44856842-B416-47D5-8C09-AA2CED31F584}">
      <dgm:prSet/>
      <dgm:spPr/>
      <dgm:t>
        <a:bodyPr/>
        <a:lstStyle/>
        <a:p>
          <a:endParaRPr lang="ru-RU"/>
        </a:p>
      </dgm:t>
    </dgm:pt>
    <dgm:pt modelId="{0028F9F5-9702-4C92-A8BA-C7A74E58E315}" type="sibTrans" cxnId="{44856842-B416-47D5-8C09-AA2CED31F584}">
      <dgm:prSet/>
      <dgm:spPr/>
      <dgm:t>
        <a:bodyPr/>
        <a:lstStyle/>
        <a:p>
          <a:endParaRPr lang="ru-RU"/>
        </a:p>
      </dgm:t>
    </dgm:pt>
    <dgm:pt modelId="{9568F5E5-21A0-4BA4-97C8-F1DC25F5B156}">
      <dgm:prSet/>
      <dgm:spPr/>
      <dgm:t>
        <a:bodyPr/>
        <a:lstStyle/>
        <a:p>
          <a:pPr rtl="0"/>
          <a:r>
            <a:rPr lang="ru-RU" smtClean="0"/>
            <a:t>Готовимся серьезно</a:t>
          </a:r>
          <a:endParaRPr lang="ru-RU"/>
        </a:p>
      </dgm:t>
    </dgm:pt>
    <dgm:pt modelId="{CAB59241-7463-4E8D-A51F-4D3DA2B08C43}" type="parTrans" cxnId="{D28442F8-CD1D-41CE-A18B-DF6A45A413BA}">
      <dgm:prSet/>
      <dgm:spPr/>
      <dgm:t>
        <a:bodyPr/>
        <a:lstStyle/>
        <a:p>
          <a:endParaRPr lang="ru-RU"/>
        </a:p>
      </dgm:t>
    </dgm:pt>
    <dgm:pt modelId="{BF46D97D-C66E-419F-8D31-A81AA845FA0E}" type="sibTrans" cxnId="{D28442F8-CD1D-41CE-A18B-DF6A45A413BA}">
      <dgm:prSet/>
      <dgm:spPr/>
      <dgm:t>
        <a:bodyPr/>
        <a:lstStyle/>
        <a:p>
          <a:endParaRPr lang="ru-RU"/>
        </a:p>
      </dgm:t>
    </dgm:pt>
    <dgm:pt modelId="{F3535D29-3E83-4393-9C24-3ED3453255DE}">
      <dgm:prSet/>
      <dgm:spPr/>
      <dgm:t>
        <a:bodyPr/>
        <a:lstStyle/>
        <a:p>
          <a:pPr rtl="0"/>
          <a:r>
            <a:rPr lang="ru-RU" smtClean="0"/>
            <a:t>Динамичность</a:t>
          </a:r>
          <a:endParaRPr lang="ru-RU"/>
        </a:p>
      </dgm:t>
    </dgm:pt>
    <dgm:pt modelId="{BC9BD09F-C423-46E3-8FAB-15577C605D99}" type="parTrans" cxnId="{29BDD24B-AB6F-4125-A732-89B24F566311}">
      <dgm:prSet/>
      <dgm:spPr/>
      <dgm:t>
        <a:bodyPr/>
        <a:lstStyle/>
        <a:p>
          <a:endParaRPr lang="ru-RU"/>
        </a:p>
      </dgm:t>
    </dgm:pt>
    <dgm:pt modelId="{C0214CC6-FE5D-4600-949F-EDE0BF047E27}" type="sibTrans" cxnId="{29BDD24B-AB6F-4125-A732-89B24F566311}">
      <dgm:prSet/>
      <dgm:spPr/>
      <dgm:t>
        <a:bodyPr/>
        <a:lstStyle/>
        <a:p>
          <a:endParaRPr lang="ru-RU"/>
        </a:p>
      </dgm:t>
    </dgm:pt>
    <dgm:pt modelId="{E6272BCF-DBD4-4B20-A5B5-1162A5EB2235}" type="pres">
      <dgm:prSet presAssocID="{3612F83D-B036-4306-AA5A-27DC1C5F5EF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74CCB5-98E2-4FEE-8DA0-8038D73AA2C8}" type="pres">
      <dgm:prSet presAssocID="{57334F3D-B851-4B4D-898C-697DBAFBDC20}" presName="composite" presStyleCnt="0"/>
      <dgm:spPr/>
      <dgm:t>
        <a:bodyPr/>
        <a:lstStyle/>
        <a:p>
          <a:endParaRPr lang="ru-RU"/>
        </a:p>
      </dgm:t>
    </dgm:pt>
    <dgm:pt modelId="{BEE2EA21-5C51-40F8-BECC-A1218B81BF0F}" type="pres">
      <dgm:prSet presAssocID="{57334F3D-B851-4B4D-898C-697DBAFBDC20}" presName="imgShp" presStyleLbl="fgImgPlace1" presStyleIdx="0" presStyleCnt="5" custLinFactNeighborX="81583" custLinFactNeighborY="9123"/>
      <dgm:spPr>
        <a:prstGeom prst="sun">
          <a:avLst/>
        </a:prstGeom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title="1"/>
        </a:ext>
      </dgm:extLst>
    </dgm:pt>
    <dgm:pt modelId="{ADD8FEE9-A53E-4B60-8C24-7A691099696F}" type="pres">
      <dgm:prSet presAssocID="{57334F3D-B851-4B4D-898C-697DBAFBDC20}" presName="txShp" presStyleLbl="node1" presStyleIdx="0" presStyleCnt="5" custLinFactNeighborX="20955" custLinFactNeighborY="91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386E37-290D-42A7-A886-251E22591768}" type="pres">
      <dgm:prSet presAssocID="{CF6E4920-9A9A-4104-8A6C-A370AE979FDD}" presName="spacing" presStyleCnt="0"/>
      <dgm:spPr/>
      <dgm:t>
        <a:bodyPr/>
        <a:lstStyle/>
        <a:p>
          <a:endParaRPr lang="ru-RU"/>
        </a:p>
      </dgm:t>
    </dgm:pt>
    <dgm:pt modelId="{FB7D234B-CB77-402D-B1ED-E45B5CA5FA73}" type="pres">
      <dgm:prSet presAssocID="{38492B44-63AA-40CD-AE32-45B30C7877E4}" presName="composite" presStyleCnt="0"/>
      <dgm:spPr/>
      <dgm:t>
        <a:bodyPr/>
        <a:lstStyle/>
        <a:p>
          <a:endParaRPr lang="ru-RU"/>
        </a:p>
      </dgm:t>
    </dgm:pt>
    <dgm:pt modelId="{F433A82F-8BBA-4EA2-8CD2-7DE7FBCF2D54}" type="pres">
      <dgm:prSet presAssocID="{38492B44-63AA-40CD-AE32-45B30C7877E4}" presName="imgShp" presStyleLbl="fgImgPlace1" presStyleIdx="1" presStyleCnt="5" custLinFactNeighborX="81583" custLinFactNeighborY="2151"/>
      <dgm:spPr>
        <a:prstGeom prst="sun">
          <a:avLst/>
        </a:prstGeom>
      </dgm:spPr>
      <dgm:t>
        <a:bodyPr/>
        <a:lstStyle/>
        <a:p>
          <a:endParaRPr lang="ru-RU"/>
        </a:p>
      </dgm:t>
    </dgm:pt>
    <dgm:pt modelId="{8CD00CA2-43EE-4717-BCD5-58E0ABC4FB91}" type="pres">
      <dgm:prSet presAssocID="{38492B44-63AA-40CD-AE32-45B30C7877E4}" presName="txShp" presStyleLbl="node1" presStyleIdx="1" presStyleCnt="5" custLinFactNeighborX="20955" custLinFactNeighborY="21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C09500-E969-45E5-967E-8353BCC566B4}" type="pres">
      <dgm:prSet presAssocID="{32436A88-6768-4BA0-B98A-B7FDE898B79D}" presName="spacing" presStyleCnt="0"/>
      <dgm:spPr/>
      <dgm:t>
        <a:bodyPr/>
        <a:lstStyle/>
        <a:p>
          <a:endParaRPr lang="ru-RU"/>
        </a:p>
      </dgm:t>
    </dgm:pt>
    <dgm:pt modelId="{70D5B56B-D7C5-4CEA-8506-607CD3A01FAD}" type="pres">
      <dgm:prSet presAssocID="{68FF3945-EF15-47AF-B65D-FD7C1486A68D}" presName="composite" presStyleCnt="0"/>
      <dgm:spPr/>
      <dgm:t>
        <a:bodyPr/>
        <a:lstStyle/>
        <a:p>
          <a:endParaRPr lang="ru-RU"/>
        </a:p>
      </dgm:t>
    </dgm:pt>
    <dgm:pt modelId="{CA2381F2-1583-4FF7-90FF-CE49FC37BF52}" type="pres">
      <dgm:prSet presAssocID="{68FF3945-EF15-47AF-B65D-FD7C1486A68D}" presName="imgShp" presStyleLbl="fgImgPlace1" presStyleIdx="2" presStyleCnt="5" custLinFactNeighborX="81583" custLinFactNeighborY="-867"/>
      <dgm:spPr>
        <a:prstGeom prst="sun">
          <a:avLst/>
        </a:prstGeom>
      </dgm:spPr>
      <dgm:t>
        <a:bodyPr/>
        <a:lstStyle/>
        <a:p>
          <a:endParaRPr lang="ru-RU"/>
        </a:p>
      </dgm:t>
    </dgm:pt>
    <dgm:pt modelId="{427958E6-5C37-4F35-AB6C-1C06D1CD1579}" type="pres">
      <dgm:prSet presAssocID="{68FF3945-EF15-47AF-B65D-FD7C1486A68D}" presName="txShp" presStyleLbl="node1" presStyleIdx="2" presStyleCnt="5" custLinFactNeighborX="20955" custLinFactNeighborY="-8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DE2C33-0A7A-4DAF-B05E-41A7DAAED3DA}" type="pres">
      <dgm:prSet presAssocID="{0028F9F5-9702-4C92-A8BA-C7A74E58E315}" presName="spacing" presStyleCnt="0"/>
      <dgm:spPr/>
      <dgm:t>
        <a:bodyPr/>
        <a:lstStyle/>
        <a:p>
          <a:endParaRPr lang="ru-RU"/>
        </a:p>
      </dgm:t>
    </dgm:pt>
    <dgm:pt modelId="{C210B6DC-39F1-41B5-8DA2-AEA4E12D7AE1}" type="pres">
      <dgm:prSet presAssocID="{9568F5E5-21A0-4BA4-97C8-F1DC25F5B156}" presName="composite" presStyleCnt="0"/>
      <dgm:spPr/>
      <dgm:t>
        <a:bodyPr/>
        <a:lstStyle/>
        <a:p>
          <a:endParaRPr lang="ru-RU"/>
        </a:p>
      </dgm:t>
    </dgm:pt>
    <dgm:pt modelId="{C3173673-C0E1-4701-9954-B5907C538776}" type="pres">
      <dgm:prSet presAssocID="{9568F5E5-21A0-4BA4-97C8-F1DC25F5B156}" presName="imgShp" presStyleLbl="fgImgPlace1" presStyleIdx="3" presStyleCnt="5" custLinFactNeighborX="81583" custLinFactNeighborY="-1238"/>
      <dgm:spPr>
        <a:prstGeom prst="sun">
          <a:avLst/>
        </a:prstGeom>
      </dgm:spPr>
      <dgm:t>
        <a:bodyPr/>
        <a:lstStyle/>
        <a:p>
          <a:endParaRPr lang="ru-RU"/>
        </a:p>
      </dgm:t>
    </dgm:pt>
    <dgm:pt modelId="{88B9E9B7-EFBD-4556-ACB0-E29570EDABAF}" type="pres">
      <dgm:prSet presAssocID="{9568F5E5-21A0-4BA4-97C8-F1DC25F5B156}" presName="txShp" presStyleLbl="node1" presStyleIdx="3" presStyleCnt="5" custLinFactNeighborX="20955" custLinFactNeighborY="-12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6FF35B-1918-4E39-854F-183E81AD86B3}" type="pres">
      <dgm:prSet presAssocID="{BF46D97D-C66E-419F-8D31-A81AA845FA0E}" presName="spacing" presStyleCnt="0"/>
      <dgm:spPr/>
      <dgm:t>
        <a:bodyPr/>
        <a:lstStyle/>
        <a:p>
          <a:endParaRPr lang="ru-RU"/>
        </a:p>
      </dgm:t>
    </dgm:pt>
    <dgm:pt modelId="{E5BAFFD6-DFFA-4339-B0B5-0E50AFC4FCF4}" type="pres">
      <dgm:prSet presAssocID="{F3535D29-3E83-4393-9C24-3ED3453255DE}" presName="composite" presStyleCnt="0"/>
      <dgm:spPr/>
      <dgm:t>
        <a:bodyPr/>
        <a:lstStyle/>
        <a:p>
          <a:endParaRPr lang="ru-RU"/>
        </a:p>
      </dgm:t>
    </dgm:pt>
    <dgm:pt modelId="{5ACA01A8-CC5C-4175-A3D9-4A7FAA9E4F44}" type="pres">
      <dgm:prSet presAssocID="{F3535D29-3E83-4393-9C24-3ED3453255DE}" presName="imgShp" presStyleLbl="fgImgPlace1" presStyleIdx="4" presStyleCnt="5" custLinFactNeighborX="81583" custLinFactNeighborY="-1609"/>
      <dgm:spPr>
        <a:prstGeom prst="sun">
          <a:avLst/>
        </a:prstGeom>
      </dgm:spPr>
      <dgm:t>
        <a:bodyPr/>
        <a:lstStyle/>
        <a:p>
          <a:endParaRPr lang="ru-RU"/>
        </a:p>
      </dgm:t>
    </dgm:pt>
    <dgm:pt modelId="{B502BFB0-68EF-476E-AE6E-940B1F0AB17A}" type="pres">
      <dgm:prSet presAssocID="{F3535D29-3E83-4393-9C24-3ED3453255DE}" presName="txShp" presStyleLbl="node1" presStyleIdx="4" presStyleCnt="5" custLinFactNeighborX="20955" custLinFactNeighborY="-16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0CF40F-C264-4DC7-A6A2-12018009B152}" type="presOf" srcId="{57334F3D-B851-4B4D-898C-697DBAFBDC20}" destId="{ADD8FEE9-A53E-4B60-8C24-7A691099696F}" srcOrd="0" destOrd="0" presId="urn:microsoft.com/office/officeart/2005/8/layout/vList3"/>
    <dgm:cxn modelId="{B7E48EC9-8C99-4E30-8BBF-6A43D210FB41}" type="presOf" srcId="{F3535D29-3E83-4393-9C24-3ED3453255DE}" destId="{B502BFB0-68EF-476E-AE6E-940B1F0AB17A}" srcOrd="0" destOrd="0" presId="urn:microsoft.com/office/officeart/2005/8/layout/vList3"/>
    <dgm:cxn modelId="{6C5BA677-66A5-4364-B474-50D848E864AD}" type="presOf" srcId="{38492B44-63AA-40CD-AE32-45B30C7877E4}" destId="{8CD00CA2-43EE-4717-BCD5-58E0ABC4FB91}" srcOrd="0" destOrd="0" presId="urn:microsoft.com/office/officeart/2005/8/layout/vList3"/>
    <dgm:cxn modelId="{44856842-B416-47D5-8C09-AA2CED31F584}" srcId="{3612F83D-B036-4306-AA5A-27DC1C5F5EF1}" destId="{68FF3945-EF15-47AF-B65D-FD7C1486A68D}" srcOrd="2" destOrd="0" parTransId="{4F662FA6-718B-4C36-8A19-DEFD24F94080}" sibTransId="{0028F9F5-9702-4C92-A8BA-C7A74E58E315}"/>
    <dgm:cxn modelId="{D39AD2B5-C17C-47F3-A6D6-132C4F73A5CE}" type="presOf" srcId="{3612F83D-B036-4306-AA5A-27DC1C5F5EF1}" destId="{E6272BCF-DBD4-4B20-A5B5-1162A5EB2235}" srcOrd="0" destOrd="0" presId="urn:microsoft.com/office/officeart/2005/8/layout/vList3"/>
    <dgm:cxn modelId="{10613D15-7DFA-4DEE-95CB-2E864369648D}" type="presOf" srcId="{68FF3945-EF15-47AF-B65D-FD7C1486A68D}" destId="{427958E6-5C37-4F35-AB6C-1C06D1CD1579}" srcOrd="0" destOrd="0" presId="urn:microsoft.com/office/officeart/2005/8/layout/vList3"/>
    <dgm:cxn modelId="{877243C0-C81E-4040-A403-45263CC05180}" srcId="{3612F83D-B036-4306-AA5A-27DC1C5F5EF1}" destId="{57334F3D-B851-4B4D-898C-697DBAFBDC20}" srcOrd="0" destOrd="0" parTransId="{D0AFE453-4B36-4352-9E48-EF15988510D4}" sibTransId="{CF6E4920-9A9A-4104-8A6C-A370AE979FDD}"/>
    <dgm:cxn modelId="{B7E3A819-A6B8-4CE7-A02D-7D4033F66952}" type="presOf" srcId="{9568F5E5-21A0-4BA4-97C8-F1DC25F5B156}" destId="{88B9E9B7-EFBD-4556-ACB0-E29570EDABAF}" srcOrd="0" destOrd="0" presId="urn:microsoft.com/office/officeart/2005/8/layout/vList3"/>
    <dgm:cxn modelId="{D28442F8-CD1D-41CE-A18B-DF6A45A413BA}" srcId="{3612F83D-B036-4306-AA5A-27DC1C5F5EF1}" destId="{9568F5E5-21A0-4BA4-97C8-F1DC25F5B156}" srcOrd="3" destOrd="0" parTransId="{CAB59241-7463-4E8D-A51F-4D3DA2B08C43}" sibTransId="{BF46D97D-C66E-419F-8D31-A81AA845FA0E}"/>
    <dgm:cxn modelId="{29BDD24B-AB6F-4125-A732-89B24F566311}" srcId="{3612F83D-B036-4306-AA5A-27DC1C5F5EF1}" destId="{F3535D29-3E83-4393-9C24-3ED3453255DE}" srcOrd="4" destOrd="0" parTransId="{BC9BD09F-C423-46E3-8FAB-15577C605D99}" sibTransId="{C0214CC6-FE5D-4600-949F-EDE0BF047E27}"/>
    <dgm:cxn modelId="{22DC57FD-3305-472E-8FDD-FE27A858688A}" srcId="{3612F83D-B036-4306-AA5A-27DC1C5F5EF1}" destId="{38492B44-63AA-40CD-AE32-45B30C7877E4}" srcOrd="1" destOrd="0" parTransId="{7FBAD4E1-3B13-4573-AC02-C595669D2114}" sibTransId="{32436A88-6768-4BA0-B98A-B7FDE898B79D}"/>
    <dgm:cxn modelId="{F4092CF7-3F45-4388-9E53-09FDDF9B7F68}" type="presParOf" srcId="{E6272BCF-DBD4-4B20-A5B5-1162A5EB2235}" destId="{0C74CCB5-98E2-4FEE-8DA0-8038D73AA2C8}" srcOrd="0" destOrd="0" presId="urn:microsoft.com/office/officeart/2005/8/layout/vList3"/>
    <dgm:cxn modelId="{E0DF2E9F-80DE-423D-BC68-FCD5CC577FB4}" type="presParOf" srcId="{0C74CCB5-98E2-4FEE-8DA0-8038D73AA2C8}" destId="{BEE2EA21-5C51-40F8-BECC-A1218B81BF0F}" srcOrd="0" destOrd="0" presId="urn:microsoft.com/office/officeart/2005/8/layout/vList3"/>
    <dgm:cxn modelId="{BF3A9EF9-603D-4922-AA48-4F8EF819C1D1}" type="presParOf" srcId="{0C74CCB5-98E2-4FEE-8DA0-8038D73AA2C8}" destId="{ADD8FEE9-A53E-4B60-8C24-7A691099696F}" srcOrd="1" destOrd="0" presId="urn:microsoft.com/office/officeart/2005/8/layout/vList3"/>
    <dgm:cxn modelId="{B53E9926-9A06-44E5-B124-5C40D2593F8D}" type="presParOf" srcId="{E6272BCF-DBD4-4B20-A5B5-1162A5EB2235}" destId="{A2386E37-290D-42A7-A886-251E22591768}" srcOrd="1" destOrd="0" presId="urn:microsoft.com/office/officeart/2005/8/layout/vList3"/>
    <dgm:cxn modelId="{B3E4CB88-A745-4737-870F-6FAA28C1A0FF}" type="presParOf" srcId="{E6272BCF-DBD4-4B20-A5B5-1162A5EB2235}" destId="{FB7D234B-CB77-402D-B1ED-E45B5CA5FA73}" srcOrd="2" destOrd="0" presId="urn:microsoft.com/office/officeart/2005/8/layout/vList3"/>
    <dgm:cxn modelId="{39C99A2D-2FFE-459C-8B9A-BB82C3D97428}" type="presParOf" srcId="{FB7D234B-CB77-402D-B1ED-E45B5CA5FA73}" destId="{F433A82F-8BBA-4EA2-8CD2-7DE7FBCF2D54}" srcOrd="0" destOrd="0" presId="urn:microsoft.com/office/officeart/2005/8/layout/vList3"/>
    <dgm:cxn modelId="{986765EC-918E-4D89-95FC-C93A8F2B4F19}" type="presParOf" srcId="{FB7D234B-CB77-402D-B1ED-E45B5CA5FA73}" destId="{8CD00CA2-43EE-4717-BCD5-58E0ABC4FB91}" srcOrd="1" destOrd="0" presId="urn:microsoft.com/office/officeart/2005/8/layout/vList3"/>
    <dgm:cxn modelId="{E06D3425-42D9-43AE-8784-1134229FFF88}" type="presParOf" srcId="{E6272BCF-DBD4-4B20-A5B5-1162A5EB2235}" destId="{BBC09500-E969-45E5-967E-8353BCC566B4}" srcOrd="3" destOrd="0" presId="urn:microsoft.com/office/officeart/2005/8/layout/vList3"/>
    <dgm:cxn modelId="{82D610D1-2182-4871-B654-9C13DAEE1040}" type="presParOf" srcId="{E6272BCF-DBD4-4B20-A5B5-1162A5EB2235}" destId="{70D5B56B-D7C5-4CEA-8506-607CD3A01FAD}" srcOrd="4" destOrd="0" presId="urn:microsoft.com/office/officeart/2005/8/layout/vList3"/>
    <dgm:cxn modelId="{DAC7D550-F647-4C6C-A8CD-3E2BF102ECA4}" type="presParOf" srcId="{70D5B56B-D7C5-4CEA-8506-607CD3A01FAD}" destId="{CA2381F2-1583-4FF7-90FF-CE49FC37BF52}" srcOrd="0" destOrd="0" presId="urn:microsoft.com/office/officeart/2005/8/layout/vList3"/>
    <dgm:cxn modelId="{1BA37548-2DC6-4A48-A747-4E1F024E4B4F}" type="presParOf" srcId="{70D5B56B-D7C5-4CEA-8506-607CD3A01FAD}" destId="{427958E6-5C37-4F35-AB6C-1C06D1CD1579}" srcOrd="1" destOrd="0" presId="urn:microsoft.com/office/officeart/2005/8/layout/vList3"/>
    <dgm:cxn modelId="{1C4BC2DA-E48D-4EAF-829C-64FF1804704E}" type="presParOf" srcId="{E6272BCF-DBD4-4B20-A5B5-1162A5EB2235}" destId="{C3DE2C33-0A7A-4DAF-B05E-41A7DAAED3DA}" srcOrd="5" destOrd="0" presId="urn:microsoft.com/office/officeart/2005/8/layout/vList3"/>
    <dgm:cxn modelId="{7D80D10A-93E2-459B-A109-FA9A9A969D48}" type="presParOf" srcId="{E6272BCF-DBD4-4B20-A5B5-1162A5EB2235}" destId="{C210B6DC-39F1-41B5-8DA2-AEA4E12D7AE1}" srcOrd="6" destOrd="0" presId="urn:microsoft.com/office/officeart/2005/8/layout/vList3"/>
    <dgm:cxn modelId="{D8C3D709-A2B6-46A7-8602-747E27D16E18}" type="presParOf" srcId="{C210B6DC-39F1-41B5-8DA2-AEA4E12D7AE1}" destId="{C3173673-C0E1-4701-9954-B5907C538776}" srcOrd="0" destOrd="0" presId="urn:microsoft.com/office/officeart/2005/8/layout/vList3"/>
    <dgm:cxn modelId="{2A00056E-36C5-48C7-8D3A-FD16D7139273}" type="presParOf" srcId="{C210B6DC-39F1-41B5-8DA2-AEA4E12D7AE1}" destId="{88B9E9B7-EFBD-4556-ACB0-E29570EDABAF}" srcOrd="1" destOrd="0" presId="urn:microsoft.com/office/officeart/2005/8/layout/vList3"/>
    <dgm:cxn modelId="{7D6156FC-BDCE-430F-8452-0BED2281D667}" type="presParOf" srcId="{E6272BCF-DBD4-4B20-A5B5-1162A5EB2235}" destId="{A76FF35B-1918-4E39-854F-183E81AD86B3}" srcOrd="7" destOrd="0" presId="urn:microsoft.com/office/officeart/2005/8/layout/vList3"/>
    <dgm:cxn modelId="{6EDBA63D-538C-443E-BBFC-DDF9F5D443AD}" type="presParOf" srcId="{E6272BCF-DBD4-4B20-A5B5-1162A5EB2235}" destId="{E5BAFFD6-DFFA-4339-B0B5-0E50AFC4FCF4}" srcOrd="8" destOrd="0" presId="urn:microsoft.com/office/officeart/2005/8/layout/vList3"/>
    <dgm:cxn modelId="{5263ED72-FAAA-4A2F-BB6E-9173DD2ECFE1}" type="presParOf" srcId="{E5BAFFD6-DFFA-4339-B0B5-0E50AFC4FCF4}" destId="{5ACA01A8-CC5C-4175-A3D9-4A7FAA9E4F44}" srcOrd="0" destOrd="0" presId="urn:microsoft.com/office/officeart/2005/8/layout/vList3"/>
    <dgm:cxn modelId="{69B51A70-C3D4-4C6C-8FFD-D4FDBD07C0E3}" type="presParOf" srcId="{E5BAFFD6-DFFA-4339-B0B5-0E50AFC4FCF4}" destId="{B502BFB0-68EF-476E-AE6E-940B1F0AB17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D3A6C0-618A-491F-9F0B-69F186D35C36}" type="doc">
      <dgm:prSet loTypeId="urn:microsoft.com/office/officeart/2005/8/layout/target3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1F1D59C-3F14-435B-B258-4B23821FFFF1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38100"/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ru-RU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Изменение характера вопросов родителей к воспитателям</a:t>
          </a:r>
          <a:endParaRPr lang="ru-RU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3055D199-AA02-4DCF-8C77-73A719AF4852}" type="parTrans" cxnId="{698BDFBA-A2AD-43F9-A42D-75997A3EA18C}">
      <dgm:prSet/>
      <dgm:spPr/>
      <dgm:t>
        <a:bodyPr/>
        <a:lstStyle/>
        <a:p>
          <a:endParaRPr lang="ru-RU"/>
        </a:p>
      </dgm:t>
    </dgm:pt>
    <dgm:pt modelId="{42285799-0AD0-4DED-9D60-C84D05FCD8B7}" type="sibTrans" cxnId="{698BDFBA-A2AD-43F9-A42D-75997A3EA18C}">
      <dgm:prSet/>
      <dgm:spPr/>
      <dgm:t>
        <a:bodyPr/>
        <a:lstStyle/>
        <a:p>
          <a:endParaRPr lang="ru-RU"/>
        </a:p>
      </dgm:t>
    </dgm:pt>
    <dgm:pt modelId="{ABDA6A3A-DE06-4551-9CFF-53BA6F01AA88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pPr rtl="0"/>
          <a:r>
            <a:rPr lang="ru-RU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Рост посещаемости родителями мероприятий по педагогическому просвещению </a:t>
          </a:r>
          <a:endParaRPr lang="ru-RU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C28EE541-C2EC-46A1-B129-CF6646370C7C}" type="parTrans" cxnId="{769B43BE-FEDF-4D2F-B5E0-FDDD607E524C}">
      <dgm:prSet/>
      <dgm:spPr/>
      <dgm:t>
        <a:bodyPr/>
        <a:lstStyle/>
        <a:p>
          <a:endParaRPr lang="ru-RU"/>
        </a:p>
      </dgm:t>
    </dgm:pt>
    <dgm:pt modelId="{008A373D-2A24-4CCD-8055-CF6C4DE0E670}" type="sibTrans" cxnId="{769B43BE-FEDF-4D2F-B5E0-FDDD607E524C}">
      <dgm:prSet/>
      <dgm:spPr/>
      <dgm:t>
        <a:bodyPr/>
        <a:lstStyle/>
        <a:p>
          <a:endParaRPr lang="ru-RU"/>
        </a:p>
      </dgm:t>
    </dgm:pt>
    <dgm:pt modelId="{15AE3555-03FB-472C-904D-EDD34561D102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pPr rtl="0"/>
          <a:r>
            <a:rPr lang="ru-RU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Инициатива со стороны родителей по проведению новых форм общения семей группы</a:t>
          </a:r>
          <a:endParaRPr lang="ru-RU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A7708E8B-EC2A-4CDB-A686-29545C734140}" type="parTrans" cxnId="{6F13C347-2673-4B71-B3BE-4EF20030A7C9}">
      <dgm:prSet/>
      <dgm:spPr/>
      <dgm:t>
        <a:bodyPr/>
        <a:lstStyle/>
        <a:p>
          <a:endParaRPr lang="ru-RU"/>
        </a:p>
      </dgm:t>
    </dgm:pt>
    <dgm:pt modelId="{DF39C11A-2F0E-4BB0-8E63-43743EE55951}" type="sibTrans" cxnId="{6F13C347-2673-4B71-B3BE-4EF20030A7C9}">
      <dgm:prSet/>
      <dgm:spPr/>
      <dgm:t>
        <a:bodyPr/>
        <a:lstStyle/>
        <a:p>
          <a:endParaRPr lang="ru-RU"/>
        </a:p>
      </dgm:t>
    </dgm:pt>
    <dgm:pt modelId="{10C19161-BA01-4C32-A1B0-F5F2F96C9A37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pPr rtl="0"/>
          <a:r>
            <a:rPr lang="ru-RU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Изменение взаимоотношений воспитателя с родителями</a:t>
          </a:r>
          <a:endParaRPr lang="ru-RU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18EA0054-7B88-4FB8-92F8-7FC7619A6960}" type="parTrans" cxnId="{9860817C-1875-4766-A6FF-5AE0C8792DFE}">
      <dgm:prSet/>
      <dgm:spPr/>
      <dgm:t>
        <a:bodyPr/>
        <a:lstStyle/>
        <a:p>
          <a:endParaRPr lang="ru-RU"/>
        </a:p>
      </dgm:t>
    </dgm:pt>
    <dgm:pt modelId="{3F17DCB4-D165-4C71-AC75-1AC1AD69961C}" type="sibTrans" cxnId="{9860817C-1875-4766-A6FF-5AE0C8792DFE}">
      <dgm:prSet/>
      <dgm:spPr/>
      <dgm:t>
        <a:bodyPr/>
        <a:lstStyle/>
        <a:p>
          <a:endParaRPr lang="ru-RU"/>
        </a:p>
      </dgm:t>
    </dgm:pt>
    <dgm:pt modelId="{2C6D3CD3-1BDC-48E6-8260-10AB2166C999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pPr rtl="0"/>
          <a:r>
            <a:rPr lang="ru-RU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Осознание родителями воспитательной значимости их помощи ДОУ в педагогической деятельности</a:t>
          </a:r>
          <a:endParaRPr lang="ru-RU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30A31484-84C2-4EEC-A7F2-4338ACE38DD2}" type="parTrans" cxnId="{BF3F17B0-196D-417D-8E57-264E26A2D577}">
      <dgm:prSet/>
      <dgm:spPr/>
      <dgm:t>
        <a:bodyPr/>
        <a:lstStyle/>
        <a:p>
          <a:endParaRPr lang="ru-RU"/>
        </a:p>
      </dgm:t>
    </dgm:pt>
    <dgm:pt modelId="{52E39D67-D1E3-4C94-979E-C62E4995F861}" type="sibTrans" cxnId="{BF3F17B0-196D-417D-8E57-264E26A2D577}">
      <dgm:prSet/>
      <dgm:spPr/>
      <dgm:t>
        <a:bodyPr/>
        <a:lstStyle/>
        <a:p>
          <a:endParaRPr lang="ru-RU"/>
        </a:p>
      </dgm:t>
    </dgm:pt>
    <dgm:pt modelId="{E6554C8D-ECB8-4193-9637-8B6C1F41657B}">
      <dgm:prSet/>
      <dgm:spPr/>
      <dgm:t>
        <a:bodyPr/>
        <a:lstStyle/>
        <a:p>
          <a:endParaRPr lang="ru-RU"/>
        </a:p>
      </dgm:t>
    </dgm:pt>
    <dgm:pt modelId="{38F5E96B-0C3D-4AC9-BBED-EDB30FEDEC7C}" type="parTrans" cxnId="{02E29616-DC9C-46DC-93E9-63EFB611CD13}">
      <dgm:prSet/>
      <dgm:spPr/>
      <dgm:t>
        <a:bodyPr/>
        <a:lstStyle/>
        <a:p>
          <a:endParaRPr lang="ru-RU"/>
        </a:p>
      </dgm:t>
    </dgm:pt>
    <dgm:pt modelId="{11894044-829F-406B-8E84-29E13C245306}" type="sibTrans" cxnId="{02E29616-DC9C-46DC-93E9-63EFB611CD13}">
      <dgm:prSet/>
      <dgm:spPr/>
      <dgm:t>
        <a:bodyPr/>
        <a:lstStyle/>
        <a:p>
          <a:endParaRPr lang="ru-RU"/>
        </a:p>
      </dgm:t>
    </dgm:pt>
    <dgm:pt modelId="{0B23A8A8-EBDA-47D5-8EE5-A03569F568C2}" type="pres">
      <dgm:prSet presAssocID="{6CD3A6C0-618A-491F-9F0B-69F186D35C3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D7AE98-48AE-47AE-94AD-05506DFBD52E}" type="pres">
      <dgm:prSet presAssocID="{81F1D59C-3F14-435B-B258-4B23821FFFF1}" presName="circle1" presStyleLbl="node1" presStyleIdx="0" presStyleCnt="6" custLinFactNeighborY="249"/>
      <dgm:spPr/>
    </dgm:pt>
    <dgm:pt modelId="{0191964E-4635-4ED1-BD39-E8B4657026C7}" type="pres">
      <dgm:prSet presAssocID="{81F1D59C-3F14-435B-B258-4B23821FFFF1}" presName="space" presStyleCnt="0"/>
      <dgm:spPr/>
    </dgm:pt>
    <dgm:pt modelId="{FE962901-757E-499D-9A68-21414E93559F}" type="pres">
      <dgm:prSet presAssocID="{81F1D59C-3F14-435B-B258-4B23821FFFF1}" presName="rect1" presStyleLbl="alignAcc1" presStyleIdx="0" presStyleCnt="6" custLinFactNeighborX="-23" custLinFactNeighborY="249"/>
      <dgm:spPr/>
      <dgm:t>
        <a:bodyPr/>
        <a:lstStyle/>
        <a:p>
          <a:endParaRPr lang="ru-RU"/>
        </a:p>
      </dgm:t>
    </dgm:pt>
    <dgm:pt modelId="{18246D93-5CEA-4DB5-9417-45E921757BB5}" type="pres">
      <dgm:prSet presAssocID="{ABDA6A3A-DE06-4551-9CFF-53BA6F01AA88}" presName="vertSpace2" presStyleLbl="node1" presStyleIdx="0" presStyleCnt="6"/>
      <dgm:spPr/>
    </dgm:pt>
    <dgm:pt modelId="{14B06E33-6BE0-4C4D-B7A3-231B913A0A57}" type="pres">
      <dgm:prSet presAssocID="{ABDA6A3A-DE06-4551-9CFF-53BA6F01AA88}" presName="circle2" presStyleLbl="node1" presStyleIdx="1" presStyleCnt="6"/>
      <dgm:spPr/>
    </dgm:pt>
    <dgm:pt modelId="{A6F60CA1-E50D-44A3-A7B1-F0A80136C2E3}" type="pres">
      <dgm:prSet presAssocID="{ABDA6A3A-DE06-4551-9CFF-53BA6F01AA88}" presName="rect2" presStyleLbl="alignAcc1" presStyleIdx="1" presStyleCnt="6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27CB3843-2B88-4D7D-8F0D-4494694870B7}" type="pres">
      <dgm:prSet presAssocID="{E6554C8D-ECB8-4193-9637-8B6C1F41657B}" presName="vertSpace3" presStyleLbl="node1" presStyleIdx="1" presStyleCnt="6"/>
      <dgm:spPr/>
    </dgm:pt>
    <dgm:pt modelId="{4F8698E3-B834-4285-B705-52652348AB20}" type="pres">
      <dgm:prSet presAssocID="{E6554C8D-ECB8-4193-9637-8B6C1F41657B}" presName="circle3" presStyleLbl="node1" presStyleIdx="2" presStyleCnt="6"/>
      <dgm:spPr/>
    </dgm:pt>
    <dgm:pt modelId="{858F21CF-2DF6-4BF7-B888-01BE82C172A5}" type="pres">
      <dgm:prSet presAssocID="{E6554C8D-ECB8-4193-9637-8B6C1F41657B}" presName="rect3" presStyleLbl="alignAcc1" presStyleIdx="2" presStyleCnt="6" custScaleY="34436"/>
      <dgm:spPr/>
      <dgm:t>
        <a:bodyPr/>
        <a:lstStyle/>
        <a:p>
          <a:endParaRPr lang="ru-RU"/>
        </a:p>
      </dgm:t>
    </dgm:pt>
    <dgm:pt modelId="{60C5E9AB-4488-46AF-A1AE-F84FE5085D14}" type="pres">
      <dgm:prSet presAssocID="{15AE3555-03FB-472C-904D-EDD34561D102}" presName="vertSpace4" presStyleLbl="node1" presStyleIdx="2" presStyleCnt="6"/>
      <dgm:spPr/>
    </dgm:pt>
    <dgm:pt modelId="{09A6931F-21E6-4BF3-81A9-47E31BDD91DF}" type="pres">
      <dgm:prSet presAssocID="{15AE3555-03FB-472C-904D-EDD34561D102}" presName="circle4" presStyleLbl="node1" presStyleIdx="3" presStyleCnt="6"/>
      <dgm:spPr/>
    </dgm:pt>
    <dgm:pt modelId="{D70DA07D-CF38-440F-B807-A56FF784E872}" type="pres">
      <dgm:prSet presAssocID="{15AE3555-03FB-472C-904D-EDD34561D102}" presName="rect4" presStyleLbl="alignAcc1" presStyleIdx="3" presStyleCnt="6" custScaleX="100267" custScaleY="105982" custLinFactNeighborX="1087" custLinFactNeighborY="-23161"/>
      <dgm:spPr/>
      <dgm:t>
        <a:bodyPr/>
        <a:lstStyle/>
        <a:p>
          <a:endParaRPr lang="ru-RU"/>
        </a:p>
      </dgm:t>
    </dgm:pt>
    <dgm:pt modelId="{94686917-19B5-431F-981B-BDE17BBFECF9}" type="pres">
      <dgm:prSet presAssocID="{10C19161-BA01-4C32-A1B0-F5F2F96C9A37}" presName="vertSpace5" presStyleLbl="node1" presStyleIdx="3" presStyleCnt="6"/>
      <dgm:spPr/>
    </dgm:pt>
    <dgm:pt modelId="{D474BCE2-D7A2-441A-A7BC-433540D82FC2}" type="pres">
      <dgm:prSet presAssocID="{10C19161-BA01-4C32-A1B0-F5F2F96C9A37}" presName="circle5" presStyleLbl="node1" presStyleIdx="4" presStyleCnt="6"/>
      <dgm:spPr/>
    </dgm:pt>
    <dgm:pt modelId="{B23D3BB2-3CDF-48FE-8A90-D47A95EC80BD}" type="pres">
      <dgm:prSet presAssocID="{10C19161-BA01-4C32-A1B0-F5F2F96C9A37}" presName="rect5" presStyleLbl="alignAcc1" presStyleIdx="4" presStyleCnt="6" custLinFactNeighborX="-133" custLinFactNeighborY="-36345"/>
      <dgm:spPr/>
      <dgm:t>
        <a:bodyPr/>
        <a:lstStyle/>
        <a:p>
          <a:endParaRPr lang="ru-RU"/>
        </a:p>
      </dgm:t>
    </dgm:pt>
    <dgm:pt modelId="{F4F8BC20-A4C7-43BF-9C2C-CD5F1574D760}" type="pres">
      <dgm:prSet presAssocID="{2C6D3CD3-1BDC-48E6-8260-10AB2166C999}" presName="vertSpace6" presStyleLbl="node1" presStyleIdx="4" presStyleCnt="6"/>
      <dgm:spPr/>
    </dgm:pt>
    <dgm:pt modelId="{D7B52886-C30D-42F8-97DC-0517282B22E2}" type="pres">
      <dgm:prSet presAssocID="{2C6D3CD3-1BDC-48E6-8260-10AB2166C999}" presName="circle6" presStyleLbl="node1" presStyleIdx="5" presStyleCnt="6"/>
      <dgm:spPr/>
    </dgm:pt>
    <dgm:pt modelId="{A9A983D9-3FE7-4F6F-80F6-43D6F84F3D20}" type="pres">
      <dgm:prSet presAssocID="{2C6D3CD3-1BDC-48E6-8260-10AB2166C999}" presName="rect6" presStyleLbl="alignAcc1" presStyleIdx="5" presStyleCnt="6" custLinFactNeighborX="-133" custLinFactNeighborY="-98013"/>
      <dgm:spPr/>
      <dgm:t>
        <a:bodyPr/>
        <a:lstStyle/>
        <a:p>
          <a:endParaRPr lang="ru-RU"/>
        </a:p>
      </dgm:t>
    </dgm:pt>
    <dgm:pt modelId="{417F8788-5044-40E2-BA79-2D3A661A77B8}" type="pres">
      <dgm:prSet presAssocID="{81F1D59C-3F14-435B-B258-4B23821FFFF1}" presName="rect1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39334F-EB82-45F5-BD54-CAFA2728B244}" type="pres">
      <dgm:prSet presAssocID="{ABDA6A3A-DE06-4551-9CFF-53BA6F01AA88}" presName="rect2ParTxNoCh" presStyleLbl="alignAcc1" presStyleIdx="5" presStyleCnt="6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2D7ABFBE-17DC-4C6D-9DFA-E38DFD932276}" type="pres">
      <dgm:prSet presAssocID="{E6554C8D-ECB8-4193-9637-8B6C1F41657B}" presName="rect3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578C90-EB11-43E1-A71D-D6FF4F3AF4FF}" type="pres">
      <dgm:prSet presAssocID="{15AE3555-03FB-472C-904D-EDD34561D102}" presName="rect4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23BAF2-C2E1-402F-BE07-910E448D5417}" type="pres">
      <dgm:prSet presAssocID="{10C19161-BA01-4C32-A1B0-F5F2F96C9A37}" presName="rect5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45EEFE-FDE3-483C-9758-5CC89BEFF959}" type="pres">
      <dgm:prSet presAssocID="{2C6D3CD3-1BDC-48E6-8260-10AB2166C999}" presName="rect6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9091D6-8747-4A2C-9E64-4DA91F11EB9C}" type="presOf" srcId="{6CD3A6C0-618A-491F-9F0B-69F186D35C36}" destId="{0B23A8A8-EBDA-47D5-8EE5-A03569F568C2}" srcOrd="0" destOrd="0" presId="urn:microsoft.com/office/officeart/2005/8/layout/target3"/>
    <dgm:cxn modelId="{EF940AE3-FF60-46F1-9DE4-3D3A1EACF7CE}" type="presOf" srcId="{15AE3555-03FB-472C-904D-EDD34561D102}" destId="{D70DA07D-CF38-440F-B807-A56FF784E872}" srcOrd="0" destOrd="0" presId="urn:microsoft.com/office/officeart/2005/8/layout/target3"/>
    <dgm:cxn modelId="{56E88F9D-2F95-4E95-9308-E99B68EBBD2D}" type="presOf" srcId="{2C6D3CD3-1BDC-48E6-8260-10AB2166C999}" destId="{AB45EEFE-FDE3-483C-9758-5CC89BEFF959}" srcOrd="1" destOrd="0" presId="urn:microsoft.com/office/officeart/2005/8/layout/target3"/>
    <dgm:cxn modelId="{A4D668C4-FDB2-4DF0-ACC3-7B519622F97A}" type="presOf" srcId="{2C6D3CD3-1BDC-48E6-8260-10AB2166C999}" destId="{A9A983D9-3FE7-4F6F-80F6-43D6F84F3D20}" srcOrd="0" destOrd="0" presId="urn:microsoft.com/office/officeart/2005/8/layout/target3"/>
    <dgm:cxn modelId="{9860817C-1875-4766-A6FF-5AE0C8792DFE}" srcId="{6CD3A6C0-618A-491F-9F0B-69F186D35C36}" destId="{10C19161-BA01-4C32-A1B0-F5F2F96C9A37}" srcOrd="4" destOrd="0" parTransId="{18EA0054-7B88-4FB8-92F8-7FC7619A6960}" sibTransId="{3F17DCB4-D165-4C71-AC75-1AC1AD69961C}"/>
    <dgm:cxn modelId="{B44FBC51-3522-4E8A-9077-132751156F63}" type="presOf" srcId="{81F1D59C-3F14-435B-B258-4B23821FFFF1}" destId="{417F8788-5044-40E2-BA79-2D3A661A77B8}" srcOrd="1" destOrd="0" presId="urn:microsoft.com/office/officeart/2005/8/layout/target3"/>
    <dgm:cxn modelId="{CC02D6EA-6758-44F8-AF3B-B5B139FDEFB3}" type="presOf" srcId="{E6554C8D-ECB8-4193-9637-8B6C1F41657B}" destId="{2D7ABFBE-17DC-4C6D-9DFA-E38DFD932276}" srcOrd="1" destOrd="0" presId="urn:microsoft.com/office/officeart/2005/8/layout/target3"/>
    <dgm:cxn modelId="{B1FED22F-A2AA-485D-925A-BEF1C8110B8B}" type="presOf" srcId="{10C19161-BA01-4C32-A1B0-F5F2F96C9A37}" destId="{B23D3BB2-3CDF-48FE-8A90-D47A95EC80BD}" srcOrd="0" destOrd="0" presId="urn:microsoft.com/office/officeart/2005/8/layout/target3"/>
    <dgm:cxn modelId="{1E4628B6-DFA1-464D-9952-883324FABE48}" type="presOf" srcId="{ABDA6A3A-DE06-4551-9CFF-53BA6F01AA88}" destId="{A6F60CA1-E50D-44A3-A7B1-F0A80136C2E3}" srcOrd="0" destOrd="0" presId="urn:microsoft.com/office/officeart/2005/8/layout/target3"/>
    <dgm:cxn modelId="{C5C3842E-98B0-43B4-A7C9-056F7BA225BC}" type="presOf" srcId="{81F1D59C-3F14-435B-B258-4B23821FFFF1}" destId="{FE962901-757E-499D-9A68-21414E93559F}" srcOrd="0" destOrd="0" presId="urn:microsoft.com/office/officeart/2005/8/layout/target3"/>
    <dgm:cxn modelId="{698BDFBA-A2AD-43F9-A42D-75997A3EA18C}" srcId="{6CD3A6C0-618A-491F-9F0B-69F186D35C36}" destId="{81F1D59C-3F14-435B-B258-4B23821FFFF1}" srcOrd="0" destOrd="0" parTransId="{3055D199-AA02-4DCF-8C77-73A719AF4852}" sibTransId="{42285799-0AD0-4DED-9D60-C84D05FCD8B7}"/>
    <dgm:cxn modelId="{02E29616-DC9C-46DC-93E9-63EFB611CD13}" srcId="{6CD3A6C0-618A-491F-9F0B-69F186D35C36}" destId="{E6554C8D-ECB8-4193-9637-8B6C1F41657B}" srcOrd="2" destOrd="0" parTransId="{38F5E96B-0C3D-4AC9-BBED-EDB30FEDEC7C}" sibTransId="{11894044-829F-406B-8E84-29E13C245306}"/>
    <dgm:cxn modelId="{BF3F17B0-196D-417D-8E57-264E26A2D577}" srcId="{6CD3A6C0-618A-491F-9F0B-69F186D35C36}" destId="{2C6D3CD3-1BDC-48E6-8260-10AB2166C999}" srcOrd="5" destOrd="0" parTransId="{30A31484-84C2-4EEC-A7F2-4338ACE38DD2}" sibTransId="{52E39D67-D1E3-4C94-979E-C62E4995F861}"/>
    <dgm:cxn modelId="{C0F3B8AD-95B1-4A94-BC32-682EFE92A04E}" type="presOf" srcId="{E6554C8D-ECB8-4193-9637-8B6C1F41657B}" destId="{858F21CF-2DF6-4BF7-B888-01BE82C172A5}" srcOrd="0" destOrd="0" presId="urn:microsoft.com/office/officeart/2005/8/layout/target3"/>
    <dgm:cxn modelId="{03D46118-D79A-46C7-9B20-9FF7C965DC48}" type="presOf" srcId="{10C19161-BA01-4C32-A1B0-F5F2F96C9A37}" destId="{C923BAF2-C2E1-402F-BE07-910E448D5417}" srcOrd="1" destOrd="0" presId="urn:microsoft.com/office/officeart/2005/8/layout/target3"/>
    <dgm:cxn modelId="{1D07A794-564A-4E30-AE0B-8E72A9988DAE}" type="presOf" srcId="{15AE3555-03FB-472C-904D-EDD34561D102}" destId="{83578C90-EB11-43E1-A71D-D6FF4F3AF4FF}" srcOrd="1" destOrd="0" presId="urn:microsoft.com/office/officeart/2005/8/layout/target3"/>
    <dgm:cxn modelId="{769B43BE-FEDF-4D2F-B5E0-FDDD607E524C}" srcId="{6CD3A6C0-618A-491F-9F0B-69F186D35C36}" destId="{ABDA6A3A-DE06-4551-9CFF-53BA6F01AA88}" srcOrd="1" destOrd="0" parTransId="{C28EE541-C2EC-46A1-B129-CF6646370C7C}" sibTransId="{008A373D-2A24-4CCD-8055-CF6C4DE0E670}"/>
    <dgm:cxn modelId="{6F13C347-2673-4B71-B3BE-4EF20030A7C9}" srcId="{6CD3A6C0-618A-491F-9F0B-69F186D35C36}" destId="{15AE3555-03FB-472C-904D-EDD34561D102}" srcOrd="3" destOrd="0" parTransId="{A7708E8B-EC2A-4CDB-A686-29545C734140}" sibTransId="{DF39C11A-2F0E-4BB0-8E63-43743EE55951}"/>
    <dgm:cxn modelId="{6D87A3AE-A09E-4FE0-ABF7-F7A158DF5EFE}" type="presOf" srcId="{ABDA6A3A-DE06-4551-9CFF-53BA6F01AA88}" destId="{3439334F-EB82-45F5-BD54-CAFA2728B244}" srcOrd="1" destOrd="0" presId="urn:microsoft.com/office/officeart/2005/8/layout/target3"/>
    <dgm:cxn modelId="{CACF4162-643D-47FA-A2FB-A694FE9948B2}" type="presParOf" srcId="{0B23A8A8-EBDA-47D5-8EE5-A03569F568C2}" destId="{ACD7AE98-48AE-47AE-94AD-05506DFBD52E}" srcOrd="0" destOrd="0" presId="urn:microsoft.com/office/officeart/2005/8/layout/target3"/>
    <dgm:cxn modelId="{665EE1C3-7E65-4E3B-91B0-6ABA8C30216E}" type="presParOf" srcId="{0B23A8A8-EBDA-47D5-8EE5-A03569F568C2}" destId="{0191964E-4635-4ED1-BD39-E8B4657026C7}" srcOrd="1" destOrd="0" presId="urn:microsoft.com/office/officeart/2005/8/layout/target3"/>
    <dgm:cxn modelId="{71482569-79A8-4632-BE02-FA21438FC68F}" type="presParOf" srcId="{0B23A8A8-EBDA-47D5-8EE5-A03569F568C2}" destId="{FE962901-757E-499D-9A68-21414E93559F}" srcOrd="2" destOrd="0" presId="urn:microsoft.com/office/officeart/2005/8/layout/target3"/>
    <dgm:cxn modelId="{6C710AA3-4E27-4F36-AE0A-D5E2AA6CD271}" type="presParOf" srcId="{0B23A8A8-EBDA-47D5-8EE5-A03569F568C2}" destId="{18246D93-5CEA-4DB5-9417-45E921757BB5}" srcOrd="3" destOrd="0" presId="urn:microsoft.com/office/officeart/2005/8/layout/target3"/>
    <dgm:cxn modelId="{9E2FA436-C9ED-495F-8448-79CA78150839}" type="presParOf" srcId="{0B23A8A8-EBDA-47D5-8EE5-A03569F568C2}" destId="{14B06E33-6BE0-4C4D-B7A3-231B913A0A57}" srcOrd="4" destOrd="0" presId="urn:microsoft.com/office/officeart/2005/8/layout/target3"/>
    <dgm:cxn modelId="{7C737ED7-DE78-4CD9-B763-C8BBF0E61032}" type="presParOf" srcId="{0B23A8A8-EBDA-47D5-8EE5-A03569F568C2}" destId="{A6F60CA1-E50D-44A3-A7B1-F0A80136C2E3}" srcOrd="5" destOrd="0" presId="urn:microsoft.com/office/officeart/2005/8/layout/target3"/>
    <dgm:cxn modelId="{6747FEF8-1E2F-4F94-9589-E764AF553439}" type="presParOf" srcId="{0B23A8A8-EBDA-47D5-8EE5-A03569F568C2}" destId="{27CB3843-2B88-4D7D-8F0D-4494694870B7}" srcOrd="6" destOrd="0" presId="urn:microsoft.com/office/officeart/2005/8/layout/target3"/>
    <dgm:cxn modelId="{842F90E1-2EB9-453A-B2FC-5277CCDD7DD8}" type="presParOf" srcId="{0B23A8A8-EBDA-47D5-8EE5-A03569F568C2}" destId="{4F8698E3-B834-4285-B705-52652348AB20}" srcOrd="7" destOrd="0" presId="urn:microsoft.com/office/officeart/2005/8/layout/target3"/>
    <dgm:cxn modelId="{37BEA2A7-2B58-429C-A6A4-A767F8182AE5}" type="presParOf" srcId="{0B23A8A8-EBDA-47D5-8EE5-A03569F568C2}" destId="{858F21CF-2DF6-4BF7-B888-01BE82C172A5}" srcOrd="8" destOrd="0" presId="urn:microsoft.com/office/officeart/2005/8/layout/target3"/>
    <dgm:cxn modelId="{93B9D7C6-1AB3-4158-8E10-4E92B4532FDC}" type="presParOf" srcId="{0B23A8A8-EBDA-47D5-8EE5-A03569F568C2}" destId="{60C5E9AB-4488-46AF-A1AE-F84FE5085D14}" srcOrd="9" destOrd="0" presId="urn:microsoft.com/office/officeart/2005/8/layout/target3"/>
    <dgm:cxn modelId="{9C3ECEBD-BC60-4986-A18C-3E697CFC6D23}" type="presParOf" srcId="{0B23A8A8-EBDA-47D5-8EE5-A03569F568C2}" destId="{09A6931F-21E6-4BF3-81A9-47E31BDD91DF}" srcOrd="10" destOrd="0" presId="urn:microsoft.com/office/officeart/2005/8/layout/target3"/>
    <dgm:cxn modelId="{7D87ED41-F8C4-43D3-AC35-D5786EAA9BF7}" type="presParOf" srcId="{0B23A8A8-EBDA-47D5-8EE5-A03569F568C2}" destId="{D70DA07D-CF38-440F-B807-A56FF784E872}" srcOrd="11" destOrd="0" presId="urn:microsoft.com/office/officeart/2005/8/layout/target3"/>
    <dgm:cxn modelId="{9627A9CA-0327-499A-B6E8-2ECC200FAD71}" type="presParOf" srcId="{0B23A8A8-EBDA-47D5-8EE5-A03569F568C2}" destId="{94686917-19B5-431F-981B-BDE17BBFECF9}" srcOrd="12" destOrd="0" presId="urn:microsoft.com/office/officeart/2005/8/layout/target3"/>
    <dgm:cxn modelId="{432505B0-A022-46CF-811D-615DC1BC661F}" type="presParOf" srcId="{0B23A8A8-EBDA-47D5-8EE5-A03569F568C2}" destId="{D474BCE2-D7A2-441A-A7BC-433540D82FC2}" srcOrd="13" destOrd="0" presId="urn:microsoft.com/office/officeart/2005/8/layout/target3"/>
    <dgm:cxn modelId="{84FC0FCD-5B07-46B8-9DEB-BF36D8E269DC}" type="presParOf" srcId="{0B23A8A8-EBDA-47D5-8EE5-A03569F568C2}" destId="{B23D3BB2-3CDF-48FE-8A90-D47A95EC80BD}" srcOrd="14" destOrd="0" presId="urn:microsoft.com/office/officeart/2005/8/layout/target3"/>
    <dgm:cxn modelId="{15321F1C-D053-490E-B9FA-B0AC2A915E88}" type="presParOf" srcId="{0B23A8A8-EBDA-47D5-8EE5-A03569F568C2}" destId="{F4F8BC20-A4C7-43BF-9C2C-CD5F1574D760}" srcOrd="15" destOrd="0" presId="urn:microsoft.com/office/officeart/2005/8/layout/target3"/>
    <dgm:cxn modelId="{03E570A8-7E6D-46BC-9C75-AED63D9C819C}" type="presParOf" srcId="{0B23A8A8-EBDA-47D5-8EE5-A03569F568C2}" destId="{D7B52886-C30D-42F8-97DC-0517282B22E2}" srcOrd="16" destOrd="0" presId="urn:microsoft.com/office/officeart/2005/8/layout/target3"/>
    <dgm:cxn modelId="{A52ADA8E-7AF1-4A28-9341-F52EF81A2427}" type="presParOf" srcId="{0B23A8A8-EBDA-47D5-8EE5-A03569F568C2}" destId="{A9A983D9-3FE7-4F6F-80F6-43D6F84F3D20}" srcOrd="17" destOrd="0" presId="urn:microsoft.com/office/officeart/2005/8/layout/target3"/>
    <dgm:cxn modelId="{0389DF8E-3D50-484A-9008-15EC67E0A739}" type="presParOf" srcId="{0B23A8A8-EBDA-47D5-8EE5-A03569F568C2}" destId="{417F8788-5044-40E2-BA79-2D3A661A77B8}" srcOrd="18" destOrd="0" presId="urn:microsoft.com/office/officeart/2005/8/layout/target3"/>
    <dgm:cxn modelId="{D6B02DAE-5AA8-469F-BA79-D7A564689F38}" type="presParOf" srcId="{0B23A8A8-EBDA-47D5-8EE5-A03569F568C2}" destId="{3439334F-EB82-45F5-BD54-CAFA2728B244}" srcOrd="19" destOrd="0" presId="urn:microsoft.com/office/officeart/2005/8/layout/target3"/>
    <dgm:cxn modelId="{3400EFC8-D06A-44E9-980F-1A25F7C030B3}" type="presParOf" srcId="{0B23A8A8-EBDA-47D5-8EE5-A03569F568C2}" destId="{2D7ABFBE-17DC-4C6D-9DFA-E38DFD932276}" srcOrd="20" destOrd="0" presId="urn:microsoft.com/office/officeart/2005/8/layout/target3"/>
    <dgm:cxn modelId="{BADF80F9-48AA-43BF-92ED-A7D3A0DE1D89}" type="presParOf" srcId="{0B23A8A8-EBDA-47D5-8EE5-A03569F568C2}" destId="{83578C90-EB11-43E1-A71D-D6FF4F3AF4FF}" srcOrd="21" destOrd="0" presId="urn:microsoft.com/office/officeart/2005/8/layout/target3"/>
    <dgm:cxn modelId="{512FE8EC-B5E4-487B-8199-C37517CA227A}" type="presParOf" srcId="{0B23A8A8-EBDA-47D5-8EE5-A03569F568C2}" destId="{C923BAF2-C2E1-402F-BE07-910E448D5417}" srcOrd="22" destOrd="0" presId="urn:microsoft.com/office/officeart/2005/8/layout/target3"/>
    <dgm:cxn modelId="{ED9C5E50-A70A-48CD-9018-574385AB25AF}" type="presParOf" srcId="{0B23A8A8-EBDA-47D5-8EE5-A03569F568C2}" destId="{AB45EEFE-FDE3-483C-9758-5CC89BEFF959}" srcOrd="2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D8FEE9-A53E-4B60-8C24-7A691099696F}">
      <dsp:nvSpPr>
        <dsp:cNvPr id="0" name=""/>
        <dsp:cNvSpPr/>
      </dsp:nvSpPr>
      <dsp:spPr>
        <a:xfrm rot="10800000">
          <a:off x="2480338" y="72007"/>
          <a:ext cx="4953499" cy="778585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3335" tIns="80010" rIns="149352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Доброжелательный стиль общения педагогов с родителями</a:t>
          </a:r>
          <a:endParaRPr lang="ru-RU" sz="2100" kern="1200" dirty="0"/>
        </a:p>
      </dsp:txBody>
      <dsp:txXfrm rot="10800000">
        <a:off x="2674984" y="72007"/>
        <a:ext cx="4758853" cy="778585"/>
      </dsp:txXfrm>
    </dsp:sp>
    <dsp:sp modelId="{BEE2EA21-5C51-40F8-BECC-A1218B81BF0F}">
      <dsp:nvSpPr>
        <dsp:cNvPr id="0" name=""/>
        <dsp:cNvSpPr/>
      </dsp:nvSpPr>
      <dsp:spPr>
        <a:xfrm>
          <a:off x="1688233" y="72007"/>
          <a:ext cx="778585" cy="778585"/>
        </a:xfrm>
        <a:prstGeom prst="sun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CD00CA2-43EE-4717-BCD5-58E0ABC4FB91}">
      <dsp:nvSpPr>
        <dsp:cNvPr id="0" name=""/>
        <dsp:cNvSpPr/>
      </dsp:nvSpPr>
      <dsp:spPr>
        <a:xfrm rot="10800000">
          <a:off x="2480338" y="1028723"/>
          <a:ext cx="4953499" cy="778585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3335" tIns="80010" rIns="149352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Индивидуальный подход</a:t>
          </a:r>
          <a:endParaRPr lang="ru-RU" sz="2100" kern="1200" dirty="0"/>
        </a:p>
      </dsp:txBody>
      <dsp:txXfrm rot="10800000">
        <a:off x="2674984" y="1028723"/>
        <a:ext cx="4758853" cy="778585"/>
      </dsp:txXfrm>
    </dsp:sp>
    <dsp:sp modelId="{F433A82F-8BBA-4EA2-8CD2-7DE7FBCF2D54}">
      <dsp:nvSpPr>
        <dsp:cNvPr id="0" name=""/>
        <dsp:cNvSpPr/>
      </dsp:nvSpPr>
      <dsp:spPr>
        <a:xfrm>
          <a:off x="1688233" y="1028723"/>
          <a:ext cx="778585" cy="778585"/>
        </a:xfrm>
        <a:prstGeom prst="sun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27958E6-5C37-4F35-AB6C-1C06D1CD1579}">
      <dsp:nvSpPr>
        <dsp:cNvPr id="0" name=""/>
        <dsp:cNvSpPr/>
      </dsp:nvSpPr>
      <dsp:spPr>
        <a:xfrm rot="10800000">
          <a:off x="2480338" y="2016224"/>
          <a:ext cx="4953499" cy="778585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3335" tIns="80010" rIns="149352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Сотрудничество, а не наставничество</a:t>
          </a:r>
          <a:endParaRPr lang="ru-RU" sz="2100" kern="1200" dirty="0"/>
        </a:p>
      </dsp:txBody>
      <dsp:txXfrm rot="10800000">
        <a:off x="2674984" y="2016224"/>
        <a:ext cx="4758853" cy="778585"/>
      </dsp:txXfrm>
    </dsp:sp>
    <dsp:sp modelId="{CA2381F2-1583-4FF7-90FF-CE49FC37BF52}">
      <dsp:nvSpPr>
        <dsp:cNvPr id="0" name=""/>
        <dsp:cNvSpPr/>
      </dsp:nvSpPr>
      <dsp:spPr>
        <a:xfrm>
          <a:off x="1688233" y="2016224"/>
          <a:ext cx="778585" cy="778585"/>
        </a:xfrm>
        <a:prstGeom prst="sun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8B9E9B7-EFBD-4556-ACB0-E29570EDABAF}">
      <dsp:nvSpPr>
        <dsp:cNvPr id="0" name=""/>
        <dsp:cNvSpPr/>
      </dsp:nvSpPr>
      <dsp:spPr>
        <a:xfrm rot="10800000">
          <a:off x="2480338" y="3024335"/>
          <a:ext cx="4953499" cy="778585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3335" tIns="80010" rIns="149352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Готовимся серьезно</a:t>
          </a:r>
          <a:endParaRPr lang="ru-RU" sz="2100" kern="1200"/>
        </a:p>
      </dsp:txBody>
      <dsp:txXfrm rot="10800000">
        <a:off x="2674984" y="3024335"/>
        <a:ext cx="4758853" cy="778585"/>
      </dsp:txXfrm>
    </dsp:sp>
    <dsp:sp modelId="{C3173673-C0E1-4701-9954-B5907C538776}">
      <dsp:nvSpPr>
        <dsp:cNvPr id="0" name=""/>
        <dsp:cNvSpPr/>
      </dsp:nvSpPr>
      <dsp:spPr>
        <a:xfrm>
          <a:off x="1688233" y="3024335"/>
          <a:ext cx="778585" cy="778585"/>
        </a:xfrm>
        <a:prstGeom prst="sun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502BFB0-68EF-476E-AE6E-940B1F0AB17A}">
      <dsp:nvSpPr>
        <dsp:cNvPr id="0" name=""/>
        <dsp:cNvSpPr/>
      </dsp:nvSpPr>
      <dsp:spPr>
        <a:xfrm rot="10800000">
          <a:off x="2480338" y="4032445"/>
          <a:ext cx="4953499" cy="778585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3335" tIns="80010" rIns="149352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Динамичность</a:t>
          </a:r>
          <a:endParaRPr lang="ru-RU" sz="2100" kern="1200"/>
        </a:p>
      </dsp:txBody>
      <dsp:txXfrm rot="10800000">
        <a:off x="2674984" y="4032445"/>
        <a:ext cx="4758853" cy="778585"/>
      </dsp:txXfrm>
    </dsp:sp>
    <dsp:sp modelId="{5ACA01A8-CC5C-4175-A3D9-4A7FAA9E4F44}">
      <dsp:nvSpPr>
        <dsp:cNvPr id="0" name=""/>
        <dsp:cNvSpPr/>
      </dsp:nvSpPr>
      <dsp:spPr>
        <a:xfrm>
          <a:off x="1688233" y="4032445"/>
          <a:ext cx="778585" cy="778585"/>
        </a:xfrm>
        <a:prstGeom prst="sun">
          <a:avLst/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7AE98-48AE-47AE-94AD-05506DFBD52E}">
      <dsp:nvSpPr>
        <dsp:cNvPr id="0" name=""/>
        <dsp:cNvSpPr/>
      </dsp:nvSpPr>
      <dsp:spPr>
        <a:xfrm>
          <a:off x="-3600" y="508366"/>
          <a:ext cx="4622913" cy="462291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962901-757E-499D-9A68-21414E93559F}">
      <dsp:nvSpPr>
        <dsp:cNvPr id="0" name=""/>
        <dsp:cNvSpPr/>
      </dsp:nvSpPr>
      <dsp:spPr>
        <a:xfrm>
          <a:off x="2306616" y="508366"/>
          <a:ext cx="5393399" cy="4622913"/>
        </a:xfrm>
        <a:prstGeom prst="rect">
          <a:avLst/>
        </a:prstGeom>
        <a:solidFill>
          <a:schemeClr val="lt1"/>
        </a:solidFill>
        <a:ln w="38100" cap="flat" cmpd="sng" algn="ctr">
          <a:solidFill>
            <a:schemeClr val="accent2"/>
          </a:solidFill>
          <a:prstDash val="solid"/>
        </a:ln>
        <a:effectLst>
          <a:glow rad="228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extrusionH="190500"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Изменение характера вопросов родителей к воспитателям</a:t>
          </a:r>
          <a:endParaRPr lang="ru-RU" sz="16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sp:txBody>
      <dsp:txXfrm>
        <a:off x="2306616" y="508366"/>
        <a:ext cx="5393399" cy="577865"/>
      </dsp:txXfrm>
    </dsp:sp>
    <dsp:sp modelId="{14B06E33-6BE0-4C4D-B7A3-231B913A0A57}">
      <dsp:nvSpPr>
        <dsp:cNvPr id="0" name=""/>
        <dsp:cNvSpPr/>
      </dsp:nvSpPr>
      <dsp:spPr>
        <a:xfrm>
          <a:off x="400905" y="1074720"/>
          <a:ext cx="3813902" cy="381390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shade val="51000"/>
                <a:satMod val="130000"/>
              </a:schemeClr>
            </a:gs>
            <a:gs pos="80000">
              <a:schemeClr val="accent5">
                <a:hueOff val="-1986775"/>
                <a:satOff val="7962"/>
                <a:lumOff val="1726"/>
                <a:alphaOff val="0"/>
                <a:shade val="93000"/>
                <a:satMod val="130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F60CA1-E50D-44A3-A7B1-F0A80136C2E3}">
      <dsp:nvSpPr>
        <dsp:cNvPr id="0" name=""/>
        <dsp:cNvSpPr/>
      </dsp:nvSpPr>
      <dsp:spPr>
        <a:xfrm>
          <a:off x="2307856" y="1074720"/>
          <a:ext cx="5393399" cy="3813902"/>
        </a:xfrm>
        <a:prstGeom prst="rect">
          <a:avLst/>
        </a:prstGeom>
        <a:solidFill>
          <a:schemeClr val="lt1"/>
        </a:solidFill>
        <a:ln w="381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Рост посещаемости родителями мероприятий по педагогическому просвещению </a:t>
          </a:r>
          <a:endParaRPr lang="ru-RU" sz="16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sp:txBody>
      <dsp:txXfrm>
        <a:off x="2307856" y="1074720"/>
        <a:ext cx="5393399" cy="577865"/>
      </dsp:txXfrm>
    </dsp:sp>
    <dsp:sp modelId="{4F8698E3-B834-4285-B705-52652348AB20}">
      <dsp:nvSpPr>
        <dsp:cNvPr id="0" name=""/>
        <dsp:cNvSpPr/>
      </dsp:nvSpPr>
      <dsp:spPr>
        <a:xfrm>
          <a:off x="805411" y="1652586"/>
          <a:ext cx="3004890" cy="300489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shade val="51000"/>
                <a:satMod val="130000"/>
              </a:schemeClr>
            </a:gs>
            <a:gs pos="80000">
              <a:schemeClr val="accent5">
                <a:hueOff val="-3973551"/>
                <a:satOff val="15924"/>
                <a:lumOff val="3451"/>
                <a:alphaOff val="0"/>
                <a:shade val="93000"/>
                <a:satMod val="130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8F21CF-2DF6-4BF7-B888-01BE82C172A5}">
      <dsp:nvSpPr>
        <dsp:cNvPr id="0" name=""/>
        <dsp:cNvSpPr/>
      </dsp:nvSpPr>
      <dsp:spPr>
        <a:xfrm>
          <a:off x="2307856" y="2637649"/>
          <a:ext cx="5393399" cy="10347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973551"/>
              <a:satOff val="15924"/>
              <a:lumOff val="345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2307856" y="2637649"/>
        <a:ext cx="5393399" cy="198992"/>
      </dsp:txXfrm>
    </dsp:sp>
    <dsp:sp modelId="{09A6931F-21E6-4BF3-81A9-47E31BDD91DF}">
      <dsp:nvSpPr>
        <dsp:cNvPr id="0" name=""/>
        <dsp:cNvSpPr/>
      </dsp:nvSpPr>
      <dsp:spPr>
        <a:xfrm>
          <a:off x="1209914" y="2230447"/>
          <a:ext cx="2195883" cy="219588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shade val="51000"/>
                <a:satMod val="130000"/>
              </a:schemeClr>
            </a:gs>
            <a:gs pos="80000">
              <a:schemeClr val="accent5">
                <a:hueOff val="-5960326"/>
                <a:satOff val="23887"/>
                <a:lumOff val="5177"/>
                <a:alphaOff val="0"/>
                <a:shade val="93000"/>
                <a:satMod val="130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0DA07D-CF38-440F-B807-A56FF784E872}">
      <dsp:nvSpPr>
        <dsp:cNvPr id="0" name=""/>
        <dsp:cNvSpPr/>
      </dsp:nvSpPr>
      <dsp:spPr>
        <a:xfrm>
          <a:off x="2300656" y="1656180"/>
          <a:ext cx="5407799" cy="2327241"/>
        </a:xfrm>
        <a:prstGeom prst="rect">
          <a:avLst/>
        </a:prstGeom>
        <a:solidFill>
          <a:schemeClr val="lt1"/>
        </a:solidFill>
        <a:ln w="381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Инициатива со стороны родителей по проведению новых форм общения семей группы</a:t>
          </a:r>
          <a:endParaRPr lang="ru-RU" sz="16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sp:txBody>
      <dsp:txXfrm>
        <a:off x="2300656" y="1656180"/>
        <a:ext cx="5407799" cy="612433"/>
      </dsp:txXfrm>
    </dsp:sp>
    <dsp:sp modelId="{D474BCE2-D7A2-441A-A7BC-433540D82FC2}">
      <dsp:nvSpPr>
        <dsp:cNvPr id="0" name=""/>
        <dsp:cNvSpPr/>
      </dsp:nvSpPr>
      <dsp:spPr>
        <a:xfrm>
          <a:off x="1614420" y="2808313"/>
          <a:ext cx="1386872" cy="138687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7947101"/>
                <a:satOff val="31849"/>
                <a:lumOff val="6902"/>
                <a:alphaOff val="0"/>
                <a:shade val="51000"/>
                <a:satMod val="130000"/>
              </a:schemeClr>
            </a:gs>
            <a:gs pos="80000">
              <a:schemeClr val="accent5">
                <a:hueOff val="-7947101"/>
                <a:satOff val="31849"/>
                <a:lumOff val="6902"/>
                <a:alphaOff val="0"/>
                <a:shade val="93000"/>
                <a:satMod val="130000"/>
              </a:schemeClr>
            </a:gs>
            <a:gs pos="100000">
              <a:schemeClr val="accent5">
                <a:hueOff val="-7947101"/>
                <a:satOff val="31849"/>
                <a:lumOff val="6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3D3BB2-3CDF-48FE-8A90-D47A95EC80BD}">
      <dsp:nvSpPr>
        <dsp:cNvPr id="0" name=""/>
        <dsp:cNvSpPr/>
      </dsp:nvSpPr>
      <dsp:spPr>
        <a:xfrm>
          <a:off x="2300683" y="2304254"/>
          <a:ext cx="5393399" cy="1386872"/>
        </a:xfrm>
        <a:prstGeom prst="rect">
          <a:avLst/>
        </a:prstGeom>
        <a:solidFill>
          <a:schemeClr val="lt1"/>
        </a:solidFill>
        <a:ln w="381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Изменение взаимоотношений воспитателя с родителями</a:t>
          </a:r>
          <a:endParaRPr lang="ru-RU" sz="16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sp:txBody>
      <dsp:txXfrm>
        <a:off x="2300683" y="2304254"/>
        <a:ext cx="5393399" cy="577865"/>
      </dsp:txXfrm>
    </dsp:sp>
    <dsp:sp modelId="{D7B52886-C30D-42F8-97DC-0517282B22E2}">
      <dsp:nvSpPr>
        <dsp:cNvPr id="0" name=""/>
        <dsp:cNvSpPr/>
      </dsp:nvSpPr>
      <dsp:spPr>
        <a:xfrm>
          <a:off x="2018926" y="3386179"/>
          <a:ext cx="577861" cy="57786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A983D9-3FE7-4F6F-80F6-43D6F84F3D20}">
      <dsp:nvSpPr>
        <dsp:cNvPr id="0" name=""/>
        <dsp:cNvSpPr/>
      </dsp:nvSpPr>
      <dsp:spPr>
        <a:xfrm>
          <a:off x="2300683" y="2819800"/>
          <a:ext cx="5393399" cy="577861"/>
        </a:xfrm>
        <a:prstGeom prst="rect">
          <a:avLst/>
        </a:prstGeom>
        <a:solidFill>
          <a:schemeClr val="lt1"/>
        </a:solidFill>
        <a:ln w="381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Осознание родителями воспитательной значимости их помощи ДОУ в педагогической деятельности</a:t>
          </a:r>
          <a:endParaRPr lang="ru-RU" sz="16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sp:txBody>
      <dsp:txXfrm>
        <a:off x="2300683" y="2819800"/>
        <a:ext cx="5393399" cy="5778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36C29-64A3-42A0-8D45-73642ED33D15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223312-A853-4637-9038-0AC8A62B86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180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23312-A853-4637-9038-0AC8A62B868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455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23312-A853-4637-9038-0AC8A62B868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430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23312-A853-4637-9038-0AC8A62B868F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634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23312-A853-4637-9038-0AC8A62B868F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948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DFDBA-9652-452C-AA30-1A32BCCCFD8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4BC94F-E2ED-4A8E-A47D-0BA40F108D09}" type="datetimeFigureOut">
              <a:rPr lang="ru-RU">
                <a:solidFill>
                  <a:prstClr val="black"/>
                </a:solidFill>
              </a:rPr>
              <a:pPr/>
              <a:t>10.09.2014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DFDBA-9652-452C-AA30-1A32BCCCFD8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4BC94F-E2ED-4A8E-A47D-0BA40F108D09}" type="datetimeFigureOut">
              <a:rPr lang="ru-RU">
                <a:solidFill>
                  <a:prstClr val="black"/>
                </a:solidFill>
              </a:rPr>
              <a:pPr/>
              <a:t>10.09.2014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DFDBA-9652-452C-AA30-1A32BCCCFD8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4BC94F-E2ED-4A8E-A47D-0BA40F108D09}" type="datetimeFigureOut">
              <a:rPr lang="ru-RU">
                <a:solidFill>
                  <a:prstClr val="black"/>
                </a:solidFill>
              </a:rPr>
              <a:pPr/>
              <a:t>10.09.2014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DFDBA-9652-452C-AA30-1A32BCCCFD8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4BC94F-E2ED-4A8E-A47D-0BA40F108D09}" type="datetimeFigureOut">
              <a:rPr lang="ru-RU">
                <a:solidFill>
                  <a:prstClr val="black"/>
                </a:solidFill>
              </a:rPr>
              <a:pPr/>
              <a:t>10.09.2014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DFDBA-9652-452C-AA30-1A32BCCCFD8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4BC94F-E2ED-4A8E-A47D-0BA40F108D09}" type="datetimeFigureOut">
              <a:rPr lang="ru-RU">
                <a:solidFill>
                  <a:prstClr val="black"/>
                </a:solidFill>
              </a:rPr>
              <a:pPr/>
              <a:t>10.09.2014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DFDBA-9652-452C-AA30-1A32BCCCFD8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4BC94F-E2ED-4A8E-A47D-0BA40F108D09}" type="datetimeFigureOut">
              <a:rPr lang="ru-RU">
                <a:solidFill>
                  <a:prstClr val="black"/>
                </a:solidFill>
              </a:rPr>
              <a:pPr/>
              <a:t>10.09.2014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DFDBA-9652-452C-AA30-1A32BCCCFD8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4BC94F-E2ED-4A8E-A47D-0BA40F108D09}" type="datetimeFigureOut">
              <a:rPr lang="ru-RU">
                <a:solidFill>
                  <a:prstClr val="black"/>
                </a:solidFill>
              </a:rPr>
              <a:pPr/>
              <a:t>10.09.2014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DFDBA-9652-452C-AA30-1A32BCCCFD8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4BC94F-E2ED-4A8E-A47D-0BA40F108D09}" type="datetimeFigureOut">
              <a:rPr lang="ru-RU">
                <a:solidFill>
                  <a:prstClr val="black"/>
                </a:solidFill>
              </a:rPr>
              <a:pPr/>
              <a:t>10.09.2014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DFDBA-9652-452C-AA30-1A32BCCCFD8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4BC94F-E2ED-4A8E-A47D-0BA40F108D09}" type="datetimeFigureOut">
              <a:rPr lang="ru-RU">
                <a:solidFill>
                  <a:prstClr val="black"/>
                </a:solidFill>
              </a:rPr>
              <a:pPr/>
              <a:t>10.09.2014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DFDBA-9652-452C-AA30-1A32BCCCFD8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rgbClr val="B9F2FD">
                <a:alpha val="82353"/>
              </a:srgbClr>
            </a:gs>
            <a:gs pos="15000">
              <a:srgbClr val="FDF0E3"/>
            </a:gs>
            <a:gs pos="45000">
              <a:srgbClr val="FBD49B"/>
            </a:gs>
            <a:gs pos="72000">
              <a:srgbClr val="FCC7AA"/>
            </a:gs>
            <a:gs pos="2917">
              <a:srgbClr val="CAF5FE">
                <a:alpha val="82353"/>
              </a:srgbClr>
            </a:gs>
            <a:gs pos="99000">
              <a:srgbClr val="33CC3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/>
          <p:nvPr userDrawn="1"/>
        </p:nvGrpSpPr>
        <p:grpSpPr>
          <a:xfrm>
            <a:off x="0" y="0"/>
            <a:ext cx="1060616" cy="6858000"/>
            <a:chOff x="0" y="0"/>
            <a:chExt cx="1060616" cy="6858000"/>
          </a:xfrm>
          <a:effectLst/>
        </p:grpSpPr>
        <p:sp>
          <p:nvSpPr>
            <p:cNvPr id="10" name="Прямоугольник 9"/>
            <p:cNvSpPr/>
            <p:nvPr userDrawn="1"/>
          </p:nvSpPr>
          <p:spPr>
            <a:xfrm>
              <a:off x="0" y="0"/>
              <a:ext cx="10001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9" name="Рисунок 8" descr="0_78010_a8a74fc9_M.png"/>
            <p:cNvPicPr>
              <a:picLocks noChangeAspect="1"/>
            </p:cNvPicPr>
            <p:nvPr userDrawn="1"/>
          </p:nvPicPr>
          <p:blipFill>
            <a:blip r:embed="rId1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060616" cy="1828649"/>
            </a:xfrm>
            <a:prstGeom prst="rect">
              <a:avLst/>
            </a:prstGeom>
          </p:spPr>
        </p:pic>
        <p:pic>
          <p:nvPicPr>
            <p:cNvPr id="11" name="Рисунок 10" descr="0_78010_a8a74fc9_M.png"/>
            <p:cNvPicPr>
              <a:picLocks noChangeAspect="1"/>
            </p:cNvPicPr>
            <p:nvPr userDrawn="1"/>
          </p:nvPicPr>
          <p:blipFill>
            <a:blip r:embed="rId1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V="1">
              <a:off x="0" y="1785926"/>
              <a:ext cx="1060616" cy="1828649"/>
            </a:xfrm>
            <a:prstGeom prst="rect">
              <a:avLst/>
            </a:prstGeom>
          </p:spPr>
        </p:pic>
        <p:pic>
          <p:nvPicPr>
            <p:cNvPr id="12" name="Рисунок 11" descr="0_78010_a8a74fc9_M.png"/>
            <p:cNvPicPr>
              <a:picLocks noChangeAspect="1"/>
            </p:cNvPicPr>
            <p:nvPr userDrawn="1"/>
          </p:nvPicPr>
          <p:blipFill>
            <a:blip r:embed="rId1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3571876"/>
              <a:ext cx="1060616" cy="1828649"/>
            </a:xfrm>
            <a:prstGeom prst="rect">
              <a:avLst/>
            </a:prstGeom>
          </p:spPr>
        </p:pic>
        <p:pic>
          <p:nvPicPr>
            <p:cNvPr id="13" name="Рисунок 12" descr="0_78010_a8a74fc9_M.png"/>
            <p:cNvPicPr>
              <a:picLocks noChangeAspect="1"/>
            </p:cNvPicPr>
            <p:nvPr userDrawn="1"/>
          </p:nvPicPr>
          <p:blipFill>
            <a:blip r:embed="rId1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t="17963"/>
            <a:stretch>
              <a:fillRect/>
            </a:stretch>
          </p:blipFill>
          <p:spPr>
            <a:xfrm flipV="1">
              <a:off x="0" y="5357826"/>
              <a:ext cx="1060616" cy="1500174"/>
            </a:xfrm>
            <a:prstGeom prst="rect">
              <a:avLst/>
            </a:prstGeom>
          </p:spPr>
        </p:pic>
      </p:grpSp>
      <p:cxnSp>
        <p:nvCxnSpPr>
          <p:cNvPr id="18" name="Прямая соединительная линия 17"/>
          <p:cNvCxnSpPr/>
          <p:nvPr userDrawn="1"/>
        </p:nvCxnSpPr>
        <p:spPr>
          <a:xfrm rot="5400000">
            <a:off x="-2428900" y="3429000"/>
            <a:ext cx="6858000" cy="0"/>
          </a:xfrm>
          <a:prstGeom prst="line">
            <a:avLst/>
          </a:prstGeom>
          <a:ln w="127000" cap="sq" cmpd="thickThin">
            <a:solidFill>
              <a:schemeClr val="accent3">
                <a:lumMod val="75000"/>
              </a:schemeClr>
            </a:solidFill>
            <a:miter lim="800000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ap="sq" cmpd="thickThin">
            <a:solidFill>
              <a:schemeClr val="accent3">
                <a:lumMod val="75000"/>
              </a:schemeClr>
            </a:solidFill>
            <a:miter lim="800000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0" y="6572272"/>
            <a:ext cx="128585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0_6a837_8225efc1_L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928662" y="0"/>
            <a:ext cx="8215338" cy="685800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diamond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G"/><Relationship Id="rId7" Type="http://schemas.openxmlformats.org/officeDocument/2006/relationships/image" Target="../media/image43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gi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nsportal.ru/detskiy-sad/raznoe/2013/08/24/doklad-izmeneniya-v-sisteme-vzaimodeystviya-s-semyami-vospitannikov-v" TargetMode="External"/><Relationship Id="rId3" Type="http://schemas.openxmlformats.org/officeDocument/2006/relationships/hyperlink" Target="http://linda6035.ucoz.ru/" TargetMode="External"/><Relationship Id="rId7" Type="http://schemas.openxmlformats.org/officeDocument/2006/relationships/hyperlink" Target="http://www.dimo.spb.r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mg-fotki.yandex.ru/get/9217/16969765.148/0_78010_a8a74fc9_M.png" TargetMode="External"/><Relationship Id="rId5" Type="http://schemas.openxmlformats.org/officeDocument/2006/relationships/hyperlink" Target="http://img-fotki.yandex.ru/get/6520/16969765.99/0_6a837_8225efc1_L.png" TargetMode="External"/><Relationship Id="rId4" Type="http://schemas.openxmlformats.org/officeDocument/2006/relationships/hyperlink" Target="http://yandex.ru/images/search?img_url=http://4.bp.blogspot.com/-eJbZrsAOYng/UcrRofUYr_I/AAAAAAAAQIA/S3VIKrfzLIk%252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_________Microsoft_Word1.docx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_________Microsoft_Word_97-20031.doc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ксямыч\Desktop\для презентации  работа с родителями\рисунок Ани с ярлыком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893" t="6729" r="893" b="2019"/>
          <a:stretch/>
        </p:blipFill>
        <p:spPr bwMode="auto">
          <a:xfrm>
            <a:off x="1188000" y="1931182"/>
            <a:ext cx="7632848" cy="4027053"/>
          </a:xfrm>
          <a:prstGeom prst="ellipse">
            <a:avLst/>
          </a:prstGeom>
          <a:ln w="381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6"/>
          <p:cNvGrpSpPr/>
          <p:nvPr/>
        </p:nvGrpSpPr>
        <p:grpSpPr>
          <a:xfrm>
            <a:off x="1188000" y="188640"/>
            <a:ext cx="8061101" cy="6572602"/>
            <a:chOff x="1115616" y="2146448"/>
            <a:chExt cx="7456706" cy="3801267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8"/>
              <a:ext cx="7165477" cy="101461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ru-RU" sz="3600" b="1" spc="50" dirty="0" smtClean="0">
                  <a:ln w="3810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Monotype Corsiva" pitchFamily="66" charset="0"/>
                </a:rPr>
                <a:t>Нетрадиционные формы работы ДОУ с родителями как условие их эффективного сотрудничества</a:t>
              </a:r>
              <a:endParaRPr lang="ru-RU" sz="3600" b="1" spc="50" dirty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698355" y="5093302"/>
              <a:ext cx="3873967" cy="8544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dirty="0" smtClean="0">
                <a:solidFill>
                  <a:prstClr val="black"/>
                </a:solidFill>
                <a:latin typeface="Monotype Corsiva" pitchFamily="66" charset="0"/>
              </a:endParaRPr>
            </a:p>
            <a:p>
              <a:pPr algn="ctr">
                <a:defRPr/>
              </a:pPr>
              <a:r>
                <a:rPr lang="ru-RU" b="1" dirty="0" smtClean="0">
                  <a:solidFill>
                    <a:prstClr val="black"/>
                  </a:solidFill>
                  <a:latin typeface="Monotype Corsiva" pitchFamily="66" charset="0"/>
                </a:rPr>
                <a:t>Будина Елена Николаевна </a:t>
              </a:r>
            </a:p>
            <a:p>
              <a:pPr algn="ctr">
                <a:defRPr/>
              </a:pPr>
              <a:r>
                <a:rPr lang="ru-RU" b="1" dirty="0" smtClean="0">
                  <a:solidFill>
                    <a:prstClr val="black"/>
                  </a:solidFill>
                  <a:latin typeface="Monotype Corsiva" pitchFamily="66" charset="0"/>
                </a:rPr>
                <a:t>воспитатель 1 КК </a:t>
              </a:r>
            </a:p>
            <a:p>
              <a:pPr algn="ctr">
                <a:defRPr/>
              </a:pPr>
              <a:r>
                <a:rPr lang="ru-RU" b="1" dirty="0" smtClean="0">
                  <a:solidFill>
                    <a:prstClr val="black"/>
                  </a:solidFill>
                  <a:latin typeface="Monotype Corsiva" pitchFamily="66" charset="0"/>
                </a:rPr>
                <a:t>МКДОУ д/с № 2 «Ласточка»</a:t>
              </a:r>
            </a:p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latin typeface="Monotype Corsiva" pitchFamily="66" charset="0"/>
                </a:rPr>
                <a:t>г</a:t>
              </a:r>
              <a:r>
                <a:rPr lang="ru-RU" b="1" dirty="0" smtClean="0">
                  <a:solidFill>
                    <a:prstClr val="black"/>
                  </a:solidFill>
                  <a:latin typeface="Monotype Corsiva" pitchFamily="66" charset="0"/>
                </a:rPr>
                <a:t>. Семилуки </a:t>
              </a:r>
              <a:endParaRPr lang="ru-RU" b="1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</p:grp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776864" cy="86409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Семинары – практикумы, открытые занятия</a:t>
            </a:r>
            <a:endParaRPr lang="ru-RU" sz="2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50" name="Picture 2" descr="C:\Users\Максямыч\Desktop\для презентации  работа с родителями\IMG_4193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74069" y="1197204"/>
            <a:ext cx="2496022" cy="1799748"/>
          </a:xfrm>
          <a:prstGeom prst="rect">
            <a:avLst/>
          </a:prstGeom>
          <a:ln>
            <a:noFill/>
          </a:ln>
          <a:effectLst>
            <a:glow rad="381000">
              <a:srgbClr val="669900">
                <a:alpha val="40000"/>
              </a:srgb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Максямыч\Desktop\для презентации  работа с родителями\IMG_419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475" t="-119587" r="128475" b="127223"/>
          <a:stretch/>
        </p:blipFill>
        <p:spPr bwMode="auto">
          <a:xfrm>
            <a:off x="1719254" y="1556151"/>
            <a:ext cx="3120015" cy="216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Максямыч\Desktop\для презентации  работа с родителями\IMG_4192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0414" y="980728"/>
            <a:ext cx="2494535" cy="1728191"/>
          </a:xfrm>
          <a:prstGeom prst="rect">
            <a:avLst/>
          </a:prstGeom>
          <a:ln>
            <a:noFill/>
          </a:ln>
          <a:effectLst>
            <a:glow rad="317500">
              <a:srgbClr val="669900">
                <a:alpha val="40000"/>
              </a:srgb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Максямыч\Desktop\для презентации  работа с родителями\IMG_4190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72200" y="1570611"/>
            <a:ext cx="2574097" cy="1728192"/>
          </a:xfrm>
          <a:prstGeom prst="rect">
            <a:avLst/>
          </a:prstGeom>
          <a:ln>
            <a:noFill/>
          </a:ln>
          <a:effectLst>
            <a:glow rad="381000">
              <a:srgbClr val="669900">
                <a:alpha val="40000"/>
              </a:srgb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Максямыч\Desktop\для презентации  работа с родителями\IMG_4159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0531" y="4015878"/>
            <a:ext cx="2276475" cy="1706563"/>
          </a:xfrm>
          <a:prstGeom prst="rect">
            <a:avLst/>
          </a:prstGeom>
          <a:ln>
            <a:noFill/>
          </a:ln>
          <a:effectLst>
            <a:glow rad="381000">
              <a:srgbClr val="669900">
                <a:alpha val="40000"/>
              </a:srgb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Максямыч\Desktop\для презентации  работа с родителями\Африка фото\IMG_7133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0414" y="3045270"/>
            <a:ext cx="2276475" cy="1706563"/>
          </a:xfrm>
          <a:prstGeom prst="rect">
            <a:avLst/>
          </a:prstGeom>
          <a:ln>
            <a:noFill/>
          </a:ln>
          <a:effectLst>
            <a:glow rad="381000">
              <a:srgbClr val="669900">
                <a:alpha val="40000"/>
              </a:srgb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Максямыч\Pictures\Безопасность\фото 020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8049" y="4892386"/>
            <a:ext cx="2306130" cy="1728194"/>
          </a:xfrm>
          <a:prstGeom prst="rect">
            <a:avLst/>
          </a:prstGeom>
          <a:ln>
            <a:noFill/>
          </a:ln>
          <a:effectLst>
            <a:glow rad="381000">
              <a:srgbClr val="669900">
                <a:alpha val="40000"/>
              </a:srgb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041995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571184" cy="864096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400" b="1" i="1" dirty="0" smtClean="0">
                <a:ln w="11430"/>
                <a:solidFill>
                  <a:schemeClr val="accent2">
                    <a:lumMod val="75000"/>
                  </a:schemeClr>
                </a:solidFill>
              </a:rPr>
              <a:t>Концерты, развлечения, тематические досуги</a:t>
            </a:r>
            <a:endParaRPr lang="ru-RU" sz="2400" b="1" i="1" dirty="0">
              <a:ln w="11430"/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Максямыч\Desktop\для презентации  работа с родителями\IMG_207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9244" y="1005917"/>
            <a:ext cx="2552499" cy="17065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Максямыч\Desktop\для презентации  работа с родителями\IMG_207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3931" y="4708806"/>
            <a:ext cx="2564507" cy="18619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Максямыч\Desktop\для презентации  работа с родителями\IMG_207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5616" y="994054"/>
            <a:ext cx="4104456" cy="1706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Максямыч\Desktop\для презентации  работа с родителями\фото 013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90157" y="4707839"/>
            <a:ext cx="3941586" cy="1862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Максямыч\Desktop\для презентации  работа с родителями\IMG_207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8438" y="2865796"/>
            <a:ext cx="2708523" cy="17065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938188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920880" cy="648072"/>
          </a:xfrm>
        </p:spPr>
        <p:txBody>
          <a:bodyPr/>
          <a:lstStyle/>
          <a:p>
            <a:r>
              <a:rPr lang="ru-RU" sz="3200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Спортивные праздники и соревнования</a:t>
            </a:r>
            <a:endParaRPr lang="ru-RU" sz="3200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050" name="Picture 2" descr="C:\Users\Максямыч\Desktop\для презентации  работа с родителями\IMG_606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47664" y="1124744"/>
            <a:ext cx="2917235" cy="21334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381000">
              <a:srgbClr val="66FF33">
                <a:alpha val="40000"/>
              </a:srgb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Максямыч\Desktop\для презентации  работа с родителями\IMG_6075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64088" y="1124745"/>
            <a:ext cx="2957868" cy="21345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381000">
              <a:srgbClr val="66FF33">
                <a:alpha val="40000"/>
              </a:srgb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Максямыч\Desktop\для презентации  работа с родителями\IMG_6164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47664" y="3943927"/>
            <a:ext cx="2975144" cy="20773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381000">
              <a:srgbClr val="66FF33">
                <a:alpha val="40000"/>
              </a:srgb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Максямыч\Desktop\для презентации  работа с родителями\IMG_617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9609" y="3956643"/>
            <a:ext cx="2962347" cy="20773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381000">
              <a:srgbClr val="66FF33">
                <a:alpha val="40000"/>
              </a:srgb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805117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75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142773" y="1196752"/>
            <a:ext cx="1966338" cy="584775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3200" b="1" i="1" dirty="0" smtClean="0">
                <a:ln w="5080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группе</a:t>
            </a:r>
            <a:endParaRPr lang="ru-RU" sz="3200" b="1" i="1" dirty="0">
              <a:ln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752043" cy="93610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8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Совместное создание развивающей </a:t>
            </a:r>
            <a:r>
              <a:rPr lang="ru-RU" sz="28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sz="28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28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предметно </a:t>
            </a:r>
            <a:r>
              <a:rPr lang="ru-RU" sz="28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- пространственной  среды</a:t>
            </a: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3200" b="1" i="1" dirty="0">
                <a:solidFill>
                  <a:schemeClr val="accent3">
                    <a:lumMod val="50000"/>
                  </a:schemeClr>
                </a:solidFill>
              </a:rPr>
            </a:b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9607" y="1131647"/>
            <a:ext cx="2275840" cy="1706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8880" y="3007608"/>
            <a:ext cx="2275840" cy="1706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876" y="1131647"/>
            <a:ext cx="2275840" cy="1706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8880" y="4908132"/>
            <a:ext cx="2311075" cy="1739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7188" y="1869370"/>
            <a:ext cx="1827964" cy="2276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3827" y="3041214"/>
            <a:ext cx="2275840" cy="1706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F:\с флэшки\Группа Золотой ключик дс Ласточка\IMG_0938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4315868"/>
            <a:ext cx="1827964" cy="2276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3827" y="4941168"/>
            <a:ext cx="2275840" cy="1706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7988281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25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25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16" presetClass="entr" presetSubtype="21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750"/>
                            </p:stCondLst>
                            <p:childTnLst>
                              <p:par>
                                <p:cTn id="51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Блок-схема: перфолента 29"/>
          <p:cNvSpPr/>
          <p:nvPr/>
        </p:nvSpPr>
        <p:spPr>
          <a:xfrm>
            <a:off x="1062697" y="6135740"/>
            <a:ext cx="7976399" cy="472665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  <a:ln w="57150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920880" cy="5859792"/>
          </a:xfrm>
          <a:ln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200" b="1" i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3200" b="1" i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участке</a:t>
            </a:r>
            <a:endParaRPr lang="ru-RU" sz="3200" b="1" i="1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423" y="292122"/>
            <a:ext cx="2640000" cy="1980000"/>
          </a:xfrm>
          <a:prstGeom prst="cloud">
            <a:avLst/>
          </a:prstGeom>
          <a:ln w="76200">
            <a:solidFill>
              <a:srgbClr val="FFFFFF"/>
            </a:solidFill>
          </a:ln>
          <a:effectLst>
            <a:glow rad="635000">
              <a:schemeClr val="accent5">
                <a:lumMod val="60000"/>
                <a:lumOff val="40000"/>
                <a:alpha val="40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449" y="836712"/>
            <a:ext cx="3792000" cy="2844000"/>
          </a:xfrm>
          <a:prstGeom prst="sun">
            <a:avLst/>
          </a:prstGeom>
          <a:ln w="76200">
            <a:solidFill>
              <a:srgbClr val="FFFF00"/>
            </a:solidFill>
          </a:ln>
          <a:effectLst>
            <a:glow rad="723900">
              <a:srgbClr val="FFFF00">
                <a:alpha val="40000"/>
              </a:srgb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30648"/>
            <a:ext cx="2640000" cy="1980000"/>
          </a:xfrm>
          <a:prstGeom prst="cloud">
            <a:avLst/>
          </a:prstGeom>
          <a:ln w="76200">
            <a:solidFill>
              <a:srgbClr val="FFFFFF"/>
            </a:solidFill>
          </a:ln>
          <a:effectLst>
            <a:glow rad="635000">
              <a:schemeClr val="accent5">
                <a:lumMod val="60000"/>
                <a:lumOff val="40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4" t="11093" r="3540"/>
          <a:stretch/>
        </p:blipFill>
        <p:spPr>
          <a:xfrm>
            <a:off x="1172894" y="4068424"/>
            <a:ext cx="2572340" cy="1908000"/>
          </a:xfrm>
          <a:prstGeom prst="round2SameRect">
            <a:avLst/>
          </a:prstGeom>
          <a:ln w="76200">
            <a:solidFill>
              <a:srgbClr val="66FF33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897" y="4066783"/>
            <a:ext cx="2544000" cy="1908000"/>
          </a:xfrm>
          <a:prstGeom prst="round2SameRect">
            <a:avLst/>
          </a:prstGeom>
          <a:ln w="76200">
            <a:solidFill>
              <a:srgbClr val="66FF33"/>
            </a:solidFill>
          </a:ln>
        </p:spPr>
      </p:pic>
      <p:pic>
        <p:nvPicPr>
          <p:cNvPr id="8" name="Рисунок 7">
            <a:hlinkClick r:id="" action="ppaction://hlinkshowjump?jump=firstslide" highlightClick="1"/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4048311"/>
            <a:ext cx="2544000" cy="1908000"/>
          </a:xfrm>
          <a:prstGeom prst="round2SameRect">
            <a:avLst/>
          </a:prstGeom>
          <a:ln w="76200">
            <a:solidFill>
              <a:srgbClr val="66FF33"/>
            </a:solidFill>
          </a:ln>
        </p:spPr>
      </p:pic>
      <p:sp>
        <p:nvSpPr>
          <p:cNvPr id="14" name="Счетверенная стрелка 13"/>
          <p:cNvSpPr/>
          <p:nvPr/>
        </p:nvSpPr>
        <p:spPr>
          <a:xfrm rot="2700000">
            <a:off x="6837357" y="5941482"/>
            <a:ext cx="360000" cy="360000"/>
          </a:xfrm>
          <a:prstGeom prst="quad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четверенная стрелка 14"/>
          <p:cNvSpPr/>
          <p:nvPr/>
        </p:nvSpPr>
        <p:spPr>
          <a:xfrm rot="2700000">
            <a:off x="8150231" y="5937514"/>
            <a:ext cx="360000" cy="360000"/>
          </a:xfrm>
          <a:prstGeom prst="quad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Кольцо 16"/>
          <p:cNvSpPr/>
          <p:nvPr/>
        </p:nvSpPr>
        <p:spPr>
          <a:xfrm>
            <a:off x="2737449" y="5870936"/>
            <a:ext cx="648000" cy="648000"/>
          </a:xfrm>
          <a:prstGeom prst="donut">
            <a:avLst/>
          </a:prstGeom>
          <a:ln w="57150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Кольцо 17"/>
          <p:cNvSpPr/>
          <p:nvPr/>
        </p:nvSpPr>
        <p:spPr>
          <a:xfrm>
            <a:off x="3993531" y="5833607"/>
            <a:ext cx="648000" cy="648000"/>
          </a:xfrm>
          <a:prstGeom prst="donut">
            <a:avLst/>
          </a:prstGeom>
          <a:ln w="57150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Кольцо 18"/>
          <p:cNvSpPr/>
          <p:nvPr/>
        </p:nvSpPr>
        <p:spPr>
          <a:xfrm>
            <a:off x="5436096" y="5838682"/>
            <a:ext cx="648000" cy="648000"/>
          </a:xfrm>
          <a:prstGeom prst="donut">
            <a:avLst/>
          </a:prstGeom>
          <a:ln w="57150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Кольцо 19"/>
          <p:cNvSpPr/>
          <p:nvPr/>
        </p:nvSpPr>
        <p:spPr>
          <a:xfrm>
            <a:off x="6693357" y="5778263"/>
            <a:ext cx="648000" cy="648000"/>
          </a:xfrm>
          <a:prstGeom prst="donut">
            <a:avLst/>
          </a:prstGeom>
          <a:ln w="57150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Кольцо 20"/>
          <p:cNvSpPr/>
          <p:nvPr/>
        </p:nvSpPr>
        <p:spPr>
          <a:xfrm>
            <a:off x="8006232" y="5778263"/>
            <a:ext cx="648000" cy="648000"/>
          </a:xfrm>
          <a:prstGeom prst="donut">
            <a:avLst/>
          </a:prstGeom>
          <a:ln w="57150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четверенная стрелка 10"/>
          <p:cNvSpPr/>
          <p:nvPr/>
        </p:nvSpPr>
        <p:spPr>
          <a:xfrm rot="2700000">
            <a:off x="2881448" y="6035534"/>
            <a:ext cx="360000" cy="360000"/>
          </a:xfrm>
          <a:prstGeom prst="quad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Кольцо 15"/>
          <p:cNvSpPr/>
          <p:nvPr/>
        </p:nvSpPr>
        <p:spPr>
          <a:xfrm>
            <a:off x="1272355" y="5891534"/>
            <a:ext cx="648000" cy="648000"/>
          </a:xfrm>
          <a:prstGeom prst="donut">
            <a:avLst/>
          </a:prstGeom>
          <a:ln w="57150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109190" y="5613035"/>
            <a:ext cx="252000" cy="18000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100078" y="5324687"/>
            <a:ext cx="252000" cy="18000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1001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0" name="Счетверенная стрелка 9"/>
          <p:cNvSpPr/>
          <p:nvPr/>
        </p:nvSpPr>
        <p:spPr>
          <a:xfrm rot="2700000">
            <a:off x="1416355" y="6005701"/>
            <a:ext cx="360000" cy="360000"/>
          </a:xfrm>
          <a:prstGeom prst="quad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четверенная стрелка 32"/>
          <p:cNvSpPr/>
          <p:nvPr/>
        </p:nvSpPr>
        <p:spPr>
          <a:xfrm rot="2700000">
            <a:off x="5580097" y="5997420"/>
            <a:ext cx="360000" cy="360000"/>
          </a:xfrm>
          <a:prstGeom prst="quad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четверенная стрелка 30"/>
          <p:cNvSpPr/>
          <p:nvPr/>
        </p:nvSpPr>
        <p:spPr>
          <a:xfrm rot="2700000">
            <a:off x="4137530" y="6005700"/>
            <a:ext cx="360000" cy="360000"/>
          </a:xfrm>
          <a:prstGeom prst="quad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169831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1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314020"/>
            <a:ext cx="2275840" cy="1706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Волна 2"/>
          <p:cNvSpPr/>
          <p:nvPr/>
        </p:nvSpPr>
        <p:spPr>
          <a:xfrm>
            <a:off x="1115616" y="105303"/>
            <a:ext cx="7920880" cy="914400"/>
          </a:xfrm>
          <a:prstGeom prst="wave">
            <a:avLst/>
          </a:prstGeom>
          <a:ln w="38100"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920880" cy="648072"/>
          </a:xfrm>
        </p:spPr>
        <p:txBody>
          <a:bodyPr/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Организация тематических выставок, конкурсов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50" name="Picture 2" descr="C:\Users\Максямыч\Desktop\для презентации  работа с родителями\IMG_090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7818" y="4087886"/>
            <a:ext cx="2276475" cy="170656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2" y="1340768"/>
            <a:ext cx="2275840" cy="1706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4149080"/>
            <a:ext cx="2275840" cy="1706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8453" y="1344751"/>
            <a:ext cx="2275840" cy="17068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333" y="4159200"/>
            <a:ext cx="2275840" cy="1706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1187624" y="3131676"/>
            <a:ext cx="2367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/>
              <a:t>«Здравствуй, Новый год!»</a:t>
            </a:r>
            <a:endParaRPr lang="ru-RU" sz="1400"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3707904" y="3313668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/>
              <a:t>«Осень, осень в гости просим!»</a:t>
            </a:r>
            <a:endParaRPr lang="ru-RU" sz="1400" b="1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6444208" y="3131675"/>
            <a:ext cx="2799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/>
              <a:t>«Праздник Пасхи – день весны!»</a:t>
            </a:r>
            <a:endParaRPr lang="ru-RU" sz="1400" b="1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3584529" y="6104647"/>
            <a:ext cx="3033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/>
              <a:t>Конкурс кормушек </a:t>
            </a:r>
          </a:p>
          <a:p>
            <a:pPr algn="ctr"/>
            <a:r>
              <a:rPr lang="ru-RU" sz="1400" b="1" i="1" dirty="0" smtClean="0"/>
              <a:t>«Помогите пернатым друзьям!»</a:t>
            </a:r>
            <a:endParaRPr lang="ru-RU" sz="1400" b="1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1245424" y="5950759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/>
              <a:t>«Осень разноцветная»</a:t>
            </a:r>
            <a:endParaRPr lang="ru-RU" sz="1400" b="1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6256673" y="5986963"/>
            <a:ext cx="2952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/>
              <a:t>«Унылая пора! Очей очарованье…»</a:t>
            </a:r>
            <a:endParaRPr lang="ru-RU" sz="1400" b="1" i="1" dirty="0"/>
          </a:p>
        </p:txBody>
      </p:sp>
    </p:spTree>
    <p:extLst>
      <p:ext uri="{BB962C8B-B14F-4D97-AF65-F5344CB8AC3E}">
        <p14:creationId xmlns:p14="http://schemas.microsoft.com/office/powerpoint/2010/main" val="151854526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45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250"/>
                            </p:stCondLst>
                            <p:childTnLst>
                              <p:par>
                                <p:cTn id="27" presetID="4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0575" y="2135165"/>
            <a:ext cx="2228234" cy="16840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1096" y="205377"/>
            <a:ext cx="2349317" cy="16946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7624" y="188640"/>
            <a:ext cx="2761040" cy="16840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97976" y="2135164"/>
            <a:ext cx="2725084" cy="16840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965"/>
          <a:stretch/>
        </p:blipFill>
        <p:spPr>
          <a:xfrm>
            <a:off x="1979712" y="4149080"/>
            <a:ext cx="2349317" cy="18677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6753281" y="1081377"/>
            <a:ext cx="2232248" cy="16004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/>
              <a:t>Поделки выполненные родителями в разной технике</a:t>
            </a:r>
          </a:p>
          <a:p>
            <a:pPr algn="ctr"/>
            <a:r>
              <a:rPr lang="ru-RU" sz="1400" b="1" i="1" dirty="0" smtClean="0"/>
              <a:t> (</a:t>
            </a:r>
            <a:r>
              <a:rPr lang="ru-RU" sz="1400" b="1" i="1" dirty="0" err="1" smtClean="0"/>
              <a:t>бисероплетение</a:t>
            </a:r>
            <a:r>
              <a:rPr lang="ru-RU" sz="1400" b="1" i="1" dirty="0" smtClean="0"/>
              <a:t>, валяние, вязание, вышивка бисером, лепка из пластилина и др.) </a:t>
            </a:r>
            <a:endParaRPr lang="ru-RU" sz="1400" b="1" i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6300" y="4149080"/>
            <a:ext cx="1870379" cy="2232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1259632" y="6012061"/>
            <a:ext cx="39071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b="1" i="1" dirty="0"/>
          </a:p>
          <a:p>
            <a:pPr algn="ctr"/>
            <a:r>
              <a:rPr lang="ru-RU" sz="1400" b="1" i="1" dirty="0" smtClean="0"/>
              <a:t>Выставка рисунков к досугу по произведениям К. И. Чуковского</a:t>
            </a:r>
            <a:endParaRPr lang="ru-RU" sz="1400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7148156" y="5346165"/>
            <a:ext cx="1979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/>
              <a:t>Выставка рисунков и поделок к конкурсу «Страна </a:t>
            </a:r>
            <a:r>
              <a:rPr lang="ru-RU" sz="1400" b="1" i="1" dirty="0" err="1" smtClean="0"/>
              <a:t>БезОпасности</a:t>
            </a:r>
            <a:r>
              <a:rPr lang="ru-RU" sz="1400" b="1" i="1" dirty="0" smtClean="0"/>
              <a:t>» </a:t>
            </a:r>
            <a:endParaRPr lang="ru-RU" sz="1400" b="1" i="1" dirty="0"/>
          </a:p>
        </p:txBody>
      </p:sp>
    </p:spTree>
    <p:extLst>
      <p:ext uri="{BB962C8B-B14F-4D97-AF65-F5344CB8AC3E}">
        <p14:creationId xmlns:p14="http://schemas.microsoft.com/office/powerpoint/2010/main" val="880363357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Лента лицом вниз 2"/>
          <p:cNvSpPr/>
          <p:nvPr/>
        </p:nvSpPr>
        <p:spPr>
          <a:xfrm>
            <a:off x="1691680" y="260648"/>
            <a:ext cx="7200800" cy="648072"/>
          </a:xfrm>
          <a:prstGeom prst="ribbon">
            <a:avLst>
              <a:gd name="adj1" fmla="val 17089"/>
              <a:gd name="adj2" fmla="val 50000"/>
            </a:avLst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776864" cy="648072"/>
          </a:xfrm>
        </p:spPr>
        <p:txBody>
          <a:bodyPr/>
          <a:lstStyle/>
          <a:p>
            <a:r>
              <a:rPr lang="ru-RU" sz="3200" dirty="0" smtClean="0">
                <a:latin typeface="Monotype Corsiva" pitchFamily="66" charset="0"/>
              </a:rPr>
              <a:t>    </a:t>
            </a: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Наши достижения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7" y="1268760"/>
            <a:ext cx="1500187" cy="2133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3" y="1556792"/>
            <a:ext cx="1537795" cy="2152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839" y="1549466"/>
            <a:ext cx="1533384" cy="2160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9832" y="4149080"/>
            <a:ext cx="1480523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9358" y="4103712"/>
            <a:ext cx="1514475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2317" y="1259102"/>
            <a:ext cx="1497937" cy="2124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4365104"/>
            <a:ext cx="2645897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257787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2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25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15616" y="188641"/>
            <a:ext cx="7848872" cy="576063"/>
          </a:xfrm>
        </p:spPr>
        <p:txBody>
          <a:bodyPr/>
          <a:lstStyle/>
          <a:p>
            <a:pPr algn="ctr"/>
            <a:r>
              <a:rPr lang="ru-RU" sz="2800" b="1" i="1" dirty="0" smtClean="0"/>
              <a:t>  </a:t>
            </a:r>
            <a:r>
              <a:rPr lang="ru-RU" sz="2800" b="1" i="1" dirty="0" smtClean="0">
                <a:solidFill>
                  <a:srgbClr val="FF0000"/>
                </a:solidFill>
              </a:rPr>
              <a:t>Как активизировать участие родителей?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1187624" y="980728"/>
            <a:ext cx="7704856" cy="5616624"/>
          </a:xfr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285750" algn="just"/>
            <a:endParaRPr lang="ru-RU" sz="1600" b="1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  <a:p>
            <a:pPr marL="285750" indent="457200" algn="just">
              <a:buFont typeface="Wingdings" pitchFamily="2" charset="2"/>
              <a:buChar char="Ø"/>
            </a:pPr>
            <a:r>
              <a:rPr lang="ru-RU" sz="16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Проявляйте взаимное уважение друг к другу.</a:t>
            </a:r>
          </a:p>
          <a:p>
            <a:pPr marL="285750" indent="457200" algn="just">
              <a:buFont typeface="Wingdings" pitchFamily="2" charset="2"/>
              <a:buChar char="Ø"/>
            </a:pPr>
            <a:r>
              <a:rPr lang="ru-RU" sz="16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 Поощряйте </a:t>
            </a:r>
            <a:r>
              <a:rPr lang="ru-RU" sz="16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инициативу, творчество и фантазию </a:t>
            </a:r>
            <a:r>
              <a:rPr lang="ru-RU" sz="16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родителей.</a:t>
            </a:r>
            <a:endParaRPr lang="ru-RU" sz="16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  <a:p>
            <a:pPr marL="285750" indent="457200" algn="just">
              <a:buFont typeface="Wingdings" pitchFamily="2" charset="2"/>
              <a:buChar char="Ø"/>
            </a:pPr>
            <a:r>
              <a:rPr lang="ru-RU" sz="16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 Привлекайте родителей к участию в  мероприятиях, утренниках, конкурсах, выставках.</a:t>
            </a:r>
          </a:p>
          <a:p>
            <a:pPr marL="285750" indent="457200" algn="just">
              <a:buFont typeface="Wingdings" pitchFamily="2" charset="2"/>
              <a:buChar char="Ø"/>
            </a:pPr>
            <a:r>
              <a:rPr lang="ru-RU" sz="16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 </a:t>
            </a:r>
            <a:r>
              <a:rPr lang="ru-RU" sz="16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Позвольте родителям самим выбирать, какую помощь они могут оказать детскому саду.</a:t>
            </a:r>
          </a:p>
          <a:p>
            <a:pPr marL="285750" indent="457200" algn="just">
              <a:buFont typeface="Wingdings" pitchFamily="2" charset="2"/>
              <a:buChar char="Ø"/>
            </a:pPr>
            <a:r>
              <a:rPr lang="ru-RU" sz="16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 Доводите до сведения родителей, что их участие в жизни ДОУ и группы ценится, а любая помощь с их стороны </a:t>
            </a:r>
            <a:r>
              <a:rPr lang="ru-RU" sz="16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приветствуется, высказывайте  свою признательность им.</a:t>
            </a:r>
            <a:endParaRPr lang="ru-RU" sz="16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  <a:p>
            <a:pPr marL="285750" indent="457200" algn="just">
              <a:buFont typeface="Wingdings" pitchFamily="2" charset="2"/>
              <a:buChar char="Ø"/>
            </a:pPr>
            <a:r>
              <a:rPr lang="ru-RU" sz="16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Делайте </a:t>
            </a:r>
            <a:r>
              <a:rPr lang="ru-RU" sz="16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ударения на сильные стороны семьи и давайте положительные оценки.</a:t>
            </a:r>
          </a:p>
          <a:p>
            <a:pPr marL="285750" indent="457200" algn="just">
              <a:buFont typeface="Wingdings" pitchFamily="2" charset="2"/>
              <a:buChar char="Ø"/>
            </a:pPr>
            <a:r>
              <a:rPr lang="ru-RU" sz="16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Напоминайте </a:t>
            </a:r>
            <a:r>
              <a:rPr lang="ru-RU" sz="16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родителям, что вы </a:t>
            </a:r>
            <a:endParaRPr lang="ru-RU" sz="1600" b="1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  <a:p>
            <a:pPr marL="285750" algn="just"/>
            <a:r>
              <a:rPr lang="ru-RU" sz="16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р</a:t>
            </a:r>
            <a:r>
              <a:rPr lang="ru-RU" sz="16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ады любому </a:t>
            </a:r>
            <a:r>
              <a:rPr lang="ru-RU" sz="16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их участию.</a:t>
            </a:r>
          </a:p>
          <a:p>
            <a:pPr marL="285750" indent="457200" algn="just">
              <a:buFont typeface="Wingdings" pitchFamily="2" charset="2"/>
              <a:buChar char="Ø"/>
            </a:pPr>
            <a:r>
              <a:rPr lang="ru-RU" sz="16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Поощряйте </a:t>
            </a:r>
            <a:r>
              <a:rPr lang="ru-RU" sz="16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посещаемость </a:t>
            </a:r>
            <a:endParaRPr lang="ru-RU" sz="1600" b="1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  <a:p>
            <a:pPr marL="285750" algn="just"/>
            <a:r>
              <a:rPr lang="ru-RU" sz="16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родительских собраний.</a:t>
            </a:r>
          </a:p>
          <a:p>
            <a:pPr marL="571500" indent="-285750" algn="just">
              <a:buFont typeface="Wingdings" pitchFamily="2" charset="2"/>
              <a:buChar char="Ø"/>
            </a:pPr>
            <a:r>
              <a:rPr lang="ru-RU" sz="16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  Сохраняйте </a:t>
            </a:r>
            <a:r>
              <a:rPr lang="ru-RU" sz="16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конфиденциальность </a:t>
            </a:r>
            <a:endParaRPr lang="ru-RU" sz="1600" b="1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  <a:p>
            <a:pPr marL="342900" algn="just"/>
            <a:r>
              <a:rPr lang="ru-RU" sz="16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л</a:t>
            </a:r>
            <a:r>
              <a:rPr lang="ru-RU" sz="16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юбой информации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.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4128" y="40770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7" t="5695" r="9455" b="12954"/>
          <a:stretch/>
        </p:blipFill>
        <p:spPr>
          <a:xfrm>
            <a:off x="5724128" y="4149080"/>
            <a:ext cx="2980106" cy="22322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041523929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187624" y="188640"/>
            <a:ext cx="7776864" cy="1152128"/>
          </a:xfr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Результаты использования нетрадиционных форм работы с семьей:</a:t>
            </a:r>
            <a:b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438905038"/>
              </p:ext>
            </p:extLst>
          </p:nvPr>
        </p:nvGraphicFramePr>
        <p:xfrm>
          <a:off x="1187624" y="1052737"/>
          <a:ext cx="770485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5930" y="2636912"/>
            <a:ext cx="2251712" cy="2471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567642" y="5219908"/>
            <a:ext cx="5324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Положительное отношение родителей к ДОУ, положительная оценка его деятельности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36890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Grp="1"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3967011"/>
            <a:ext cx="2232248" cy="273630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248436" y="260648"/>
            <a:ext cx="7416824" cy="4524315"/>
          </a:xfr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32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«От того, как прошло детство, кто вёл </a:t>
            </a:r>
            <a:br>
              <a:rPr lang="ru-RU" sz="32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2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ребёнка за руку в детские годы, что вошло</a:t>
            </a:r>
            <a:br>
              <a:rPr lang="ru-RU" sz="32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2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в его разум и сердце из </a:t>
            </a:r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2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окружающего мира – </a:t>
            </a:r>
            <a:br>
              <a:rPr lang="ru-RU" sz="32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2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от этого в решающей степени зависит, каким </a:t>
            </a:r>
            <a:br>
              <a:rPr lang="ru-RU" sz="32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2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человеком станет сегодняшний малыш</a:t>
            </a:r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».</a:t>
            </a:r>
            <a:br>
              <a:rPr lang="ru-RU" sz="32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(В. А. Сухомлинский</a:t>
            </a:r>
            <a:r>
              <a:rPr lang="ru-RU" sz="32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92882054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1241159" y="118484"/>
            <a:ext cx="7632848" cy="3312368"/>
          </a:xfrm>
          <a:prstGeom prst="horizontalScroll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131030" tIns="131030" rIns="131030" bIns="131030" numCol="1" spcCol="1270" rtlCol="0" anchor="ctr" anchorCtr="0">
            <a:noAutofit/>
          </a:bodyPr>
          <a:lstStyle/>
          <a:p>
            <a:pPr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b="1" i="1" kern="12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196721"/>
            <a:ext cx="5295446" cy="3547948"/>
          </a:xfrm>
          <a:prstGeom prst="rect">
            <a:avLst/>
          </a:prstGeom>
          <a:ln>
            <a:noFill/>
          </a:ln>
          <a:effectLst>
            <a:glow rad="812800">
              <a:srgbClr val="FFFF00">
                <a:alpha val="29804"/>
              </a:srgbClr>
            </a:glow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776864" cy="273630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indent="457200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Дети – это счастье, созданное нашим трудом.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Занятия,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встречи с детьми, конечно,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требуют</a:t>
            </a:r>
            <a:b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душевных сил, времени, труда.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Но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ведь и мы счастливы тогда, когда счастливы наши дети, когда их глаза наполнены радостью».</a:t>
            </a:r>
            <a:b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                         </a:t>
            </a:r>
            <a:r>
              <a:rPr lang="ru-RU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В. А. Сухомлинский</a:t>
            </a:r>
            <a:endParaRPr lang="ru-RU" sz="24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7666534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187624" y="1484784"/>
            <a:ext cx="7704856" cy="4968552"/>
            <a:chOff x="348070" y="5153868"/>
            <a:chExt cx="8984329" cy="2147483647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48070" y="57868280"/>
              <a:ext cx="8984329" cy="21474836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источник шаблона: </a:t>
              </a:r>
              <a:r>
                <a:rPr lang="ru-RU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Фокина Лидия Петровна ,учитель начальных классов </a:t>
              </a:r>
            </a:p>
            <a:p>
              <a:pPr>
                <a:defRPr/>
              </a:pPr>
              <a:r>
                <a:rPr lang="ru-RU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МКОУ «СОШ ст. Евсино» </a:t>
              </a:r>
              <a:r>
                <a:rPr lang="ru-RU" sz="14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Искитимского</a:t>
              </a:r>
              <a:r>
                <a:rPr lang="ru-RU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района Новосибирской области</a:t>
              </a:r>
            </a:p>
            <a:p>
              <a:pPr>
                <a:defRPr/>
              </a:pP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Сайт 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  <a:hlinkClick r:id="rId3"/>
                </a:rPr>
                <a:t>http://linda6035.ucoz.ru/</a:t>
              </a:r>
              <a:endParaRPr lang="ru-RU" sz="1400" u="sng" dirty="0" smtClean="0">
                <a:hlinkClick r:id="rId4"/>
              </a:endParaRPr>
            </a:p>
            <a:p>
              <a:pPr>
                <a:defRPr/>
              </a:pPr>
              <a:r>
                <a:rPr lang="ru-RU" sz="1400" u="sng" dirty="0">
                  <a:hlinkClick r:id="rId4"/>
                </a:rPr>
                <a:t>http://</a:t>
              </a:r>
              <a:r>
                <a:rPr lang="ru-RU" sz="1400" u="sng" dirty="0" smtClean="0">
                  <a:latin typeface="Times New Roman" pitchFamily="18" charset="0"/>
                  <a:cs typeface="Times New Roman" pitchFamily="18" charset="0"/>
                  <a:hlinkClick r:id="rId4"/>
                </a:rPr>
                <a:t>yandex.ru/images/search?img_url=http%3A%2F%2F4.bp.blogspot.com%2F-eJbZrsAOYng%2FUcrRofUYr_I%2FAAAAAAAAQIA%2FS3VIKrfzLIk%2</a:t>
              </a:r>
              <a:endParaRPr lang="ru-RU" sz="1400" u="sng" dirty="0" smtClean="0">
                <a:latin typeface="Times New Roman" pitchFamily="18" charset="0"/>
                <a:cs typeface="Times New Roman" pitchFamily="18" charset="0"/>
              </a:endParaRPr>
            </a:p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4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Рамка нежная </a:t>
              </a:r>
              <a:r>
                <a:rPr lang="en-US" sz="1400" dirty="0">
                  <a:latin typeface="Times New Roman" pitchFamily="18" charset="0"/>
                  <a:ea typeface="Calibri" pitchFamily="34" charset="0"/>
                  <a:cs typeface="Times New Roman" pitchFamily="18" charset="0"/>
                  <a:hlinkClick r:id="rId5"/>
                </a:rPr>
                <a:t>http://img-fotki.yandex.ru/get/6520/16969765.99/0_6a837_8225efc1_L.png</a:t>
              </a:r>
              <a:endPara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4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Линия  </a:t>
              </a:r>
              <a:r>
                <a:rPr lang="en-US" sz="1400" dirty="0">
                  <a:latin typeface="Times New Roman" pitchFamily="18" charset="0"/>
                  <a:ea typeface="Calibri" pitchFamily="34" charset="0"/>
                  <a:cs typeface="Times New Roman" pitchFamily="18" charset="0"/>
                  <a:hlinkClick r:id="rId6"/>
                </a:rPr>
                <a:t>http://img-fotki.yandex.ru/get/9217/16969765.148/0_78010_a8a74fc9_M.png</a:t>
              </a:r>
              <a:r>
                <a:rPr lang="ru-RU" sz="14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endPara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4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Рисунок Майбах Анны МКДОУ д/с № 2 «Ласточка</a:t>
              </a:r>
              <a:r>
                <a:rPr lang="ru-RU" sz="1400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»  г. Семилуки Воронежской области</a:t>
              </a:r>
              <a:endPara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  <a:p>
              <a:pPr>
                <a:defRPr/>
              </a:pPr>
              <a:r>
                <a:rPr lang="en-US" sz="1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  <a:hlinkClick r:id="rId7"/>
                </a:rPr>
                <a:t>http://</a:t>
              </a:r>
              <a:r>
                <a:rPr lang="en-US" sz="14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  <a:hlinkClick r:id="rId7"/>
                </a:rPr>
                <a:t>www.dimo.spb.ru</a:t>
              </a:r>
              <a:endPara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endPara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/>
              <a:r>
                <a:rPr lang="en-US" sz="1400" dirty="0">
                  <a:hlinkClick r:id="rId8"/>
                </a:rPr>
                <a:t>http</a:t>
              </a:r>
              <a:r>
                <a:rPr lang="ru-RU" sz="1400" dirty="0">
                  <a:hlinkClick r:id="rId8"/>
                </a:rPr>
                <a:t>://</a:t>
              </a:r>
              <a:r>
                <a:rPr lang="en-US" sz="1400" dirty="0" err="1">
                  <a:hlinkClick r:id="rId8"/>
                </a:rPr>
                <a:t>nsportal</a:t>
              </a:r>
              <a:r>
                <a:rPr lang="ru-RU" sz="1400" dirty="0">
                  <a:hlinkClick r:id="rId8"/>
                </a:rPr>
                <a:t>.</a:t>
              </a:r>
              <a:r>
                <a:rPr lang="en-US" sz="1400" dirty="0" err="1">
                  <a:hlinkClick r:id="rId8"/>
                </a:rPr>
                <a:t>ru</a:t>
              </a:r>
              <a:r>
                <a:rPr lang="ru-RU" sz="1400" dirty="0">
                  <a:hlinkClick r:id="rId8"/>
                </a:rPr>
                <a:t>/</a:t>
              </a:r>
              <a:r>
                <a:rPr lang="en-US" sz="1400" dirty="0" err="1">
                  <a:hlinkClick r:id="rId8"/>
                </a:rPr>
                <a:t>detskiy</a:t>
              </a:r>
              <a:r>
                <a:rPr lang="ru-RU" sz="1400" dirty="0">
                  <a:hlinkClick r:id="rId8"/>
                </a:rPr>
                <a:t>-</a:t>
              </a:r>
              <a:r>
                <a:rPr lang="en-US" sz="1400" dirty="0">
                  <a:hlinkClick r:id="rId8"/>
                </a:rPr>
                <a:t>sad</a:t>
              </a:r>
              <a:r>
                <a:rPr lang="ru-RU" sz="1400" dirty="0">
                  <a:hlinkClick r:id="rId8"/>
                </a:rPr>
                <a:t>/</a:t>
              </a:r>
              <a:r>
                <a:rPr lang="en-US" sz="1400" dirty="0" err="1">
                  <a:hlinkClick r:id="rId8"/>
                </a:rPr>
                <a:t>raznoe</a:t>
              </a:r>
              <a:r>
                <a:rPr lang="ru-RU" sz="1400" dirty="0">
                  <a:hlinkClick r:id="rId8"/>
                </a:rPr>
                <a:t>/2013/08/24/</a:t>
              </a:r>
              <a:r>
                <a:rPr lang="en-US" sz="1400" dirty="0" err="1">
                  <a:hlinkClick r:id="rId8"/>
                </a:rPr>
                <a:t>doklad</a:t>
              </a:r>
              <a:r>
                <a:rPr lang="ru-RU" sz="1400" dirty="0">
                  <a:hlinkClick r:id="rId8"/>
                </a:rPr>
                <a:t>-</a:t>
              </a:r>
              <a:r>
                <a:rPr lang="en-US" sz="1400" dirty="0" err="1">
                  <a:hlinkClick r:id="rId8"/>
                </a:rPr>
                <a:t>izmeneniya</a:t>
              </a:r>
              <a:r>
                <a:rPr lang="ru-RU" sz="1400" dirty="0">
                  <a:hlinkClick r:id="rId8"/>
                </a:rPr>
                <a:t>-</a:t>
              </a:r>
              <a:r>
                <a:rPr lang="en-US" sz="1400" dirty="0">
                  <a:hlinkClick r:id="rId8"/>
                </a:rPr>
                <a:t>v</a:t>
              </a:r>
              <a:r>
                <a:rPr lang="ru-RU" sz="1400" dirty="0">
                  <a:hlinkClick r:id="rId8"/>
                </a:rPr>
                <a:t>-</a:t>
              </a:r>
              <a:r>
                <a:rPr lang="en-US" sz="1400" dirty="0" err="1">
                  <a:hlinkClick r:id="rId8"/>
                </a:rPr>
                <a:t>sisteme</a:t>
              </a:r>
              <a:r>
                <a:rPr lang="ru-RU" sz="1400" dirty="0">
                  <a:hlinkClick r:id="rId8"/>
                </a:rPr>
                <a:t>-</a:t>
              </a:r>
              <a:r>
                <a:rPr lang="en-US" sz="1400" dirty="0" err="1">
                  <a:hlinkClick r:id="rId8"/>
                </a:rPr>
                <a:t>vzaimodeystviya</a:t>
              </a:r>
              <a:r>
                <a:rPr lang="ru-RU" sz="1400" dirty="0">
                  <a:hlinkClick r:id="rId8"/>
                </a:rPr>
                <a:t>-</a:t>
              </a:r>
              <a:r>
                <a:rPr lang="en-US" sz="1400" dirty="0">
                  <a:hlinkClick r:id="rId8"/>
                </a:rPr>
                <a:t>s</a:t>
              </a:r>
              <a:r>
                <a:rPr lang="ru-RU" sz="1400" dirty="0">
                  <a:hlinkClick r:id="rId8"/>
                </a:rPr>
                <a:t>-</a:t>
              </a:r>
              <a:r>
                <a:rPr lang="en-US" sz="1400" dirty="0" err="1">
                  <a:hlinkClick r:id="rId8"/>
                </a:rPr>
                <a:t>semyami</a:t>
              </a:r>
              <a:r>
                <a:rPr lang="ru-RU" sz="1400" dirty="0">
                  <a:hlinkClick r:id="rId8"/>
                </a:rPr>
                <a:t>-</a:t>
              </a:r>
              <a:r>
                <a:rPr lang="en-US" sz="1400" dirty="0" err="1">
                  <a:hlinkClick r:id="rId8"/>
                </a:rPr>
                <a:t>vospitannikov</a:t>
              </a:r>
              <a:r>
                <a:rPr lang="ru-RU" sz="1400" dirty="0">
                  <a:hlinkClick r:id="rId8"/>
                </a:rPr>
                <a:t>-</a:t>
              </a:r>
              <a:r>
                <a:rPr lang="en-US" sz="1400" dirty="0">
                  <a:hlinkClick r:id="rId8"/>
                </a:rPr>
                <a:t>v</a:t>
              </a:r>
              <a:endParaRPr lang="ru-RU" sz="1400" dirty="0"/>
            </a:p>
            <a:p>
              <a:pPr lvl="0"/>
              <a:endParaRPr lang="ru-RU" sz="1400" dirty="0"/>
            </a:p>
            <a:p>
              <a:pPr>
                <a:defRPr/>
              </a:pPr>
              <a:endPara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endPara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endPara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endPara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endPara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endPara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endPara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endPara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endPara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endPara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endPara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endPara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endPara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endPara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endPara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endPara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endPara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endPara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endPara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endPara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endPara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endPara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endParaRPr lang="ru-RU" sz="1400" dirty="0"/>
            </a:p>
            <a:p>
              <a:pPr>
                <a:defRPr/>
              </a:pPr>
              <a:endPara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endPara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endPara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endPara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endPara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endPara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r>
                <a:rPr lang="ru-RU" sz="14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endPara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2795075" y="5153868"/>
              <a:ext cx="3628503" cy="526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endParaRPr lang="ru-RU" sz="2000" b="1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187624" y="2828836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1187624" y="548681"/>
            <a:ext cx="7704856" cy="1224135"/>
          </a:xfrm>
        </p:spPr>
        <p:txBody>
          <a:bodyPr/>
          <a:lstStyle/>
          <a:p>
            <a:r>
              <a:rPr lang="ru-RU" sz="6000" b="1" i="1" dirty="0" smtClean="0">
                <a:solidFill>
                  <a:srgbClr val="FF0000"/>
                </a:solidFill>
                <a:latin typeface="Monotype Corsiva" pitchFamily="66" charset="0"/>
              </a:rPr>
              <a:t>Благодарю за внимание!</a:t>
            </a:r>
            <a:endParaRPr lang="ru-RU" sz="6000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2690336"/>
            <a:ext cx="74888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/>
          </a:p>
          <a:p>
            <a:r>
              <a:rPr lang="ru-RU" dirty="0"/>
              <a:t> 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ертикальный свиток 4"/>
          <p:cNvSpPr/>
          <p:nvPr/>
        </p:nvSpPr>
        <p:spPr>
          <a:xfrm>
            <a:off x="1187624" y="116632"/>
            <a:ext cx="7776864" cy="6624736"/>
          </a:xfrm>
          <a:prstGeom prst="verticalScroll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 algn="just"/>
            <a:endParaRPr lang="ru-RU" b="1" i="1" dirty="0" smtClean="0"/>
          </a:p>
          <a:p>
            <a:pPr indent="457200" algn="just"/>
            <a:endParaRPr lang="ru-RU" b="1" i="1" dirty="0" smtClean="0"/>
          </a:p>
          <a:p>
            <a:pPr indent="457200" algn="just"/>
            <a:endParaRPr lang="ru-RU" b="1" i="1" dirty="0"/>
          </a:p>
          <a:p>
            <a:pPr indent="457200" algn="just"/>
            <a:endParaRPr lang="ru-RU" b="1" i="1" dirty="0" smtClean="0"/>
          </a:p>
          <a:p>
            <a:pPr indent="457200" algn="just"/>
            <a:endParaRPr lang="ru-RU" b="1" i="1" dirty="0"/>
          </a:p>
          <a:p>
            <a:pPr indent="457200" algn="just"/>
            <a:endParaRPr lang="ru-RU" b="1" i="1" dirty="0"/>
          </a:p>
          <a:p>
            <a:pPr indent="457200" algn="just"/>
            <a:r>
              <a:rPr lang="ru-RU" b="1" i="1" dirty="0"/>
              <a:t>"Родители являются первыми педагогами. Они обязаны заложить первые основы физического, нравственного и интеллектуального развития личности ребенка в раннем возрасте</a:t>
            </a:r>
            <a:r>
              <a:rPr lang="ru-RU" b="1" i="1" dirty="0" smtClean="0"/>
              <a:t>".</a:t>
            </a:r>
          </a:p>
          <a:p>
            <a:pPr indent="457200" algn="r"/>
            <a:r>
              <a:rPr lang="ru-RU" b="1" i="1" dirty="0" smtClean="0"/>
              <a:t>(Закон «Об образовании в РФ»)</a:t>
            </a:r>
            <a:endParaRPr lang="ru-RU" b="1" i="1" dirty="0"/>
          </a:p>
          <a:p>
            <a:pPr indent="457200" algn="just"/>
            <a:endParaRPr lang="ru-RU" b="1" i="1" dirty="0" smtClean="0"/>
          </a:p>
          <a:p>
            <a:pPr indent="457200" algn="just"/>
            <a:r>
              <a:rPr lang="ru-RU" b="1" i="1" dirty="0" smtClean="0"/>
              <a:t>«Обеспечение </a:t>
            </a:r>
            <a:r>
              <a:rPr lang="ru-RU" b="1" i="1" dirty="0"/>
              <a:t>психолого-педагогической поддержки семьи и </a:t>
            </a:r>
            <a:r>
              <a:rPr lang="ru-RU" b="1" i="1" dirty="0" smtClean="0"/>
              <a:t>повышение </a:t>
            </a:r>
            <a:r>
              <a:rPr lang="ru-RU" b="1" i="1" dirty="0"/>
              <a:t>компетентности родителей (законных представителей) в вопросах развития и образования, охраны и укрепления здоровья </a:t>
            </a:r>
            <a:r>
              <a:rPr lang="ru-RU" b="1" i="1" dirty="0" smtClean="0"/>
              <a:t>детей»</a:t>
            </a:r>
          </a:p>
          <a:p>
            <a:pPr indent="457200" algn="just"/>
            <a:endParaRPr lang="ru-RU" b="1" i="1" dirty="0" smtClean="0"/>
          </a:p>
          <a:p>
            <a:pPr indent="457200" algn="just"/>
            <a:r>
              <a:rPr lang="ru-RU" b="1" i="1" dirty="0" smtClean="0"/>
              <a:t>«Взаимодействие </a:t>
            </a:r>
            <a:r>
              <a:rPr lang="ru-RU" b="1" i="1" dirty="0"/>
              <a:t>с родителями (законными представителями) по вопросам образования ребенка, </a:t>
            </a:r>
            <a:r>
              <a:rPr lang="ru-RU" b="1" i="1" dirty="0" smtClean="0"/>
              <a:t>непосредственное вовлечение </a:t>
            </a:r>
            <a:r>
              <a:rPr lang="ru-RU" b="1" i="1" dirty="0"/>
              <a:t>их в образовательную деятельность, в том числе посредством создания образовательных проектов совместно с семьей на основе выявления потребностей и поддержки образовательных инициатив </a:t>
            </a:r>
            <a:r>
              <a:rPr lang="ru-RU" b="1" i="1" dirty="0" smtClean="0"/>
              <a:t>семьи»</a:t>
            </a:r>
            <a:endParaRPr lang="ru-RU" b="1" i="1" dirty="0"/>
          </a:p>
          <a:p>
            <a:pPr indent="457200" algn="just"/>
            <a:r>
              <a:rPr lang="ru-RU" b="1" i="1" dirty="0" smtClean="0"/>
              <a:t>                                                                            (ФГОС ДО)</a:t>
            </a:r>
            <a:endParaRPr lang="ru-RU" b="1" i="1" dirty="0"/>
          </a:p>
          <a:p>
            <a:pPr indent="457200" algn="just"/>
            <a:endParaRPr lang="ru-RU" b="1" i="1" dirty="0" smtClean="0"/>
          </a:p>
          <a:p>
            <a:pPr indent="457200" algn="just"/>
            <a:endParaRPr lang="ru-RU" sz="2400" b="1" i="1" dirty="0"/>
          </a:p>
          <a:p>
            <a:pPr indent="457200" algn="just"/>
            <a:endParaRPr lang="ru-RU" sz="2400" b="1" i="1" dirty="0" smtClean="0"/>
          </a:p>
          <a:p>
            <a:pPr indent="457200" algn="just"/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734811004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низ 3"/>
          <p:cNvSpPr/>
          <p:nvPr/>
        </p:nvSpPr>
        <p:spPr>
          <a:xfrm>
            <a:off x="4028918" y="2276872"/>
            <a:ext cx="1733460" cy="303700"/>
          </a:xfrm>
          <a:prstGeom prst="downArrow">
            <a:avLst>
              <a:gd name="adj1" fmla="val 50000"/>
              <a:gd name="adj2" fmla="val 57624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131030" tIns="131030" rIns="131030" bIns="131030" numCol="1" spcCol="1270" rtlCol="0" anchor="ctr" anchorCtr="0">
            <a:noAutofit/>
          </a:bodyPr>
          <a:lstStyle/>
          <a:p>
            <a:pPr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b="1" i="1" kern="12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3986184" y="3269316"/>
            <a:ext cx="1733460" cy="303700"/>
          </a:xfrm>
          <a:prstGeom prst="downArrow">
            <a:avLst>
              <a:gd name="adj1" fmla="val 50000"/>
              <a:gd name="adj2" fmla="val 57624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131030" tIns="131030" rIns="131030" bIns="131030" numCol="1" spcCol="1270" rtlCol="0" anchor="ctr" anchorCtr="0">
            <a:noAutofit/>
          </a:bodyPr>
          <a:lstStyle/>
          <a:p>
            <a:pPr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b="1" i="1" kern="12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4025050" y="4186025"/>
            <a:ext cx="1733460" cy="303700"/>
          </a:xfrm>
          <a:prstGeom prst="downArrow">
            <a:avLst>
              <a:gd name="adj1" fmla="val 50000"/>
              <a:gd name="adj2" fmla="val 57624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131030" tIns="131030" rIns="131030" bIns="131030" numCol="1" spcCol="1270" rtlCol="0" anchor="ctr" anchorCtr="0">
            <a:noAutofit/>
          </a:bodyPr>
          <a:lstStyle/>
          <a:p>
            <a:pPr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b="1" i="1" kern="12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3969257" y="5213532"/>
            <a:ext cx="1733460" cy="303700"/>
          </a:xfrm>
          <a:prstGeom prst="downArrow">
            <a:avLst>
              <a:gd name="adj1" fmla="val 50000"/>
              <a:gd name="adj2" fmla="val 57624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131030" tIns="131030" rIns="131030" bIns="131030" numCol="1" spcCol="1270" rtlCol="0" anchor="ctr" anchorCtr="0">
            <a:noAutofit/>
          </a:bodyPr>
          <a:lstStyle/>
          <a:p>
            <a:pPr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b="1" i="1" kern="12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60649"/>
            <a:ext cx="7270576" cy="1080119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Основные задачи </a:t>
            </a:r>
            <a:r>
              <a:rPr lang="ru-RU" sz="32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работы </a:t>
            </a:r>
            <a:br>
              <a:rPr lang="ru-RU" sz="32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2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с родителями:</a:t>
            </a:r>
            <a:r>
              <a:rPr lang="ru-RU" sz="3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3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endParaRPr lang="ru-RU" sz="36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grpSp>
        <p:nvGrpSpPr>
          <p:cNvPr id="53" name="Группа 52"/>
          <p:cNvGrpSpPr/>
          <p:nvPr/>
        </p:nvGrpSpPr>
        <p:grpSpPr>
          <a:xfrm>
            <a:off x="1243220" y="2600908"/>
            <a:ext cx="7304856" cy="3564396"/>
            <a:chOff x="1403648" y="2960948"/>
            <a:chExt cx="7304856" cy="3564396"/>
          </a:xfrm>
        </p:grpSpPr>
        <p:sp>
          <p:nvSpPr>
            <p:cNvPr id="54" name="Полилиния 53"/>
            <p:cNvSpPr/>
            <p:nvPr/>
          </p:nvSpPr>
          <p:spPr>
            <a:xfrm>
              <a:off x="1403648" y="2960948"/>
              <a:ext cx="7304856" cy="648072"/>
            </a:xfrm>
            <a:custGeom>
              <a:avLst/>
              <a:gdLst>
                <a:gd name="connsiteX0" fmla="*/ 0 w 7304856"/>
                <a:gd name="connsiteY0" fmla="*/ 187204 h 1123200"/>
                <a:gd name="connsiteX1" fmla="*/ 187204 w 7304856"/>
                <a:gd name="connsiteY1" fmla="*/ 0 h 1123200"/>
                <a:gd name="connsiteX2" fmla="*/ 7117652 w 7304856"/>
                <a:gd name="connsiteY2" fmla="*/ 0 h 1123200"/>
                <a:gd name="connsiteX3" fmla="*/ 7304856 w 7304856"/>
                <a:gd name="connsiteY3" fmla="*/ 187204 h 1123200"/>
                <a:gd name="connsiteX4" fmla="*/ 7304856 w 7304856"/>
                <a:gd name="connsiteY4" fmla="*/ 935996 h 1123200"/>
                <a:gd name="connsiteX5" fmla="*/ 7117652 w 7304856"/>
                <a:gd name="connsiteY5" fmla="*/ 1123200 h 1123200"/>
                <a:gd name="connsiteX6" fmla="*/ 187204 w 7304856"/>
                <a:gd name="connsiteY6" fmla="*/ 1123200 h 1123200"/>
                <a:gd name="connsiteX7" fmla="*/ 0 w 7304856"/>
                <a:gd name="connsiteY7" fmla="*/ 935996 h 1123200"/>
                <a:gd name="connsiteX8" fmla="*/ 0 w 7304856"/>
                <a:gd name="connsiteY8" fmla="*/ 187204 h 112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04856" h="1123200">
                  <a:moveTo>
                    <a:pt x="0" y="187204"/>
                  </a:moveTo>
                  <a:cubicBezTo>
                    <a:pt x="0" y="83814"/>
                    <a:pt x="83814" y="0"/>
                    <a:pt x="187204" y="0"/>
                  </a:cubicBezTo>
                  <a:lnTo>
                    <a:pt x="7117652" y="0"/>
                  </a:lnTo>
                  <a:cubicBezTo>
                    <a:pt x="7221042" y="0"/>
                    <a:pt x="7304856" y="83814"/>
                    <a:pt x="7304856" y="187204"/>
                  </a:cubicBezTo>
                  <a:lnTo>
                    <a:pt x="7304856" y="935996"/>
                  </a:lnTo>
                  <a:cubicBezTo>
                    <a:pt x="7304856" y="1039386"/>
                    <a:pt x="7221042" y="1123200"/>
                    <a:pt x="7117652" y="1123200"/>
                  </a:cubicBezTo>
                  <a:lnTo>
                    <a:pt x="187204" y="1123200"/>
                  </a:lnTo>
                  <a:cubicBezTo>
                    <a:pt x="83814" y="1123200"/>
                    <a:pt x="0" y="1039386"/>
                    <a:pt x="0" y="935996"/>
                  </a:cubicBezTo>
                  <a:lnTo>
                    <a:pt x="0" y="187204"/>
                  </a:lnTo>
                  <a:close/>
                </a:path>
              </a:pathLst>
            </a:custGeom>
            <a:ln w="28575">
              <a:solidFill>
                <a:schemeClr val="accent5">
                  <a:lumMod val="75000"/>
                </a:schemeClr>
              </a:solidFill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31030" tIns="131030" rIns="131030" bIns="13103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i="1" kern="120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установить партнерские отношения с семьей каждого воспитанника</a:t>
              </a:r>
              <a:endParaRPr lang="ru-RU" sz="2000" b="1" i="1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55" name="Полилиния 54"/>
            <p:cNvSpPr/>
            <p:nvPr/>
          </p:nvSpPr>
          <p:spPr>
            <a:xfrm>
              <a:off x="1403648" y="3933055"/>
              <a:ext cx="7304856" cy="613010"/>
            </a:xfrm>
            <a:custGeom>
              <a:avLst/>
              <a:gdLst>
                <a:gd name="connsiteX0" fmla="*/ 0 w 7304856"/>
                <a:gd name="connsiteY0" fmla="*/ 187204 h 1123200"/>
                <a:gd name="connsiteX1" fmla="*/ 187204 w 7304856"/>
                <a:gd name="connsiteY1" fmla="*/ 0 h 1123200"/>
                <a:gd name="connsiteX2" fmla="*/ 7117652 w 7304856"/>
                <a:gd name="connsiteY2" fmla="*/ 0 h 1123200"/>
                <a:gd name="connsiteX3" fmla="*/ 7304856 w 7304856"/>
                <a:gd name="connsiteY3" fmla="*/ 187204 h 1123200"/>
                <a:gd name="connsiteX4" fmla="*/ 7304856 w 7304856"/>
                <a:gd name="connsiteY4" fmla="*/ 935996 h 1123200"/>
                <a:gd name="connsiteX5" fmla="*/ 7117652 w 7304856"/>
                <a:gd name="connsiteY5" fmla="*/ 1123200 h 1123200"/>
                <a:gd name="connsiteX6" fmla="*/ 187204 w 7304856"/>
                <a:gd name="connsiteY6" fmla="*/ 1123200 h 1123200"/>
                <a:gd name="connsiteX7" fmla="*/ 0 w 7304856"/>
                <a:gd name="connsiteY7" fmla="*/ 935996 h 1123200"/>
                <a:gd name="connsiteX8" fmla="*/ 0 w 7304856"/>
                <a:gd name="connsiteY8" fmla="*/ 187204 h 112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04856" h="1123200">
                  <a:moveTo>
                    <a:pt x="0" y="187204"/>
                  </a:moveTo>
                  <a:cubicBezTo>
                    <a:pt x="0" y="83814"/>
                    <a:pt x="83814" y="0"/>
                    <a:pt x="187204" y="0"/>
                  </a:cubicBezTo>
                  <a:lnTo>
                    <a:pt x="7117652" y="0"/>
                  </a:lnTo>
                  <a:cubicBezTo>
                    <a:pt x="7221042" y="0"/>
                    <a:pt x="7304856" y="83814"/>
                    <a:pt x="7304856" y="187204"/>
                  </a:cubicBezTo>
                  <a:lnTo>
                    <a:pt x="7304856" y="935996"/>
                  </a:lnTo>
                  <a:cubicBezTo>
                    <a:pt x="7304856" y="1039386"/>
                    <a:pt x="7221042" y="1123200"/>
                    <a:pt x="7117652" y="1123200"/>
                  </a:cubicBezTo>
                  <a:lnTo>
                    <a:pt x="187204" y="1123200"/>
                  </a:lnTo>
                  <a:cubicBezTo>
                    <a:pt x="83814" y="1123200"/>
                    <a:pt x="0" y="1039386"/>
                    <a:pt x="0" y="935996"/>
                  </a:cubicBezTo>
                  <a:lnTo>
                    <a:pt x="0" y="187204"/>
                  </a:lnTo>
                  <a:close/>
                </a:path>
              </a:pathLst>
            </a:custGeom>
            <a:ln w="28575">
              <a:solidFill>
                <a:srgbClr val="3B9376"/>
              </a:solidFill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3311292"/>
                <a:satOff val="13270"/>
                <a:lumOff val="2876"/>
                <a:alphaOff val="0"/>
              </a:schemeClr>
            </a:fillRef>
            <a:effectRef idx="1">
              <a:schemeClr val="accent5">
                <a:hueOff val="-3311292"/>
                <a:satOff val="13270"/>
                <a:lumOff val="2876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31030" tIns="131030" rIns="131030" bIns="13103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i="1" kern="120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B050"/>
                  </a:solidFill>
                </a:rPr>
                <a:t>объединить усилия для развития и воспитания детей</a:t>
              </a:r>
              <a:endParaRPr lang="ru-RU" sz="2000" b="1" i="1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endParaRPr>
            </a:p>
          </p:txBody>
        </p:sp>
        <p:sp>
          <p:nvSpPr>
            <p:cNvPr id="56" name="Полилиния 55"/>
            <p:cNvSpPr/>
            <p:nvPr/>
          </p:nvSpPr>
          <p:spPr>
            <a:xfrm>
              <a:off x="1403648" y="4869160"/>
              <a:ext cx="7304856" cy="704412"/>
            </a:xfrm>
            <a:custGeom>
              <a:avLst/>
              <a:gdLst>
                <a:gd name="connsiteX0" fmla="*/ 0 w 7304856"/>
                <a:gd name="connsiteY0" fmla="*/ 187204 h 1123200"/>
                <a:gd name="connsiteX1" fmla="*/ 187204 w 7304856"/>
                <a:gd name="connsiteY1" fmla="*/ 0 h 1123200"/>
                <a:gd name="connsiteX2" fmla="*/ 7117652 w 7304856"/>
                <a:gd name="connsiteY2" fmla="*/ 0 h 1123200"/>
                <a:gd name="connsiteX3" fmla="*/ 7304856 w 7304856"/>
                <a:gd name="connsiteY3" fmla="*/ 187204 h 1123200"/>
                <a:gd name="connsiteX4" fmla="*/ 7304856 w 7304856"/>
                <a:gd name="connsiteY4" fmla="*/ 935996 h 1123200"/>
                <a:gd name="connsiteX5" fmla="*/ 7117652 w 7304856"/>
                <a:gd name="connsiteY5" fmla="*/ 1123200 h 1123200"/>
                <a:gd name="connsiteX6" fmla="*/ 187204 w 7304856"/>
                <a:gd name="connsiteY6" fmla="*/ 1123200 h 1123200"/>
                <a:gd name="connsiteX7" fmla="*/ 0 w 7304856"/>
                <a:gd name="connsiteY7" fmla="*/ 935996 h 1123200"/>
                <a:gd name="connsiteX8" fmla="*/ 0 w 7304856"/>
                <a:gd name="connsiteY8" fmla="*/ 187204 h 112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04856" h="1123200">
                  <a:moveTo>
                    <a:pt x="0" y="187204"/>
                  </a:moveTo>
                  <a:cubicBezTo>
                    <a:pt x="0" y="83814"/>
                    <a:pt x="83814" y="0"/>
                    <a:pt x="187204" y="0"/>
                  </a:cubicBezTo>
                  <a:lnTo>
                    <a:pt x="7117652" y="0"/>
                  </a:lnTo>
                  <a:cubicBezTo>
                    <a:pt x="7221042" y="0"/>
                    <a:pt x="7304856" y="83814"/>
                    <a:pt x="7304856" y="187204"/>
                  </a:cubicBezTo>
                  <a:lnTo>
                    <a:pt x="7304856" y="935996"/>
                  </a:lnTo>
                  <a:cubicBezTo>
                    <a:pt x="7304856" y="1039386"/>
                    <a:pt x="7221042" y="1123200"/>
                    <a:pt x="7117652" y="1123200"/>
                  </a:cubicBezTo>
                  <a:lnTo>
                    <a:pt x="187204" y="1123200"/>
                  </a:lnTo>
                  <a:cubicBezTo>
                    <a:pt x="83814" y="1123200"/>
                    <a:pt x="0" y="1039386"/>
                    <a:pt x="0" y="935996"/>
                  </a:cubicBezTo>
                  <a:lnTo>
                    <a:pt x="0" y="187204"/>
                  </a:lnTo>
                  <a:close/>
                </a:path>
              </a:pathLst>
            </a:custGeom>
            <a:ln w="28575">
              <a:solidFill>
                <a:srgbClr val="FFFF00"/>
              </a:solidFill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6622584"/>
                <a:satOff val="26541"/>
                <a:lumOff val="5752"/>
                <a:alphaOff val="0"/>
              </a:schemeClr>
            </a:fillRef>
            <a:effectRef idx="1">
              <a:schemeClr val="accent5">
                <a:hueOff val="-6622584"/>
                <a:satOff val="26541"/>
                <a:lumOff val="5752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31030" tIns="131030" rIns="131030" bIns="13103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i="1" kern="120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75000"/>
                    </a:schemeClr>
                  </a:solidFill>
                </a:rPr>
                <a:t>активизировать и обогащать воспитательные умения родителей</a:t>
              </a:r>
              <a:endParaRPr lang="ru-RU" sz="2000" b="1" i="1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57" name="Полилиния 56"/>
            <p:cNvSpPr/>
            <p:nvPr/>
          </p:nvSpPr>
          <p:spPr>
            <a:xfrm>
              <a:off x="1403648" y="5877272"/>
              <a:ext cx="7304856" cy="648072"/>
            </a:xfrm>
            <a:custGeom>
              <a:avLst/>
              <a:gdLst>
                <a:gd name="connsiteX0" fmla="*/ 0 w 7304856"/>
                <a:gd name="connsiteY0" fmla="*/ 187204 h 1123200"/>
                <a:gd name="connsiteX1" fmla="*/ 187204 w 7304856"/>
                <a:gd name="connsiteY1" fmla="*/ 0 h 1123200"/>
                <a:gd name="connsiteX2" fmla="*/ 7117652 w 7304856"/>
                <a:gd name="connsiteY2" fmla="*/ 0 h 1123200"/>
                <a:gd name="connsiteX3" fmla="*/ 7304856 w 7304856"/>
                <a:gd name="connsiteY3" fmla="*/ 187204 h 1123200"/>
                <a:gd name="connsiteX4" fmla="*/ 7304856 w 7304856"/>
                <a:gd name="connsiteY4" fmla="*/ 935996 h 1123200"/>
                <a:gd name="connsiteX5" fmla="*/ 7117652 w 7304856"/>
                <a:gd name="connsiteY5" fmla="*/ 1123200 h 1123200"/>
                <a:gd name="connsiteX6" fmla="*/ 187204 w 7304856"/>
                <a:gd name="connsiteY6" fmla="*/ 1123200 h 1123200"/>
                <a:gd name="connsiteX7" fmla="*/ 0 w 7304856"/>
                <a:gd name="connsiteY7" fmla="*/ 935996 h 1123200"/>
                <a:gd name="connsiteX8" fmla="*/ 0 w 7304856"/>
                <a:gd name="connsiteY8" fmla="*/ 187204 h 112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04856" h="1123200">
                  <a:moveTo>
                    <a:pt x="0" y="187204"/>
                  </a:moveTo>
                  <a:cubicBezTo>
                    <a:pt x="0" y="83814"/>
                    <a:pt x="83814" y="0"/>
                    <a:pt x="187204" y="0"/>
                  </a:cubicBezTo>
                  <a:lnTo>
                    <a:pt x="7117652" y="0"/>
                  </a:lnTo>
                  <a:cubicBezTo>
                    <a:pt x="7221042" y="0"/>
                    <a:pt x="7304856" y="83814"/>
                    <a:pt x="7304856" y="187204"/>
                  </a:cubicBezTo>
                  <a:lnTo>
                    <a:pt x="7304856" y="935996"/>
                  </a:lnTo>
                  <a:cubicBezTo>
                    <a:pt x="7304856" y="1039386"/>
                    <a:pt x="7221042" y="1123200"/>
                    <a:pt x="7117652" y="1123200"/>
                  </a:cubicBezTo>
                  <a:lnTo>
                    <a:pt x="187204" y="1123200"/>
                  </a:lnTo>
                  <a:cubicBezTo>
                    <a:pt x="83814" y="1123200"/>
                    <a:pt x="0" y="1039386"/>
                    <a:pt x="0" y="935996"/>
                  </a:cubicBezTo>
                  <a:lnTo>
                    <a:pt x="0" y="187204"/>
                  </a:lnTo>
                  <a:close/>
                </a:path>
              </a:pathLst>
            </a:custGeom>
            <a:ln w="28575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1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31030" tIns="131030" rIns="131030" bIns="13103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i="1" kern="120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2"/>
                  </a:solidFill>
                </a:rPr>
                <a:t>поддерживать их уверенность в собственных педагогических возможностях</a:t>
              </a:r>
              <a:endParaRPr lang="ru-RU" sz="2000" b="1" i="1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</a:endParaRPr>
            </a:p>
          </p:txBody>
        </p:sp>
      </p:grpSp>
      <p:sp>
        <p:nvSpPr>
          <p:cNvPr id="9" name="Полилиния 8"/>
          <p:cNvSpPr/>
          <p:nvPr/>
        </p:nvSpPr>
        <p:spPr>
          <a:xfrm>
            <a:off x="1243221" y="1624290"/>
            <a:ext cx="7304856" cy="648072"/>
          </a:xfrm>
          <a:custGeom>
            <a:avLst/>
            <a:gdLst>
              <a:gd name="connsiteX0" fmla="*/ 0 w 7304856"/>
              <a:gd name="connsiteY0" fmla="*/ 187204 h 1123200"/>
              <a:gd name="connsiteX1" fmla="*/ 187204 w 7304856"/>
              <a:gd name="connsiteY1" fmla="*/ 0 h 1123200"/>
              <a:gd name="connsiteX2" fmla="*/ 7117652 w 7304856"/>
              <a:gd name="connsiteY2" fmla="*/ 0 h 1123200"/>
              <a:gd name="connsiteX3" fmla="*/ 7304856 w 7304856"/>
              <a:gd name="connsiteY3" fmla="*/ 187204 h 1123200"/>
              <a:gd name="connsiteX4" fmla="*/ 7304856 w 7304856"/>
              <a:gd name="connsiteY4" fmla="*/ 935996 h 1123200"/>
              <a:gd name="connsiteX5" fmla="*/ 7117652 w 7304856"/>
              <a:gd name="connsiteY5" fmla="*/ 1123200 h 1123200"/>
              <a:gd name="connsiteX6" fmla="*/ 187204 w 7304856"/>
              <a:gd name="connsiteY6" fmla="*/ 1123200 h 1123200"/>
              <a:gd name="connsiteX7" fmla="*/ 0 w 7304856"/>
              <a:gd name="connsiteY7" fmla="*/ 935996 h 1123200"/>
              <a:gd name="connsiteX8" fmla="*/ 0 w 7304856"/>
              <a:gd name="connsiteY8" fmla="*/ 187204 h 112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04856" h="1123200">
                <a:moveTo>
                  <a:pt x="0" y="187204"/>
                </a:moveTo>
                <a:cubicBezTo>
                  <a:pt x="0" y="83814"/>
                  <a:pt x="83814" y="0"/>
                  <a:pt x="187204" y="0"/>
                </a:cubicBezTo>
                <a:lnTo>
                  <a:pt x="7117652" y="0"/>
                </a:lnTo>
                <a:cubicBezTo>
                  <a:pt x="7221042" y="0"/>
                  <a:pt x="7304856" y="83814"/>
                  <a:pt x="7304856" y="187204"/>
                </a:cubicBezTo>
                <a:lnTo>
                  <a:pt x="7304856" y="935996"/>
                </a:lnTo>
                <a:cubicBezTo>
                  <a:pt x="7304856" y="1039386"/>
                  <a:pt x="7221042" y="1123200"/>
                  <a:pt x="7117652" y="1123200"/>
                </a:cubicBezTo>
                <a:lnTo>
                  <a:pt x="187204" y="1123200"/>
                </a:lnTo>
                <a:cubicBezTo>
                  <a:pt x="83814" y="1123200"/>
                  <a:pt x="0" y="1039386"/>
                  <a:pt x="0" y="935996"/>
                </a:cubicBezTo>
                <a:lnTo>
                  <a:pt x="0" y="187204"/>
                </a:lnTo>
                <a:close/>
              </a:path>
            </a:pathLst>
          </a:cu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131030" tIns="131030" rIns="131030" bIns="13103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взаимодействие с семьей для обеспечения полноценного развития личности ребенка</a:t>
            </a:r>
            <a:endParaRPr lang="ru-RU" sz="2000" b="1" i="1" kern="1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653764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332656"/>
            <a:ext cx="7054552" cy="1080119"/>
          </a:xfrm>
        </p:spPr>
        <p:txBody>
          <a:bodyPr/>
          <a:lstStyle/>
          <a:p>
            <a: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Принципы взаимодействия </a:t>
            </a:r>
            <a:b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 родителями:</a:t>
            </a:r>
            <a:b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847600536"/>
              </p:ext>
            </p:extLst>
          </p:nvPr>
        </p:nvGraphicFramePr>
        <p:xfrm>
          <a:off x="1371600" y="1700808"/>
          <a:ext cx="744887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C:\Users\Максямыч\Desktop\для презентации  работа с родителями\ребенок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664" b="99580" l="9524" r="89881">
                        <a14:backgroundMark x1="50000" y1="83613" x2="50000" y2="83613"/>
                        <a14:backgroundMark x1="51786" y1="80672" x2="51786" y2="806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8"/>
            <a:ext cx="259228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656689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15616" y="116632"/>
            <a:ext cx="3240360" cy="2520280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 чего начинать    работу с родителями?</a:t>
            </a:r>
            <a:br>
              <a:rPr lang="ru-RU" sz="32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860032" y="332656"/>
            <a:ext cx="3096344" cy="864096"/>
          </a:xfr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C00000"/>
                </a:solidFill>
              </a:rPr>
              <a:t>Личные беседы</a:t>
            </a:r>
            <a:endParaRPr lang="ru-RU" sz="2000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C00000"/>
                </a:solidFill>
              </a:rPr>
              <a:t>Анкетирование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7459922"/>
              </p:ext>
            </p:extLst>
          </p:nvPr>
        </p:nvGraphicFramePr>
        <p:xfrm>
          <a:off x="1259632" y="1700808"/>
          <a:ext cx="3453322" cy="496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" name="Document" r:id="rId5" imgW="5946213" imgH="8556953" progId="Word.Document.8">
                  <p:embed/>
                </p:oleObj>
              </mc:Choice>
              <mc:Fallback>
                <p:oleObj name="Document" r:id="rId5" imgW="5946213" imgH="8556953" progId="Word.Document.8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700808"/>
                        <a:ext cx="3453322" cy="49688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chemeClr val="accent6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2013743"/>
              </p:ext>
            </p:extLst>
          </p:nvPr>
        </p:nvGraphicFramePr>
        <p:xfrm>
          <a:off x="5004048" y="1628800"/>
          <a:ext cx="3816424" cy="5112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" name="Документ" r:id="rId8" imgW="4625477" imgH="6804577" progId="Word.Document.12">
                  <p:embed/>
                </p:oleObj>
              </mc:Choice>
              <mc:Fallback>
                <p:oleObj name="Документ" r:id="rId8" imgW="4625477" imgH="680457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04048" y="1628800"/>
                        <a:ext cx="3816424" cy="511256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chemeClr val="accent6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6850939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87624" y="332656"/>
            <a:ext cx="7704856" cy="1152127"/>
          </a:xfrm>
        </p:spPr>
        <p:txBody>
          <a:bodyPr/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Традиционные формы работы ДОУ </a:t>
            </a:r>
            <a:b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 семьей: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635896" y="1535163"/>
            <a:ext cx="2880320" cy="1080120"/>
          </a:xfrm>
          <a:prstGeom prst="roundRect">
            <a:avLst>
              <a:gd name="adj" fmla="val 1411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Коллективные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общие и групповые родительские собрания,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консультации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47864" y="3040557"/>
            <a:ext cx="3384376" cy="136815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Индивидуальные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консультации эпизодические и систематические, по запросам родителей, индивидуальные беседы.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63888" y="4963756"/>
            <a:ext cx="2952328" cy="135731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Наглядные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памятки, тематические выставки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папки - передвижки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ширмы, информационные стенды.</a:t>
            </a:r>
          </a:p>
        </p:txBody>
      </p:sp>
      <p:pic>
        <p:nvPicPr>
          <p:cNvPr id="2050" name="Picture 2" descr="C:\Users\Максямыч\Desktop\для презентации  работа с родителями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892626"/>
            <a:ext cx="2276475" cy="17065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" name="Picture 2" descr="C:\Users\Максямыч\Desktop\для презентации  работа с родителями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24489"/>
            <a:ext cx="2276475" cy="17065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3" name="Picture 2" descr="C:\Users\Максямыч\Desktop\для презентации  работа с родителями\Рисунок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807390"/>
            <a:ext cx="1440160" cy="2035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Максямыч\Desktop\для презентации  работа с родителями\Рисунок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361" y="4408709"/>
            <a:ext cx="1488957" cy="2101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Максямыч\Desktop\для презентации  работа с родителями\Рисунок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852936"/>
            <a:ext cx="1371216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Максямыч\Desktop\для презентации  работа с родителями\Рисунок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465" y="4587322"/>
            <a:ext cx="1354057" cy="1922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662006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5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75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87624" y="188641"/>
            <a:ext cx="7776864" cy="1080119"/>
          </a:xfrm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ru-RU" sz="32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Нетрадиционные формы работы </a:t>
            </a:r>
            <a:br>
              <a:rPr lang="ru-RU" sz="32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32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 семьей предполагают:</a:t>
            </a:r>
            <a:endParaRPr lang="ru-RU" sz="3200" b="1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259632" y="1484784"/>
            <a:ext cx="7632848" cy="5112568"/>
          </a:xfr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algn="just">
              <a:buClr>
                <a:schemeClr val="accent3">
                  <a:lumMod val="50000"/>
                </a:schemeClr>
              </a:buClr>
              <a:buFont typeface="Wingdings" pitchFamily="2" charset="2"/>
              <a:buChar char="v"/>
            </a:pPr>
            <a:endParaRPr lang="ru-RU" sz="24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342900" lvl="0" indent="457200" algn="just">
              <a:spcBef>
                <a:spcPts val="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открытость 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детского сада для семьи (каждому родителю обеспечивается возможность знать и видеть, как живет и развивается его ребенок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);</a:t>
            </a:r>
          </a:p>
          <a:p>
            <a:pPr lvl="0" indent="457200" algn="just">
              <a:spcBef>
                <a:spcPts val="0"/>
              </a:spcBef>
              <a:buClr>
                <a:schemeClr val="accent3">
                  <a:lumMod val="50000"/>
                </a:schemeClr>
              </a:buClr>
            </a:pPr>
            <a:endParaRPr lang="ru-RU" sz="24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lvl="0" indent="457200" algn="just">
              <a:spcBef>
                <a:spcPts val="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сотрудничество педагогов и родителей в воспитании детей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;</a:t>
            </a:r>
          </a:p>
          <a:p>
            <a:pPr lvl="0" indent="457200" algn="just">
              <a:spcBef>
                <a:spcPts val="0"/>
              </a:spcBef>
              <a:buClr>
                <a:schemeClr val="accent3">
                  <a:lumMod val="50000"/>
                </a:schemeClr>
              </a:buClr>
            </a:pPr>
            <a:endParaRPr lang="ru-RU" sz="24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lvl="0" indent="457200" algn="just">
              <a:spcBef>
                <a:spcPts val="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создание активной развивающей среды, активных форм общения детей и взрослых, обеспечивающих единые подходы к развитию ребенка в семье и в ДОУ.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5404656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2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25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259632" y="116633"/>
            <a:ext cx="7632848" cy="864095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Нетрадиционные формы работы ДОУ с родителями:</a:t>
            </a: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259632" y="980728"/>
            <a:ext cx="7632848" cy="5616624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285750" indent="-285750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1800" b="1" i="1" dirty="0">
                <a:solidFill>
                  <a:schemeClr val="tx2">
                    <a:lumMod val="50000"/>
                  </a:schemeClr>
                </a:solidFill>
              </a:rPr>
              <a:t>Информация о группе, детском саде на сайте 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ДОУ, воспитателей.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Вовлечение </a:t>
            </a:r>
            <a:r>
              <a:rPr lang="ru-RU" sz="1800" b="1" i="1" dirty="0">
                <a:solidFill>
                  <a:schemeClr val="tx2">
                    <a:lumMod val="50000"/>
                  </a:schemeClr>
                </a:solidFill>
              </a:rPr>
              <a:t>в спортивные и творческие конкурсы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1800" b="1" i="1" dirty="0">
                <a:solidFill>
                  <a:schemeClr val="tx2">
                    <a:lumMod val="50000"/>
                  </a:schemeClr>
                </a:solidFill>
              </a:rPr>
              <a:t>Презентация группы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Тематические досуги, концерты</a:t>
            </a:r>
            <a:endParaRPr lang="ru-RU" sz="1800" b="1" i="1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1800" b="1" i="1" dirty="0">
                <a:solidFill>
                  <a:schemeClr val="tx2">
                    <a:lumMod val="50000"/>
                  </a:schemeClr>
                </a:solidFill>
              </a:rPr>
              <a:t>Оформление стенгазет и 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буклетов, фотомонтажей</a:t>
            </a:r>
            <a:endParaRPr lang="ru-RU" sz="1800" b="1" i="1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Семинары– </a:t>
            </a:r>
            <a:r>
              <a:rPr lang="ru-RU" sz="1800" b="1" i="1" dirty="0">
                <a:solidFill>
                  <a:schemeClr val="tx2">
                    <a:lumMod val="50000"/>
                  </a:schemeClr>
                </a:solidFill>
              </a:rPr>
              <a:t>практикумы, мастер – классы, круглые столы, 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дискуссии 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Почта </a:t>
            </a:r>
            <a:r>
              <a:rPr lang="ru-RU" sz="1800" b="1" i="1" dirty="0">
                <a:solidFill>
                  <a:schemeClr val="tx2">
                    <a:lumMod val="50000"/>
                  </a:schemeClr>
                </a:solidFill>
              </a:rPr>
              <a:t>доверия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1800" b="1" i="1" dirty="0">
                <a:solidFill>
                  <a:schemeClr val="tx2">
                    <a:lumMod val="50000"/>
                  </a:schemeClr>
                </a:solidFill>
              </a:rPr>
              <a:t>Театрализованные представления для детей с участием 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родителей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1800" b="1" i="1" dirty="0">
                <a:solidFill>
                  <a:schemeClr val="tx2">
                    <a:lumMod val="50000"/>
                  </a:schemeClr>
                </a:solidFill>
              </a:rPr>
              <a:t>Дни открытых дверей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1800" b="1" i="1" dirty="0">
                <a:solidFill>
                  <a:schemeClr val="tx2">
                    <a:lumMod val="50000"/>
                  </a:schemeClr>
                </a:solidFill>
              </a:rPr>
              <a:t>Участие родителей в подготовке к праздникам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Совместное </a:t>
            </a:r>
            <a:r>
              <a:rPr lang="ru-RU" sz="1800" b="1" i="1" dirty="0">
                <a:solidFill>
                  <a:schemeClr val="tx2">
                    <a:lumMod val="50000"/>
                  </a:schemeClr>
                </a:solidFill>
              </a:rPr>
              <a:t>создание 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развивающей предметно - пространственной  среды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Тематические выставки, творческие задания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Интервью с родителями и детьми на определенные темы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Конкурс семейных талантов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Аукцион секретов воспитания</a:t>
            </a:r>
            <a:endParaRPr lang="ru-RU" sz="1800" b="1" i="1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16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189704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2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75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25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375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625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7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875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theme/theme1.xml><?xml version="1.0" encoding="utf-8"?>
<a:theme xmlns:a="http://schemas.openxmlformats.org/drawingml/2006/main" name="1_Тема Office">
  <a:themeElements>
    <a:clrScheme name="Другая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3AB03D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cene3d>
          <a:camera prst="orthographicFront"/>
          <a:lightRig rig="flat" dir="t"/>
        </a:scene3d>
        <a:sp3d prstMaterial="dkEdge">
          <a:bevelT w="8200" h="38100"/>
        </a:sp3d>
      </a:spPr>
      <a:bodyPr spcFirstLastPara="0" vert="horz" wrap="square" lIns="131030" tIns="131030" rIns="131030" bIns="131030" numCol="1" spcCol="1270" anchor="ctr" anchorCtr="0">
        <a:noAutofit/>
      </a:bodyPr>
      <a:lstStyle>
        <a:defPPr algn="ctr" defTabSz="889000" rtl="0">
          <a:lnSpc>
            <a:spcPct val="90000"/>
          </a:lnSpc>
          <a:spcBef>
            <a:spcPct val="0"/>
          </a:spcBef>
          <a:spcAft>
            <a:spcPct val="35000"/>
          </a:spcAft>
          <a:defRPr sz="2000" b="1" i="1" kern="1200" dirty="0" smtClean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solidFill>
              <a:schemeClr val="accent2"/>
            </a:solidFill>
          </a:defRPr>
        </a:defPPr>
      </a:lstStyle>
      <a:style>
        <a:lnRef idx="0">
          <a:schemeClr val="lt1">
            <a:hueOff val="0"/>
            <a:satOff val="0"/>
            <a:lumOff val="0"/>
            <a:alphaOff val="0"/>
          </a:schemeClr>
        </a:lnRef>
        <a:fillRef idx="2">
          <a:schemeClr val="accent5">
            <a:hueOff val="-9933876"/>
            <a:satOff val="39811"/>
            <a:lumOff val="8628"/>
            <a:alphaOff val="0"/>
          </a:schemeClr>
        </a:fillRef>
        <a:effectRef idx="1">
          <a:schemeClr val="accent5">
            <a:hueOff val="-9933876"/>
            <a:satOff val="39811"/>
            <a:lumOff val="8628"/>
            <a:alphaOff val="0"/>
          </a:schemeClr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1780</TotalTime>
  <Words>768</Words>
  <Application>Microsoft Office PowerPoint</Application>
  <PresentationFormat>Экран (4:3)</PresentationFormat>
  <Paragraphs>165</Paragraphs>
  <Slides>21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1_Тема Office</vt:lpstr>
      <vt:lpstr>Document</vt:lpstr>
      <vt:lpstr>Документ</vt:lpstr>
      <vt:lpstr>Презентация PowerPoint</vt:lpstr>
      <vt:lpstr>«От того, как прошло детство, кто вёл  ребёнка за руку в детские годы, что вошло  в его разум и сердце из  окружающего мира –  от этого в решающей степени зависит, каким  человеком станет сегодняшний малыш». (В. А. Сухомлинский)</vt:lpstr>
      <vt:lpstr>Презентация PowerPoint</vt:lpstr>
      <vt:lpstr>Основные задачи работы  с родителями: </vt:lpstr>
      <vt:lpstr>Принципы взаимодействия  с родителями:     </vt:lpstr>
      <vt:lpstr>  С чего начинать    работу с родителями?   </vt:lpstr>
      <vt:lpstr>Традиционные формы работы ДОУ  с семьей:</vt:lpstr>
      <vt:lpstr>Нетрадиционные формы работы  с семьей предполагают:</vt:lpstr>
      <vt:lpstr>Нетрадиционные формы работы ДОУ с родителями:</vt:lpstr>
      <vt:lpstr>Семинары – практикумы, открытые занятия</vt:lpstr>
      <vt:lpstr>Концерты, развлечения, тематические досуги</vt:lpstr>
      <vt:lpstr>Спортивные праздники и соревнования</vt:lpstr>
      <vt:lpstr>Совместное создание развивающей  предметно - пространственной  среды </vt:lpstr>
      <vt:lpstr>на участке</vt:lpstr>
      <vt:lpstr>Организация тематических выставок, конкурсов</vt:lpstr>
      <vt:lpstr>Презентация PowerPoint</vt:lpstr>
      <vt:lpstr>    Наши достижения</vt:lpstr>
      <vt:lpstr>  Как активизировать участие родителей?</vt:lpstr>
      <vt:lpstr>Результаты использования нетрадиционных форм работы с семьей:  </vt:lpstr>
      <vt:lpstr>     «Дети – это счастье, созданное нашим трудом.        Занятия, встречи с детьми, конечно, требуют  душевных сил, времени, труда.        Но ведь и мы счастливы тогда, когда счастливы наши дети, когда их глаза наполнены радостью».                                                                         В. А. Сухомлинский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Максямыч</cp:lastModifiedBy>
  <cp:revision>198</cp:revision>
  <dcterms:created xsi:type="dcterms:W3CDTF">2014-06-13T18:01:42Z</dcterms:created>
  <dcterms:modified xsi:type="dcterms:W3CDTF">2014-09-10T15:01:21Z</dcterms:modified>
</cp:coreProperties>
</file>