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87" r:id="rId3"/>
    <p:sldId id="286" r:id="rId4"/>
    <p:sldId id="257" r:id="rId5"/>
    <p:sldId id="258" r:id="rId6"/>
    <p:sldId id="277" r:id="rId7"/>
    <p:sldId id="261" r:id="rId8"/>
    <p:sldId id="263" r:id="rId9"/>
    <p:sldId id="288" r:id="rId10"/>
    <p:sldId id="278" r:id="rId11"/>
    <p:sldId id="279" r:id="rId12"/>
    <p:sldId id="265" r:id="rId13"/>
    <p:sldId id="282" r:id="rId14"/>
    <p:sldId id="274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83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AB43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4CD500-9713-40D3-B21A-6EC1032A67F6}" type="datetimeFigureOut">
              <a:rPr lang="ru-RU" smtClean="0"/>
              <a:pPr/>
              <a:t>13.01.2013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8E64B3-9C54-451C-8618-55A57C9704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6924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8E64B3-9C54-451C-8618-55A57C9704BC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1CAC-AA77-4936-8631-AE285859E012}" type="datetimeFigureOut">
              <a:rPr lang="ru-RU" smtClean="0"/>
              <a:pPr/>
              <a:t>13.01.2013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C4B95-3760-4F35-8BCF-9461E3E9CB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1CAC-AA77-4936-8631-AE285859E012}" type="datetimeFigureOut">
              <a:rPr lang="ru-RU" smtClean="0"/>
              <a:pPr/>
              <a:t>13.01.2013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C4B95-3760-4F35-8BCF-9461E3E9CB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1CAC-AA77-4936-8631-AE285859E012}" type="datetimeFigureOut">
              <a:rPr lang="ru-RU" smtClean="0"/>
              <a:pPr/>
              <a:t>13.01.2013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C4B95-3760-4F35-8BCF-9461E3E9CB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1CAC-AA77-4936-8631-AE285859E012}" type="datetimeFigureOut">
              <a:rPr lang="ru-RU" smtClean="0"/>
              <a:pPr/>
              <a:t>13.01.2013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C4B95-3760-4F35-8BCF-9461E3E9CB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1CAC-AA77-4936-8631-AE285859E012}" type="datetimeFigureOut">
              <a:rPr lang="ru-RU" smtClean="0"/>
              <a:pPr/>
              <a:t>13.01.2013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C4B95-3760-4F35-8BCF-9461E3E9CB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1CAC-AA77-4936-8631-AE285859E012}" type="datetimeFigureOut">
              <a:rPr lang="ru-RU" smtClean="0"/>
              <a:pPr/>
              <a:t>13.01.2013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C4B95-3760-4F35-8BCF-9461E3E9CB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1CAC-AA77-4936-8631-AE285859E012}" type="datetimeFigureOut">
              <a:rPr lang="ru-RU" smtClean="0"/>
              <a:pPr/>
              <a:t>13.01.2013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C4B95-3760-4F35-8BCF-9461E3E9CB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1CAC-AA77-4936-8631-AE285859E012}" type="datetimeFigureOut">
              <a:rPr lang="ru-RU" smtClean="0"/>
              <a:pPr/>
              <a:t>13.01.2013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C4B95-3760-4F35-8BCF-9461E3E9CB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1CAC-AA77-4936-8631-AE285859E012}" type="datetimeFigureOut">
              <a:rPr lang="ru-RU" smtClean="0"/>
              <a:pPr/>
              <a:t>13.01.2013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C4B95-3760-4F35-8BCF-9461E3E9CB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1CAC-AA77-4936-8631-AE285859E012}" type="datetimeFigureOut">
              <a:rPr lang="ru-RU" smtClean="0"/>
              <a:pPr/>
              <a:t>13.01.2013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C4B95-3760-4F35-8BCF-9461E3E9CB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1CAC-AA77-4936-8631-AE285859E012}" type="datetimeFigureOut">
              <a:rPr lang="ru-RU" smtClean="0"/>
              <a:pPr/>
              <a:t>13.01.2013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C4B95-3760-4F35-8BCF-9461E3E9CB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C1CAC-AA77-4936-8631-AE285859E012}" type="datetimeFigureOut">
              <a:rPr lang="ru-RU" smtClean="0"/>
              <a:pPr/>
              <a:t>13.01.2013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C4B95-3760-4F35-8BCF-9461E3E9CB6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ftstival.1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1521397.jpg"/>
          <p:cNvPicPr>
            <a:picLocks noChangeAspect="1"/>
          </p:cNvPicPr>
          <p:nvPr/>
        </p:nvPicPr>
        <p:blipFill>
          <a:blip r:embed="rId3" cstate="print">
            <a:lum bright="-1000" contrast="-1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5696" y="404664"/>
            <a:ext cx="5522386" cy="1377272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00FF"/>
                </a:solidFill>
              </a:rPr>
              <a:t>МБОУ СОШ № 39</a:t>
            </a:r>
            <a:br>
              <a:rPr lang="ru-RU" sz="3200" b="1" dirty="0" smtClean="0">
                <a:solidFill>
                  <a:srgbClr val="0000FF"/>
                </a:solidFill>
              </a:rPr>
            </a:br>
            <a:r>
              <a:rPr lang="ru-RU" sz="3200" b="1" dirty="0" err="1" smtClean="0">
                <a:solidFill>
                  <a:srgbClr val="0000FF"/>
                </a:solidFill>
              </a:rPr>
              <a:t>г.Дзержинск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2000240"/>
            <a:ext cx="7314606" cy="4381088"/>
          </a:xfrm>
        </p:spPr>
        <p:txBody>
          <a:bodyPr>
            <a:noAutofit/>
          </a:bodyPr>
          <a:lstStyle/>
          <a:p>
            <a:r>
              <a:rPr lang="ru-RU" sz="4400" b="1" i="1" dirty="0" smtClean="0">
                <a:solidFill>
                  <a:srgbClr val="00B050"/>
                </a:solidFill>
              </a:rPr>
              <a:t>        </a:t>
            </a:r>
            <a:r>
              <a:rPr lang="ru-RU" sz="4400" b="1" i="1" dirty="0" smtClean="0">
                <a:solidFill>
                  <a:schemeClr val="tx2">
                    <a:lumMod val="50000"/>
                  </a:schemeClr>
                </a:solidFill>
              </a:rPr>
              <a:t>Урок – тренинг  </a:t>
            </a:r>
          </a:p>
          <a:p>
            <a:r>
              <a:rPr lang="ru-RU" sz="4400" b="1" i="1" dirty="0" smtClean="0">
                <a:solidFill>
                  <a:schemeClr val="tx2">
                    <a:lumMod val="50000"/>
                  </a:schemeClr>
                </a:solidFill>
              </a:rPr>
              <a:t>во 2    классе  по теме:  «Орфограммы корня»</a:t>
            </a:r>
          </a:p>
          <a:p>
            <a:pPr algn="r"/>
            <a:r>
              <a:rPr lang="ru-RU" sz="5400" b="1" i="1" dirty="0" smtClean="0">
                <a:solidFill>
                  <a:srgbClr val="00B0F0"/>
                </a:solidFill>
              </a:rPr>
              <a:t> </a:t>
            </a:r>
            <a:r>
              <a:rPr lang="ru-RU" sz="3600" b="1" i="1" dirty="0" smtClean="0">
                <a:solidFill>
                  <a:srgbClr val="0000FF"/>
                </a:solidFill>
              </a:rPr>
              <a:t>Автор презентации:</a:t>
            </a:r>
          </a:p>
          <a:p>
            <a:pPr algn="r"/>
            <a:r>
              <a:rPr lang="ru-RU" sz="3600" b="1" i="1" dirty="0" smtClean="0">
                <a:solidFill>
                  <a:srgbClr val="0000FF"/>
                </a:solidFill>
              </a:rPr>
              <a:t>Зотеева Н.А.</a:t>
            </a:r>
            <a:endParaRPr lang="ru-RU" sz="3600" b="1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HALKBOARD_SMALL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u="sng" dirty="0" smtClean="0">
                <a:solidFill>
                  <a:schemeClr val="bg1"/>
                </a:solidFill>
              </a:rPr>
              <a:t>Составь пару</a:t>
            </a:r>
            <a:endParaRPr lang="ru-RU" b="1" i="1" u="sng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42910" y="1142984"/>
            <a:ext cx="4038600" cy="4929222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00562" y="1071546"/>
            <a:ext cx="4038600" cy="4929222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4000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4000" b="1" i="1" dirty="0" smtClean="0">
                <a:solidFill>
                  <a:srgbClr val="FFFF00"/>
                </a:solidFill>
              </a:rPr>
              <a:t>                       </a:t>
            </a:r>
            <a:endParaRPr lang="ru-RU" sz="3200" b="1" i="1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ru-RU" sz="3200" b="1" i="1" dirty="0" smtClean="0">
              <a:solidFill>
                <a:srgbClr val="FFFF00"/>
              </a:solidFill>
            </a:endParaRPr>
          </a:p>
        </p:txBody>
      </p:sp>
      <p:sp>
        <p:nvSpPr>
          <p:cNvPr id="6" name="7-конечная звезда 5"/>
          <p:cNvSpPr/>
          <p:nvPr/>
        </p:nvSpPr>
        <p:spPr>
          <a:xfrm>
            <a:off x="5072066" y="4429132"/>
            <a:ext cx="1357322" cy="114300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err="1" smtClean="0"/>
              <a:t>ф</a:t>
            </a:r>
            <a:endParaRPr lang="ru-RU" sz="7200" dirty="0"/>
          </a:p>
        </p:txBody>
      </p:sp>
      <p:sp>
        <p:nvSpPr>
          <p:cNvPr id="7" name="7-конечная звезда 6"/>
          <p:cNvSpPr/>
          <p:nvPr/>
        </p:nvSpPr>
        <p:spPr>
          <a:xfrm>
            <a:off x="6929454" y="2714620"/>
            <a:ext cx="1357322" cy="114300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err="1" smtClean="0"/>
              <a:t>п</a:t>
            </a:r>
            <a:endParaRPr lang="ru-RU" sz="7200" dirty="0"/>
          </a:p>
        </p:txBody>
      </p:sp>
      <p:sp>
        <p:nvSpPr>
          <p:cNvPr id="8" name="7-конечная звезда 7"/>
          <p:cNvSpPr/>
          <p:nvPr/>
        </p:nvSpPr>
        <p:spPr>
          <a:xfrm>
            <a:off x="571472" y="1714488"/>
            <a:ext cx="1357322" cy="114300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/>
              <a:t>б</a:t>
            </a:r>
            <a:endParaRPr lang="ru-RU" sz="7200" dirty="0"/>
          </a:p>
        </p:txBody>
      </p:sp>
      <p:sp>
        <p:nvSpPr>
          <p:cNvPr id="9" name="7-конечная звезда 8"/>
          <p:cNvSpPr/>
          <p:nvPr/>
        </p:nvSpPr>
        <p:spPr>
          <a:xfrm>
            <a:off x="1928794" y="1000108"/>
            <a:ext cx="1357322" cy="114300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/>
              <a:t>в</a:t>
            </a:r>
            <a:endParaRPr lang="ru-RU" sz="7200" dirty="0"/>
          </a:p>
        </p:txBody>
      </p:sp>
      <p:sp>
        <p:nvSpPr>
          <p:cNvPr id="10" name="7-конечная звезда 9"/>
          <p:cNvSpPr/>
          <p:nvPr/>
        </p:nvSpPr>
        <p:spPr>
          <a:xfrm>
            <a:off x="5286380" y="1285860"/>
            <a:ext cx="1357322" cy="114300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/>
              <a:t>ж</a:t>
            </a:r>
            <a:endParaRPr lang="ru-RU" sz="7200" dirty="0"/>
          </a:p>
        </p:txBody>
      </p:sp>
      <p:sp>
        <p:nvSpPr>
          <p:cNvPr id="11" name="7-конечная звезда 10"/>
          <p:cNvSpPr/>
          <p:nvPr/>
        </p:nvSpPr>
        <p:spPr>
          <a:xfrm>
            <a:off x="7000892" y="1071546"/>
            <a:ext cx="1357322" cy="114300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err="1" smtClean="0"/>
              <a:t>д</a:t>
            </a:r>
            <a:endParaRPr lang="ru-RU" sz="7200" dirty="0"/>
          </a:p>
        </p:txBody>
      </p:sp>
      <p:sp>
        <p:nvSpPr>
          <p:cNvPr id="12" name="7-конечная звезда 11"/>
          <p:cNvSpPr/>
          <p:nvPr/>
        </p:nvSpPr>
        <p:spPr>
          <a:xfrm>
            <a:off x="1857356" y="3071810"/>
            <a:ext cx="1357322" cy="114300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err="1" smtClean="0"/>
              <a:t>ш</a:t>
            </a:r>
            <a:endParaRPr lang="ru-RU" sz="7200" dirty="0"/>
          </a:p>
        </p:txBody>
      </p:sp>
      <p:sp>
        <p:nvSpPr>
          <p:cNvPr id="13" name="7-конечная звезда 12"/>
          <p:cNvSpPr/>
          <p:nvPr/>
        </p:nvSpPr>
        <p:spPr>
          <a:xfrm>
            <a:off x="3214678" y="3929066"/>
            <a:ext cx="1357322" cy="114300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/>
              <a:t>т</a:t>
            </a:r>
            <a:endParaRPr lang="ru-RU" sz="7200" dirty="0"/>
          </a:p>
        </p:txBody>
      </p:sp>
      <p:sp>
        <p:nvSpPr>
          <p:cNvPr id="14" name="7-конечная звезда 13"/>
          <p:cNvSpPr/>
          <p:nvPr/>
        </p:nvSpPr>
        <p:spPr>
          <a:xfrm>
            <a:off x="6858016" y="4572008"/>
            <a:ext cx="1357322" cy="114300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/>
              <a:t>с </a:t>
            </a:r>
            <a:r>
              <a:rPr lang="ru-RU" dirty="0" smtClean="0"/>
              <a:t> </a:t>
            </a:r>
          </a:p>
          <a:p>
            <a:pPr algn="ctr"/>
            <a:endParaRPr lang="ru-RU" dirty="0"/>
          </a:p>
        </p:txBody>
      </p:sp>
      <p:sp>
        <p:nvSpPr>
          <p:cNvPr id="15" name="7-конечная звезда 14"/>
          <p:cNvSpPr/>
          <p:nvPr/>
        </p:nvSpPr>
        <p:spPr>
          <a:xfrm>
            <a:off x="3428992" y="2071678"/>
            <a:ext cx="1357322" cy="114300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err="1" smtClean="0"/>
              <a:t>з</a:t>
            </a:r>
            <a:endParaRPr lang="ru-RU" sz="7200" dirty="0"/>
          </a:p>
        </p:txBody>
      </p:sp>
      <p:sp>
        <p:nvSpPr>
          <p:cNvPr id="16" name="7-конечная звезда 15"/>
          <p:cNvSpPr/>
          <p:nvPr/>
        </p:nvSpPr>
        <p:spPr>
          <a:xfrm>
            <a:off x="5143504" y="2643182"/>
            <a:ext cx="1357322" cy="114300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/>
              <a:t>к</a:t>
            </a:r>
            <a:endParaRPr lang="ru-RU" sz="7200" dirty="0"/>
          </a:p>
        </p:txBody>
      </p:sp>
      <p:sp>
        <p:nvSpPr>
          <p:cNvPr id="17" name="7-конечная звезда 16"/>
          <p:cNvSpPr/>
          <p:nvPr/>
        </p:nvSpPr>
        <p:spPr>
          <a:xfrm>
            <a:off x="1643042" y="4572008"/>
            <a:ext cx="1357322" cy="114300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/>
              <a:t>г</a:t>
            </a:r>
            <a:endParaRPr lang="ru-RU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HALKBOARD_SMALL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u="sng" dirty="0" smtClean="0">
                <a:solidFill>
                  <a:schemeClr val="bg1"/>
                </a:solidFill>
              </a:rPr>
              <a:t>Проверь себя</a:t>
            </a:r>
            <a:endParaRPr lang="ru-RU" b="1" i="1" u="sng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42910" y="1142984"/>
            <a:ext cx="4038600" cy="4929222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00562" y="1071546"/>
            <a:ext cx="4038600" cy="4929222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4000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4000" b="1" i="1" dirty="0" smtClean="0">
                <a:solidFill>
                  <a:srgbClr val="FFFF00"/>
                </a:solidFill>
              </a:rPr>
              <a:t>                       </a:t>
            </a:r>
            <a:endParaRPr lang="ru-RU" sz="3200" b="1" i="1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ru-RU" sz="3200" b="1" i="1" dirty="0" smtClean="0">
              <a:solidFill>
                <a:srgbClr val="FFFF00"/>
              </a:solidFill>
            </a:endParaRPr>
          </a:p>
        </p:txBody>
      </p:sp>
      <p:sp>
        <p:nvSpPr>
          <p:cNvPr id="6" name="7-конечная звезда 5"/>
          <p:cNvSpPr/>
          <p:nvPr/>
        </p:nvSpPr>
        <p:spPr>
          <a:xfrm>
            <a:off x="2071670" y="2500306"/>
            <a:ext cx="1357322" cy="114300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err="1" smtClean="0"/>
              <a:t>ф</a:t>
            </a:r>
            <a:endParaRPr lang="ru-RU" sz="7200" dirty="0"/>
          </a:p>
        </p:txBody>
      </p:sp>
      <p:sp>
        <p:nvSpPr>
          <p:cNvPr id="7" name="7-конечная звезда 6"/>
          <p:cNvSpPr/>
          <p:nvPr/>
        </p:nvSpPr>
        <p:spPr>
          <a:xfrm>
            <a:off x="2000232" y="1071546"/>
            <a:ext cx="1357322" cy="114300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err="1" smtClean="0"/>
              <a:t>п</a:t>
            </a:r>
            <a:endParaRPr lang="ru-RU" sz="7200" dirty="0"/>
          </a:p>
        </p:txBody>
      </p:sp>
      <p:sp>
        <p:nvSpPr>
          <p:cNvPr id="8" name="7-конечная звезда 7"/>
          <p:cNvSpPr/>
          <p:nvPr/>
        </p:nvSpPr>
        <p:spPr>
          <a:xfrm>
            <a:off x="857224" y="1000108"/>
            <a:ext cx="1357322" cy="114300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/>
              <a:t>б</a:t>
            </a:r>
            <a:endParaRPr lang="ru-RU" sz="7200" dirty="0"/>
          </a:p>
        </p:txBody>
      </p:sp>
      <p:sp>
        <p:nvSpPr>
          <p:cNvPr id="9" name="7-конечная звезда 8"/>
          <p:cNvSpPr/>
          <p:nvPr/>
        </p:nvSpPr>
        <p:spPr>
          <a:xfrm>
            <a:off x="1000100" y="2428868"/>
            <a:ext cx="1357322" cy="114300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/>
              <a:t>в</a:t>
            </a:r>
            <a:endParaRPr lang="ru-RU" sz="7200" dirty="0"/>
          </a:p>
        </p:txBody>
      </p:sp>
      <p:sp>
        <p:nvSpPr>
          <p:cNvPr id="10" name="7-конечная звезда 9"/>
          <p:cNvSpPr/>
          <p:nvPr/>
        </p:nvSpPr>
        <p:spPr>
          <a:xfrm>
            <a:off x="5286380" y="2714620"/>
            <a:ext cx="1357322" cy="114300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/>
              <a:t>ж</a:t>
            </a:r>
            <a:endParaRPr lang="ru-RU" sz="7200" dirty="0"/>
          </a:p>
        </p:txBody>
      </p:sp>
      <p:sp>
        <p:nvSpPr>
          <p:cNvPr id="11" name="7-конечная звезда 10"/>
          <p:cNvSpPr/>
          <p:nvPr/>
        </p:nvSpPr>
        <p:spPr>
          <a:xfrm>
            <a:off x="5214942" y="1142984"/>
            <a:ext cx="1357322" cy="114300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err="1" smtClean="0"/>
              <a:t>д</a:t>
            </a:r>
            <a:endParaRPr lang="ru-RU" sz="7200" dirty="0"/>
          </a:p>
        </p:txBody>
      </p:sp>
      <p:sp>
        <p:nvSpPr>
          <p:cNvPr id="12" name="7-конечная звезда 11"/>
          <p:cNvSpPr/>
          <p:nvPr/>
        </p:nvSpPr>
        <p:spPr>
          <a:xfrm>
            <a:off x="6500826" y="2643182"/>
            <a:ext cx="1357322" cy="114300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err="1" smtClean="0"/>
              <a:t>ш</a:t>
            </a:r>
            <a:endParaRPr lang="ru-RU" sz="7200" dirty="0"/>
          </a:p>
        </p:txBody>
      </p:sp>
      <p:sp>
        <p:nvSpPr>
          <p:cNvPr id="13" name="7-конечная звезда 12"/>
          <p:cNvSpPr/>
          <p:nvPr/>
        </p:nvSpPr>
        <p:spPr>
          <a:xfrm>
            <a:off x="6429388" y="1142984"/>
            <a:ext cx="1357322" cy="114300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/>
              <a:t>т</a:t>
            </a:r>
            <a:endParaRPr lang="ru-RU" sz="7200" dirty="0"/>
          </a:p>
        </p:txBody>
      </p:sp>
      <p:sp>
        <p:nvSpPr>
          <p:cNvPr id="14" name="7-конечная звезда 13"/>
          <p:cNvSpPr/>
          <p:nvPr/>
        </p:nvSpPr>
        <p:spPr>
          <a:xfrm>
            <a:off x="6715140" y="4143380"/>
            <a:ext cx="1357322" cy="114300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/>
              <a:t>с </a:t>
            </a:r>
            <a:r>
              <a:rPr lang="ru-RU" dirty="0" smtClean="0"/>
              <a:t> </a:t>
            </a:r>
          </a:p>
          <a:p>
            <a:pPr algn="ctr"/>
            <a:endParaRPr lang="ru-RU" dirty="0"/>
          </a:p>
        </p:txBody>
      </p:sp>
      <p:sp>
        <p:nvSpPr>
          <p:cNvPr id="15" name="7-конечная звезда 14"/>
          <p:cNvSpPr/>
          <p:nvPr/>
        </p:nvSpPr>
        <p:spPr>
          <a:xfrm>
            <a:off x="5357818" y="4143380"/>
            <a:ext cx="1357322" cy="114300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err="1" smtClean="0"/>
              <a:t>з</a:t>
            </a:r>
            <a:endParaRPr lang="ru-RU" sz="7200" dirty="0"/>
          </a:p>
        </p:txBody>
      </p:sp>
      <p:sp>
        <p:nvSpPr>
          <p:cNvPr id="16" name="7-конечная звезда 15"/>
          <p:cNvSpPr/>
          <p:nvPr/>
        </p:nvSpPr>
        <p:spPr>
          <a:xfrm>
            <a:off x="2214546" y="3929066"/>
            <a:ext cx="1357322" cy="114300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/>
              <a:t>к</a:t>
            </a:r>
            <a:endParaRPr lang="ru-RU" sz="7200" dirty="0"/>
          </a:p>
        </p:txBody>
      </p:sp>
      <p:sp>
        <p:nvSpPr>
          <p:cNvPr id="17" name="7-конечная звезда 16"/>
          <p:cNvSpPr/>
          <p:nvPr/>
        </p:nvSpPr>
        <p:spPr>
          <a:xfrm>
            <a:off x="1142976" y="3857628"/>
            <a:ext cx="1357322" cy="114300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/>
              <a:t>г</a:t>
            </a:r>
            <a:endParaRPr lang="ru-RU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20" descr="CHALKBOARD_SMALL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u="sng" dirty="0" smtClean="0">
                <a:solidFill>
                  <a:schemeClr val="bg1"/>
                </a:solidFill>
              </a:rPr>
              <a:t>Угадай слова!</a:t>
            </a:r>
            <a:endParaRPr lang="ru-RU" sz="4800" b="1" u="sng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5800" b="1" dirty="0" smtClean="0">
                <a:solidFill>
                  <a:schemeClr val="bg1"/>
                </a:solidFill>
              </a:rPr>
              <a:t>      </a:t>
            </a:r>
            <a:r>
              <a:rPr lang="ru-RU" sz="5800" b="1" dirty="0" err="1" smtClean="0">
                <a:solidFill>
                  <a:schemeClr val="bg1"/>
                </a:solidFill>
              </a:rPr>
              <a:t>кл</a:t>
            </a:r>
            <a:r>
              <a:rPr lang="ru-RU" sz="8600" b="1" baseline="30000" dirty="0" smtClean="0">
                <a:solidFill>
                  <a:schemeClr val="bg1"/>
                </a:solidFill>
              </a:rPr>
              <a:t>,</a:t>
            </a:r>
            <a:r>
              <a:rPr lang="ru-RU" sz="5800" b="1" baseline="30000" dirty="0" smtClean="0">
                <a:solidFill>
                  <a:schemeClr val="bg1"/>
                </a:solidFill>
              </a:rPr>
              <a:t> </a:t>
            </a:r>
            <a:r>
              <a:rPr lang="ru-RU" sz="5800" b="1" dirty="0" smtClean="0">
                <a:solidFill>
                  <a:schemeClr val="bg1"/>
                </a:solidFill>
              </a:rPr>
              <a:t>уф           </a:t>
            </a:r>
            <a:r>
              <a:rPr lang="ru-RU" sz="5800" b="1" dirty="0" err="1" smtClean="0">
                <a:solidFill>
                  <a:schemeClr val="bg1"/>
                </a:solidFill>
              </a:rPr>
              <a:t>галупка</a:t>
            </a:r>
            <a:r>
              <a:rPr lang="ru-RU" sz="5800" dirty="0" smtClean="0">
                <a:solidFill>
                  <a:schemeClr val="bg1"/>
                </a:solidFill>
              </a:rPr>
              <a:t> </a:t>
            </a:r>
            <a:endParaRPr lang="ru-RU" sz="54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5800" b="1" dirty="0" smtClean="0">
                <a:solidFill>
                  <a:schemeClr val="bg1"/>
                </a:solidFill>
              </a:rPr>
              <a:t>      пахот              </a:t>
            </a:r>
            <a:r>
              <a:rPr lang="ru-RU" sz="5800" b="1" dirty="0" err="1" smtClean="0">
                <a:solidFill>
                  <a:schemeClr val="bg1"/>
                </a:solidFill>
              </a:rPr>
              <a:t>прышк</a:t>
            </a:r>
            <a:r>
              <a:rPr lang="ru-RU" sz="9500" b="1" baseline="30000" dirty="0" err="1" smtClean="0">
                <a:solidFill>
                  <a:schemeClr val="bg1"/>
                </a:solidFill>
              </a:rPr>
              <a:t>,</a:t>
            </a:r>
            <a:r>
              <a:rPr lang="ru-RU" sz="5800" b="1" dirty="0" err="1" smtClean="0">
                <a:solidFill>
                  <a:schemeClr val="bg1"/>
                </a:solidFill>
              </a:rPr>
              <a:t>и</a:t>
            </a:r>
            <a:r>
              <a:rPr lang="ru-RU" sz="5800" b="1" dirty="0" smtClean="0">
                <a:solidFill>
                  <a:schemeClr val="bg1"/>
                </a:solidFill>
              </a:rPr>
              <a:t>       </a:t>
            </a:r>
            <a:endParaRPr lang="ru-RU" sz="36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5800" b="1" dirty="0" smtClean="0">
                <a:solidFill>
                  <a:schemeClr val="bg1"/>
                </a:solidFill>
              </a:rPr>
              <a:t>       </a:t>
            </a:r>
            <a:r>
              <a:rPr lang="ru-RU" sz="5800" b="1" dirty="0" err="1" smtClean="0">
                <a:solidFill>
                  <a:schemeClr val="bg1"/>
                </a:solidFill>
              </a:rPr>
              <a:t>марос</a:t>
            </a:r>
            <a:r>
              <a:rPr lang="ru-RU" sz="5800" b="1" dirty="0" smtClean="0">
                <a:solidFill>
                  <a:schemeClr val="bg1"/>
                </a:solidFill>
              </a:rPr>
              <a:t>           </a:t>
            </a:r>
            <a:r>
              <a:rPr lang="ru-RU" sz="6000" b="1" dirty="0" err="1" smtClean="0">
                <a:solidFill>
                  <a:schemeClr val="bg1"/>
                </a:solidFill>
              </a:rPr>
              <a:t>сн</a:t>
            </a:r>
            <a:r>
              <a:rPr lang="ru-RU" sz="8000" b="1" baseline="30000" dirty="0" smtClean="0">
                <a:solidFill>
                  <a:schemeClr val="bg1"/>
                </a:solidFill>
              </a:rPr>
              <a:t>,</a:t>
            </a:r>
            <a:r>
              <a:rPr lang="ru-RU" sz="6000" b="1" baseline="30000" dirty="0" smtClean="0">
                <a:solidFill>
                  <a:schemeClr val="bg1"/>
                </a:solidFill>
              </a:rPr>
              <a:t> </a:t>
            </a:r>
            <a:r>
              <a:rPr lang="ru-RU" sz="6000" b="1" dirty="0" err="1" smtClean="0">
                <a:solidFill>
                  <a:schemeClr val="bg1"/>
                </a:solidFill>
              </a:rPr>
              <a:t>ишк</a:t>
            </a:r>
            <a:r>
              <a:rPr lang="ru-RU" sz="8000" b="1" baseline="30000" dirty="0" smtClean="0">
                <a:solidFill>
                  <a:schemeClr val="bg1"/>
                </a:solidFill>
              </a:rPr>
              <a:t>,</a:t>
            </a:r>
            <a:r>
              <a:rPr lang="ru-RU" sz="6000" b="1" baseline="30000" dirty="0" smtClean="0">
                <a:solidFill>
                  <a:schemeClr val="bg1"/>
                </a:solidFill>
              </a:rPr>
              <a:t> </a:t>
            </a:r>
            <a:r>
              <a:rPr lang="ru-RU" sz="6000" b="1" dirty="0" smtClean="0">
                <a:solidFill>
                  <a:schemeClr val="bg1"/>
                </a:solidFill>
              </a:rPr>
              <a:t>и</a:t>
            </a:r>
            <a:endParaRPr lang="ru-RU" sz="58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                       Какая орфограмма 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                       объединяет эти   слова?               </a:t>
            </a:r>
          </a:p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14" name="Двойные круглые скобки 13"/>
          <p:cNvSpPr/>
          <p:nvPr/>
        </p:nvSpPr>
        <p:spPr>
          <a:xfrm>
            <a:off x="5143504" y="2357430"/>
            <a:ext cx="3071834" cy="500066"/>
          </a:xfrm>
          <a:prstGeom prst="bracketPair">
            <a:avLst/>
          </a:prstGeom>
          <a:ln w="63500">
            <a:solidFill>
              <a:schemeClr val="bg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                   </a:t>
            </a:r>
            <a:endParaRPr lang="ru-RU" dirty="0"/>
          </a:p>
        </p:txBody>
      </p:sp>
      <p:sp>
        <p:nvSpPr>
          <p:cNvPr id="16" name="Двойные круглые скобки 15"/>
          <p:cNvSpPr/>
          <p:nvPr/>
        </p:nvSpPr>
        <p:spPr>
          <a:xfrm>
            <a:off x="4857752" y="1357298"/>
            <a:ext cx="2643206" cy="571504"/>
          </a:xfrm>
          <a:prstGeom prst="bracketPair">
            <a:avLst/>
          </a:prstGeom>
          <a:ln w="63500">
            <a:solidFill>
              <a:schemeClr val="bg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                   </a:t>
            </a:r>
            <a:endParaRPr lang="ru-RU" dirty="0"/>
          </a:p>
        </p:txBody>
      </p:sp>
      <p:sp>
        <p:nvSpPr>
          <p:cNvPr id="17" name="Двойные круглые скобки 16"/>
          <p:cNvSpPr/>
          <p:nvPr/>
        </p:nvSpPr>
        <p:spPr>
          <a:xfrm>
            <a:off x="1428728" y="3357562"/>
            <a:ext cx="2286016" cy="500066"/>
          </a:xfrm>
          <a:prstGeom prst="bracketPair">
            <a:avLst/>
          </a:prstGeom>
          <a:ln w="63500">
            <a:solidFill>
              <a:schemeClr val="bg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                   </a:t>
            </a:r>
            <a:endParaRPr lang="ru-RU" dirty="0"/>
          </a:p>
        </p:txBody>
      </p:sp>
      <p:sp>
        <p:nvSpPr>
          <p:cNvPr id="18" name="Двойные круглые скобки 17"/>
          <p:cNvSpPr/>
          <p:nvPr/>
        </p:nvSpPr>
        <p:spPr>
          <a:xfrm>
            <a:off x="1357290" y="1357298"/>
            <a:ext cx="2071702" cy="571504"/>
          </a:xfrm>
          <a:prstGeom prst="bracketPair">
            <a:avLst/>
          </a:prstGeom>
          <a:ln w="63500">
            <a:solidFill>
              <a:schemeClr val="bg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                   </a:t>
            </a:r>
            <a:endParaRPr lang="ru-RU" dirty="0"/>
          </a:p>
        </p:txBody>
      </p:sp>
      <p:sp>
        <p:nvSpPr>
          <p:cNvPr id="19" name="Двойные круглые скобки 18"/>
          <p:cNvSpPr/>
          <p:nvPr/>
        </p:nvSpPr>
        <p:spPr>
          <a:xfrm>
            <a:off x="1357290" y="2285992"/>
            <a:ext cx="2000264" cy="571504"/>
          </a:xfrm>
          <a:prstGeom prst="bracketPair">
            <a:avLst/>
          </a:prstGeom>
          <a:ln w="63500">
            <a:solidFill>
              <a:schemeClr val="bg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                   </a:t>
            </a:r>
            <a:endParaRPr lang="ru-RU" dirty="0"/>
          </a:p>
        </p:txBody>
      </p:sp>
      <p:sp>
        <p:nvSpPr>
          <p:cNvPr id="20" name="Двойные круглые скобки 19"/>
          <p:cNvSpPr/>
          <p:nvPr/>
        </p:nvSpPr>
        <p:spPr>
          <a:xfrm>
            <a:off x="5072066" y="3286124"/>
            <a:ext cx="3286148" cy="500066"/>
          </a:xfrm>
          <a:prstGeom prst="bracketPair">
            <a:avLst/>
          </a:prstGeom>
          <a:ln w="63500">
            <a:solidFill>
              <a:schemeClr val="bg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                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CHALKBOARD_SMALL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chemeClr val="bg1"/>
                </a:solidFill>
              </a:rPr>
              <a:t>Проверь себя!</a:t>
            </a:r>
            <a:endParaRPr lang="ru-RU" b="1" u="sng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    </a:t>
            </a:r>
            <a:r>
              <a:rPr lang="ru-RU" sz="5400" b="1" dirty="0" smtClean="0">
                <a:solidFill>
                  <a:schemeClr val="bg1"/>
                </a:solidFill>
              </a:rPr>
              <a:t>клюв</a:t>
            </a:r>
          </a:p>
          <a:p>
            <a:pPr>
              <a:buNone/>
            </a:pPr>
            <a:r>
              <a:rPr lang="ru-RU" sz="5400" b="1" dirty="0" smtClean="0">
                <a:solidFill>
                  <a:schemeClr val="bg1"/>
                </a:solidFill>
              </a:rPr>
              <a:t>        поход</a:t>
            </a:r>
          </a:p>
          <a:p>
            <a:pPr>
              <a:buNone/>
            </a:pPr>
            <a:r>
              <a:rPr lang="ru-RU" sz="5400" b="1" dirty="0" smtClean="0">
                <a:solidFill>
                  <a:schemeClr val="bg1"/>
                </a:solidFill>
              </a:rPr>
              <a:t>        мороз</a:t>
            </a:r>
            <a:endParaRPr lang="ru-RU" sz="5400" b="1" dirty="0">
              <a:solidFill>
                <a:schemeClr val="bg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5400" b="1" dirty="0" smtClean="0"/>
              <a:t>   </a:t>
            </a:r>
            <a:r>
              <a:rPr lang="ru-RU" sz="5400" b="1" dirty="0" smtClean="0">
                <a:solidFill>
                  <a:schemeClr val="bg1"/>
                </a:solidFill>
              </a:rPr>
              <a:t>голубка</a:t>
            </a:r>
          </a:p>
          <a:p>
            <a:pPr>
              <a:buNone/>
            </a:pPr>
            <a:r>
              <a:rPr lang="ru-RU" sz="5400" b="1" dirty="0" smtClean="0">
                <a:solidFill>
                  <a:schemeClr val="bg1"/>
                </a:solidFill>
              </a:rPr>
              <a:t>   прыжки</a:t>
            </a:r>
          </a:p>
          <a:p>
            <a:pPr>
              <a:buNone/>
            </a:pPr>
            <a:r>
              <a:rPr lang="ru-RU" sz="5400" b="1" dirty="0" smtClean="0">
                <a:solidFill>
                  <a:schemeClr val="bg1"/>
                </a:solidFill>
              </a:rPr>
              <a:t>   снежки </a:t>
            </a:r>
            <a:endParaRPr lang="ru-RU" sz="5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CHALKBOARD_SMALL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195" name="WordArt 5"/>
          <p:cNvSpPr>
            <a:spLocks noChangeArrowheads="1" noChangeShapeType="1" noTextEdit="1"/>
          </p:cNvSpPr>
          <p:nvPr/>
        </p:nvSpPr>
        <p:spPr bwMode="auto">
          <a:xfrm>
            <a:off x="857224" y="571480"/>
            <a:ext cx="7572428" cy="105251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4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"/>
                <a:cs typeface="Arial"/>
              </a:rPr>
              <a:t>Найдите </a:t>
            </a:r>
            <a:r>
              <a:rPr lang="ru-RU" sz="24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"/>
                <a:cs typeface="Arial"/>
              </a:rPr>
              <a:t>«</a:t>
            </a:r>
            <a:r>
              <a:rPr lang="ru-RU" sz="24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"/>
                <a:cs typeface="Arial"/>
              </a:rPr>
              <a:t>лишнее</a:t>
            </a:r>
            <a:r>
              <a:rPr lang="ru-RU" sz="24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"/>
                <a:cs typeface="Arial"/>
              </a:rPr>
              <a:t>»</a:t>
            </a:r>
            <a:r>
              <a:rPr lang="ru-RU" sz="24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ru-RU" sz="24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"/>
                <a:cs typeface="Arial"/>
              </a:rPr>
              <a:t>слово. </a:t>
            </a:r>
          </a:p>
          <a:p>
            <a:pPr algn="ctr"/>
            <a:r>
              <a:rPr lang="ru-RU" sz="24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"/>
                <a:cs typeface="Arial"/>
              </a:rPr>
              <a:t>Докажите, что это слово </a:t>
            </a:r>
            <a:r>
              <a:rPr lang="ru-RU" sz="24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"/>
                <a:cs typeface="Arial"/>
              </a:rPr>
              <a:t>«лишнее</a:t>
            </a:r>
            <a:r>
              <a:rPr lang="ru-RU" sz="24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"/>
                <a:cs typeface="Arial"/>
              </a:rPr>
              <a:t>»</a:t>
            </a:r>
            <a:r>
              <a:rPr lang="ru-RU" sz="1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 </a:t>
            </a:r>
            <a:endParaRPr lang="ru-RU" sz="1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8196" name="WordArt 6"/>
          <p:cNvSpPr>
            <a:spLocks noChangeArrowheads="1" noChangeShapeType="1" noTextEdit="1"/>
          </p:cNvSpPr>
          <p:nvPr/>
        </p:nvSpPr>
        <p:spPr bwMode="auto">
          <a:xfrm>
            <a:off x="2928926" y="1714488"/>
            <a:ext cx="3357586" cy="9906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4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сердце </a:t>
            </a:r>
            <a:endParaRPr lang="ru-RU" sz="44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8197" name="WordArt 7"/>
          <p:cNvSpPr>
            <a:spLocks noChangeArrowheads="1" noChangeShapeType="1" noTextEdit="1"/>
          </p:cNvSpPr>
          <p:nvPr/>
        </p:nvSpPr>
        <p:spPr bwMode="auto">
          <a:xfrm>
            <a:off x="2857488" y="2643182"/>
            <a:ext cx="3786214" cy="66834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честный</a:t>
            </a:r>
          </a:p>
        </p:txBody>
      </p:sp>
      <p:sp>
        <p:nvSpPr>
          <p:cNvPr id="8200" name="WordArt 8"/>
          <p:cNvSpPr>
            <a:spLocks noChangeArrowheads="1" noChangeShapeType="1" noTextEdit="1"/>
          </p:cNvSpPr>
          <p:nvPr/>
        </p:nvSpPr>
        <p:spPr bwMode="auto">
          <a:xfrm>
            <a:off x="2571736" y="3357562"/>
            <a:ext cx="4143404" cy="833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вкус </a:t>
            </a:r>
            <a:r>
              <a:rPr lang="ru-RU" sz="3600" b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ный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8199" name="WordArt 9"/>
          <p:cNvSpPr>
            <a:spLocks noChangeArrowheads="1" noChangeShapeType="1" noTextEdit="1"/>
          </p:cNvSpPr>
          <p:nvPr/>
        </p:nvSpPr>
        <p:spPr bwMode="auto">
          <a:xfrm>
            <a:off x="2285984" y="4143380"/>
            <a:ext cx="5143536" cy="88582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радостный</a:t>
            </a:r>
          </a:p>
        </p:txBody>
      </p:sp>
      <p:sp>
        <p:nvSpPr>
          <p:cNvPr id="8203" name="Oval 11"/>
          <p:cNvSpPr>
            <a:spLocks noChangeArrowheads="1"/>
          </p:cNvSpPr>
          <p:nvPr/>
        </p:nvSpPr>
        <p:spPr bwMode="auto">
          <a:xfrm>
            <a:off x="4143372" y="2714620"/>
            <a:ext cx="714380" cy="64294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Oval 11"/>
          <p:cNvSpPr>
            <a:spLocks noChangeArrowheads="1"/>
          </p:cNvSpPr>
          <p:nvPr/>
        </p:nvSpPr>
        <p:spPr bwMode="auto">
          <a:xfrm>
            <a:off x="4357686" y="2000240"/>
            <a:ext cx="642942" cy="64294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" name="Oval 11"/>
          <p:cNvSpPr>
            <a:spLocks noChangeArrowheads="1"/>
          </p:cNvSpPr>
          <p:nvPr/>
        </p:nvSpPr>
        <p:spPr bwMode="auto">
          <a:xfrm>
            <a:off x="4214810" y="3500438"/>
            <a:ext cx="714380" cy="64294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" name="Oval 11"/>
          <p:cNvSpPr>
            <a:spLocks noChangeArrowheads="1"/>
          </p:cNvSpPr>
          <p:nvPr/>
        </p:nvSpPr>
        <p:spPr bwMode="auto">
          <a:xfrm>
            <a:off x="4929190" y="4214818"/>
            <a:ext cx="714380" cy="71438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428860" y="3357562"/>
            <a:ext cx="4786346" cy="8429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вкусный</a:t>
            </a:r>
            <a:endParaRPr lang="ru-RU" sz="7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 animBg="1"/>
      <p:bldP spid="13" grpId="0" animBg="1"/>
      <p:bldP spid="14" grpId="0" animBg="1"/>
      <p:bldP spid="15" grpId="0" animBg="1"/>
      <p:bldP spid="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HALKBOARD_SMALL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5400" b="1" dirty="0" err="1" smtClean="0">
                <a:solidFill>
                  <a:schemeClr val="bg1"/>
                </a:solidFill>
              </a:rPr>
              <a:t>счас</a:t>
            </a:r>
            <a:r>
              <a:rPr lang="ru-RU" sz="5400" b="1" dirty="0" smtClean="0">
                <a:solidFill>
                  <a:schemeClr val="bg1"/>
                </a:solidFill>
              </a:rPr>
              <a:t>. </a:t>
            </a:r>
            <a:r>
              <a:rPr lang="ru-RU" sz="5400" b="1" dirty="0" err="1" smtClean="0">
                <a:solidFill>
                  <a:schemeClr val="bg1"/>
                </a:solidFill>
              </a:rPr>
              <a:t>ливый</a:t>
            </a:r>
            <a:endParaRPr lang="ru-RU" sz="54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5400" b="1" dirty="0" err="1" smtClean="0">
                <a:solidFill>
                  <a:schemeClr val="bg1"/>
                </a:solidFill>
              </a:rPr>
              <a:t>ужас.ный</a:t>
            </a:r>
            <a:endParaRPr lang="ru-RU" sz="54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5400" b="1" dirty="0" err="1" smtClean="0">
                <a:solidFill>
                  <a:schemeClr val="bg1"/>
                </a:solidFill>
              </a:rPr>
              <a:t>интерес.ный</a:t>
            </a:r>
            <a:endParaRPr lang="ru-RU" sz="54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5400" b="1" dirty="0" smtClean="0"/>
              <a:t>                    </a:t>
            </a:r>
            <a:r>
              <a:rPr lang="ru-RU" sz="5400" b="1" dirty="0" smtClean="0">
                <a:solidFill>
                  <a:srgbClr val="FFFF00"/>
                </a:solidFill>
              </a:rPr>
              <a:t>т</a:t>
            </a:r>
            <a:endParaRPr lang="ru-RU" sz="5400" b="1" dirty="0">
              <a:solidFill>
                <a:srgbClr val="FFFF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5400" b="1" dirty="0" err="1" smtClean="0">
                <a:solidFill>
                  <a:schemeClr val="bg1"/>
                </a:solidFill>
              </a:rPr>
              <a:t>радос</a:t>
            </a:r>
            <a:r>
              <a:rPr lang="ru-RU" sz="5400" b="1" dirty="0" smtClean="0">
                <a:solidFill>
                  <a:schemeClr val="bg1"/>
                </a:solidFill>
              </a:rPr>
              <a:t>. </a:t>
            </a:r>
            <a:r>
              <a:rPr lang="ru-RU" sz="5400" b="1" dirty="0" err="1" smtClean="0">
                <a:solidFill>
                  <a:schemeClr val="bg1"/>
                </a:solidFill>
              </a:rPr>
              <a:t>ный</a:t>
            </a:r>
            <a:endParaRPr lang="ru-RU" sz="5400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ru-RU" sz="54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5400" b="1" dirty="0" smtClean="0">
                <a:solidFill>
                  <a:schemeClr val="bg1"/>
                </a:solidFill>
              </a:rPr>
              <a:t>лес. </a:t>
            </a:r>
            <a:r>
              <a:rPr lang="ru-RU" sz="5400" b="1" dirty="0" err="1" smtClean="0">
                <a:solidFill>
                  <a:schemeClr val="bg1"/>
                </a:solidFill>
              </a:rPr>
              <a:t>ница</a:t>
            </a:r>
            <a:endParaRPr lang="ru-RU" sz="54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5400" b="1" dirty="0" smtClean="0"/>
              <a:t>     </a:t>
            </a:r>
            <a:r>
              <a:rPr lang="ru-RU" sz="5400" b="1" dirty="0" smtClean="0">
                <a:solidFill>
                  <a:srgbClr val="FFFF00"/>
                </a:solidFill>
              </a:rPr>
              <a:t>т</a:t>
            </a:r>
            <a:r>
              <a:rPr lang="ru-RU" sz="5400" b="1" dirty="0" smtClean="0"/>
              <a:t> </a:t>
            </a:r>
          </a:p>
          <a:p>
            <a:pPr>
              <a:buNone/>
            </a:pPr>
            <a:r>
              <a:rPr lang="ru-RU" sz="5400" b="1" dirty="0" smtClean="0">
                <a:solidFill>
                  <a:srgbClr val="FFFF00"/>
                </a:solidFill>
              </a:rPr>
              <a:t>т</a:t>
            </a:r>
            <a:endParaRPr lang="ru-RU" sz="5400" b="1" dirty="0">
              <a:solidFill>
                <a:srgbClr val="FFFF00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u="sng" dirty="0" smtClean="0">
                <a:solidFill>
                  <a:schemeClr val="bg1"/>
                </a:solidFill>
              </a:rPr>
              <a:t>Открой картинку!</a:t>
            </a:r>
            <a:endParaRPr lang="ru-RU" sz="4800" b="1" u="sng" dirty="0">
              <a:solidFill>
                <a:schemeClr val="bg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00034" y="2643182"/>
            <a:ext cx="3000396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ru-RU" sz="5400" b="1" dirty="0" smtClean="0">
                <a:solidFill>
                  <a:schemeClr val="bg1"/>
                </a:solidFill>
              </a:rPr>
              <a:t>ужасный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00034" y="3500438"/>
            <a:ext cx="392909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ru-RU" sz="5400" b="1" dirty="0" smtClean="0">
                <a:solidFill>
                  <a:schemeClr val="bg1"/>
                </a:solidFill>
              </a:rPr>
              <a:t>интересный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9688 -0.39884 " pathEditMode="relative" ptsTypes="AA">
                                      <p:cBhvr>
                                        <p:cTn id="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1024 -0.39908 " pathEditMode="relative" ptsTypes="AA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1025 -0.2625 " pathEditMode="relative" ptsTypes="AA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HALKBOARD_SMALL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147" name="Picture 3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 cstate="print"/>
          <a:srcRect t="515" b="515"/>
          <a:stretch>
            <a:fillRect/>
          </a:stretch>
        </p:blipFill>
        <p:spPr bwMode="auto">
          <a:xfrm>
            <a:off x="571472" y="428604"/>
            <a:ext cx="8001056" cy="5576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214282" y="5357826"/>
            <a:ext cx="8643998" cy="1214446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800" b="1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800" b="1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Москва – сердце нашей Родины. Это большой и красивый город.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5357826"/>
            <a:ext cx="8643998" cy="1143008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/>
            <a:r>
              <a:rPr lang="ru-RU" sz="2400" dirty="0" err="1" smtClean="0"/>
              <a:t>масква</a:t>
            </a:r>
            <a:r>
              <a:rPr lang="ru-RU" sz="2400" dirty="0" smtClean="0"/>
              <a:t> – </a:t>
            </a:r>
            <a:r>
              <a:rPr lang="ru-RU" sz="2400" dirty="0" err="1" smtClean="0"/>
              <a:t>серце</a:t>
            </a:r>
            <a:r>
              <a:rPr lang="ru-RU" sz="2400" dirty="0" smtClean="0"/>
              <a:t> нашей родины. Это </a:t>
            </a:r>
            <a:r>
              <a:rPr lang="ru-RU" sz="2400" dirty="0" err="1" smtClean="0"/>
              <a:t>балшой</a:t>
            </a:r>
            <a:r>
              <a:rPr lang="ru-RU" sz="2400" dirty="0" smtClean="0"/>
              <a:t> и </a:t>
            </a:r>
            <a:r>
              <a:rPr lang="ru-RU" sz="2400" dirty="0" err="1" smtClean="0"/>
              <a:t>кросивый</a:t>
            </a:r>
            <a:r>
              <a:rPr lang="ru-RU" sz="2400" dirty="0" smtClean="0"/>
              <a:t> </a:t>
            </a:r>
            <a:r>
              <a:rPr lang="ru-RU" sz="2400" dirty="0" err="1" smtClean="0"/>
              <a:t>горот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HALKBOARD_SMALL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928694"/>
          </a:xfrm>
        </p:spPr>
        <p:txBody>
          <a:bodyPr/>
          <a:lstStyle/>
          <a:p>
            <a:r>
              <a:rPr lang="ru-RU" b="1" u="sng" dirty="0" smtClean="0">
                <a:solidFill>
                  <a:schemeClr val="bg1"/>
                </a:solidFill>
              </a:rPr>
              <a:t>Индивидуальная работа</a:t>
            </a:r>
            <a:endParaRPr lang="ru-RU" b="1" u="sng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00726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sz="3400" dirty="0" smtClean="0">
                <a:solidFill>
                  <a:srgbClr val="FFFF00"/>
                </a:solidFill>
              </a:rPr>
              <a:t>  </a:t>
            </a:r>
            <a:r>
              <a:rPr lang="ru-RU" sz="4200" b="1" i="1" dirty="0" smtClean="0">
                <a:solidFill>
                  <a:srgbClr val="FFFF00"/>
                </a:solidFill>
                <a:cs typeface="Aharoni" pitchFamily="2" charset="-79"/>
              </a:rPr>
              <a:t>1 уровень(слабый): </a:t>
            </a:r>
          </a:p>
          <a:p>
            <a:pPr algn="ctr">
              <a:buNone/>
            </a:pPr>
            <a:r>
              <a:rPr lang="ru-RU" sz="4400" b="1" i="1" dirty="0" smtClean="0">
                <a:cs typeface="Aharoni" pitchFamily="2" charset="-79"/>
              </a:rPr>
              <a:t> </a:t>
            </a:r>
            <a:r>
              <a:rPr lang="ru-RU" sz="5100" b="1" i="1" dirty="0" err="1" smtClean="0">
                <a:cs typeface="Aharoni" pitchFamily="2" charset="-79"/>
              </a:rPr>
              <a:t>Цвиток</a:t>
            </a:r>
            <a:r>
              <a:rPr lang="ru-RU" sz="5100" b="1" i="1" dirty="0" smtClean="0">
                <a:cs typeface="Aharoni" pitchFamily="2" charset="-79"/>
              </a:rPr>
              <a:t>, </a:t>
            </a:r>
            <a:r>
              <a:rPr lang="ru-RU" sz="5100" b="1" i="1" dirty="0" err="1" smtClean="0">
                <a:cs typeface="Aharoni" pitchFamily="2" charset="-79"/>
              </a:rPr>
              <a:t>лесница</a:t>
            </a:r>
            <a:r>
              <a:rPr lang="ru-RU" sz="5100" b="1" i="1" dirty="0" smtClean="0">
                <a:cs typeface="Aharoni" pitchFamily="2" charset="-79"/>
              </a:rPr>
              <a:t>, </a:t>
            </a:r>
            <a:r>
              <a:rPr lang="ru-RU" sz="5100" b="1" i="1" dirty="0" err="1" smtClean="0">
                <a:cs typeface="Aharoni" pitchFamily="2" charset="-79"/>
              </a:rPr>
              <a:t>сат</a:t>
            </a:r>
            <a:r>
              <a:rPr lang="ru-RU" sz="5100" b="1" i="1" dirty="0" smtClean="0">
                <a:cs typeface="Aharoni" pitchFamily="2" charset="-79"/>
              </a:rPr>
              <a:t>,  звёздный, </a:t>
            </a:r>
            <a:r>
              <a:rPr lang="ru-RU" sz="5100" b="1" i="1" dirty="0" err="1" smtClean="0">
                <a:cs typeface="Aharoni" pitchFamily="2" charset="-79"/>
              </a:rPr>
              <a:t>грусный</a:t>
            </a:r>
            <a:r>
              <a:rPr lang="ru-RU" sz="5100" b="1" i="1" dirty="0" smtClean="0">
                <a:cs typeface="Aharoni" pitchFamily="2" charset="-79"/>
              </a:rPr>
              <a:t> </a:t>
            </a:r>
            <a:r>
              <a:rPr lang="ru-RU" sz="5100" b="1" i="1" dirty="0" err="1" smtClean="0">
                <a:cs typeface="Aharoni" pitchFamily="2" charset="-79"/>
              </a:rPr>
              <a:t>празник</a:t>
            </a:r>
            <a:r>
              <a:rPr lang="ru-RU" sz="4000" b="1" i="1" dirty="0" smtClean="0">
                <a:cs typeface="Aharoni" pitchFamily="2" charset="-79"/>
              </a:rPr>
              <a:t>. </a:t>
            </a:r>
            <a:endParaRPr lang="ru-RU" sz="4000" b="1" dirty="0" smtClean="0">
              <a:cs typeface="Aharoni" pitchFamily="2" charset="-79"/>
            </a:endParaRPr>
          </a:p>
          <a:p>
            <a:pPr algn="ctr">
              <a:buNone/>
            </a:pPr>
            <a:r>
              <a:rPr lang="ru-RU" sz="3800" b="1" dirty="0" smtClean="0">
                <a:cs typeface="Aharoni" pitchFamily="2" charset="-79"/>
              </a:rPr>
              <a:t>  </a:t>
            </a:r>
            <a:r>
              <a:rPr lang="ru-RU" sz="4200" b="1" dirty="0" smtClean="0">
                <a:solidFill>
                  <a:srgbClr val="FFFF00"/>
                </a:solidFill>
                <a:cs typeface="Aharoni" pitchFamily="2" charset="-79"/>
              </a:rPr>
              <a:t>2 уровень (средний):</a:t>
            </a:r>
            <a:endParaRPr lang="ru-RU" sz="3800" b="1" dirty="0" smtClean="0">
              <a:solidFill>
                <a:srgbClr val="FFFF00"/>
              </a:solidFill>
              <a:cs typeface="Aharoni" pitchFamily="2" charset="-79"/>
            </a:endParaRPr>
          </a:p>
          <a:p>
            <a:pPr algn="ctr">
              <a:buNone/>
            </a:pPr>
            <a:r>
              <a:rPr lang="ru-RU" sz="4400" b="1" i="1" dirty="0" smtClean="0">
                <a:cs typeface="Aharoni" pitchFamily="2" charset="-79"/>
              </a:rPr>
              <a:t>   </a:t>
            </a:r>
            <a:r>
              <a:rPr lang="ru-RU" sz="5100" b="1" i="1" dirty="0" smtClean="0">
                <a:solidFill>
                  <a:schemeClr val="bg1"/>
                </a:solidFill>
                <a:cs typeface="Aharoni" pitchFamily="2" charset="-79"/>
              </a:rPr>
              <a:t>Мальчишек </a:t>
            </a:r>
            <a:r>
              <a:rPr lang="ru-RU" sz="5100" b="1" i="1" dirty="0" err="1">
                <a:solidFill>
                  <a:schemeClr val="bg1"/>
                </a:solidFill>
                <a:cs typeface="Aharoni" pitchFamily="2" charset="-79"/>
              </a:rPr>
              <a:t>радосный</a:t>
            </a:r>
            <a:r>
              <a:rPr lang="ru-RU" sz="5100" b="1" i="1" dirty="0">
                <a:solidFill>
                  <a:schemeClr val="bg1"/>
                </a:solidFill>
                <a:cs typeface="Aharoni" pitchFamily="2" charset="-79"/>
              </a:rPr>
              <a:t> </a:t>
            </a:r>
            <a:r>
              <a:rPr lang="ru-RU" sz="5100" b="1" i="1" dirty="0" err="1" smtClean="0">
                <a:solidFill>
                  <a:schemeClr val="bg1"/>
                </a:solidFill>
                <a:cs typeface="Aharoni" pitchFamily="2" charset="-79"/>
              </a:rPr>
              <a:t>нарот</a:t>
            </a:r>
            <a:r>
              <a:rPr lang="ru-RU" sz="5100" b="1" i="1" dirty="0" smtClean="0">
                <a:solidFill>
                  <a:schemeClr val="bg1"/>
                </a:solidFill>
                <a:cs typeface="Aharoni" pitchFamily="2" charset="-79"/>
              </a:rPr>
              <a:t> </a:t>
            </a:r>
          </a:p>
          <a:p>
            <a:pPr algn="ctr">
              <a:buNone/>
            </a:pPr>
            <a:r>
              <a:rPr lang="ru-RU" sz="5100" b="1" i="1" dirty="0" smtClean="0">
                <a:solidFill>
                  <a:schemeClr val="bg1"/>
                </a:solidFill>
                <a:cs typeface="Aharoni" pitchFamily="2" charset="-79"/>
              </a:rPr>
              <a:t>   </a:t>
            </a:r>
            <a:r>
              <a:rPr lang="ru-RU" sz="5100" b="1" i="1" dirty="0" err="1" smtClean="0">
                <a:solidFill>
                  <a:schemeClr val="bg1"/>
                </a:solidFill>
                <a:cs typeface="Aharoni" pitchFamily="2" charset="-79"/>
              </a:rPr>
              <a:t>Каньками</a:t>
            </a:r>
            <a:r>
              <a:rPr lang="ru-RU" sz="5100" b="1" i="1" dirty="0" smtClean="0">
                <a:solidFill>
                  <a:schemeClr val="bg1"/>
                </a:solidFill>
                <a:cs typeface="Aharoni" pitchFamily="2" charset="-79"/>
              </a:rPr>
              <a:t> </a:t>
            </a:r>
            <a:r>
              <a:rPr lang="ru-RU" sz="5100" b="1" i="1" dirty="0">
                <a:solidFill>
                  <a:schemeClr val="bg1"/>
                </a:solidFill>
                <a:cs typeface="Aharoni" pitchFamily="2" charset="-79"/>
              </a:rPr>
              <a:t>звучно режет лёт. </a:t>
            </a:r>
            <a:endParaRPr lang="ru-RU" sz="4000" b="1" dirty="0" smtClean="0">
              <a:solidFill>
                <a:schemeClr val="bg1"/>
              </a:solidFill>
              <a:cs typeface="Aharoni" pitchFamily="2" charset="-79"/>
            </a:endParaRPr>
          </a:p>
          <a:p>
            <a:pPr algn="ctr">
              <a:buNone/>
            </a:pPr>
            <a:r>
              <a:rPr lang="ru-RU" sz="4200" b="1" dirty="0" smtClean="0">
                <a:solidFill>
                  <a:srgbClr val="FFFF00"/>
                </a:solidFill>
                <a:cs typeface="Aharoni" pitchFamily="2" charset="-79"/>
              </a:rPr>
              <a:t>  3 уровень (сильный):</a:t>
            </a:r>
            <a:r>
              <a:rPr lang="ru-RU" sz="4200" b="1" i="1" dirty="0" smtClean="0">
                <a:solidFill>
                  <a:srgbClr val="FFFF00"/>
                </a:solidFill>
                <a:cs typeface="Aharoni" pitchFamily="2" charset="-79"/>
              </a:rPr>
              <a:t> </a:t>
            </a:r>
          </a:p>
          <a:p>
            <a:pPr algn="ctr">
              <a:buNone/>
            </a:pPr>
            <a:r>
              <a:rPr lang="ru-RU" sz="4000" b="1" i="1" dirty="0" smtClean="0">
                <a:cs typeface="Aharoni" pitchFamily="2" charset="-79"/>
              </a:rPr>
              <a:t>    </a:t>
            </a:r>
            <a:r>
              <a:rPr lang="ru-RU" sz="5100" b="1" i="1" dirty="0" smtClean="0">
                <a:cs typeface="Aharoni" pitchFamily="2" charset="-79"/>
              </a:rPr>
              <a:t>Шарик </a:t>
            </a:r>
            <a:r>
              <a:rPr lang="ru-RU" sz="5100" b="1" i="1" dirty="0">
                <a:cs typeface="Aharoni" pitchFamily="2" charset="-79"/>
              </a:rPr>
              <a:t>рану зал…</a:t>
            </a:r>
            <a:r>
              <a:rPr lang="ru-RU" sz="5100" b="1" i="1" dirty="0" err="1">
                <a:cs typeface="Aharoni" pitchFamily="2" charset="-79"/>
              </a:rPr>
              <a:t>зал</a:t>
            </a:r>
            <a:r>
              <a:rPr lang="ru-RU" sz="5100" b="1" i="1" dirty="0" smtClean="0">
                <a:cs typeface="Aharoni" pitchFamily="2" charset="-79"/>
              </a:rPr>
              <a:t>,</a:t>
            </a:r>
          </a:p>
          <a:p>
            <a:pPr algn="ctr">
              <a:buNone/>
            </a:pPr>
            <a:r>
              <a:rPr lang="ru-RU" sz="5100" b="1" i="1" dirty="0" smtClean="0">
                <a:cs typeface="Aharoni" pitchFamily="2" charset="-79"/>
              </a:rPr>
              <a:t>    с </a:t>
            </a:r>
            <a:r>
              <a:rPr lang="ru-RU" sz="5100" b="1" i="1" dirty="0">
                <a:cs typeface="Aharoni" pitchFamily="2" charset="-79"/>
              </a:rPr>
              <a:t>костью в будку зал…</a:t>
            </a:r>
            <a:r>
              <a:rPr lang="ru-RU" sz="5100" b="1" i="1" dirty="0" err="1">
                <a:cs typeface="Aharoni" pitchFamily="2" charset="-79"/>
              </a:rPr>
              <a:t>зал</a:t>
            </a:r>
            <a:r>
              <a:rPr lang="ru-RU" sz="5100" b="1" i="1" dirty="0" smtClean="0">
                <a:cs typeface="Aharoni" pitchFamily="2" charset="-79"/>
              </a:rPr>
              <a:t>.</a:t>
            </a:r>
          </a:p>
          <a:p>
            <a:pPr algn="ctr">
              <a:buNone/>
            </a:pPr>
            <a:r>
              <a:rPr lang="ru-RU" sz="5100" b="1" i="1" dirty="0" smtClean="0">
                <a:cs typeface="Aharoni" pitchFamily="2" charset="-79"/>
              </a:rPr>
              <a:t>       Кот </a:t>
            </a:r>
            <a:r>
              <a:rPr lang="ru-RU" sz="5100" b="1" i="1" dirty="0">
                <a:cs typeface="Aharoni" pitchFamily="2" charset="-79"/>
              </a:rPr>
              <a:t>под снегом пос…дел </a:t>
            </a:r>
            <a:endParaRPr lang="ru-RU" sz="5100" b="1" i="1" dirty="0" smtClean="0">
              <a:cs typeface="Aharoni" pitchFamily="2" charset="-79"/>
            </a:endParaRPr>
          </a:p>
          <a:p>
            <a:pPr algn="ctr">
              <a:buNone/>
            </a:pPr>
            <a:r>
              <a:rPr lang="ru-RU" sz="5100" b="1" i="1" dirty="0">
                <a:cs typeface="Aharoni" pitchFamily="2" charset="-79"/>
              </a:rPr>
              <a:t> </a:t>
            </a:r>
            <a:r>
              <a:rPr lang="ru-RU" sz="5100" b="1" i="1" dirty="0" smtClean="0">
                <a:cs typeface="Aharoni" pitchFamily="2" charset="-79"/>
              </a:rPr>
              <a:t>   и </a:t>
            </a:r>
            <a:r>
              <a:rPr lang="ru-RU" sz="5100" b="1" i="1" dirty="0">
                <a:cs typeface="Aharoni" pitchFamily="2" charset="-79"/>
              </a:rPr>
              <a:t>мгновенно пос…дел.</a:t>
            </a:r>
            <a:endParaRPr lang="ru-RU" sz="4400" b="1" i="1" dirty="0">
              <a:cs typeface="Aharoni" pitchFamily="2" charset="-79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Заголовок 12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800" b="1" i="0" u="sng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Рисунок 46" descr="CHALKBOARD_SMALL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rmAutofit/>
          </a:bodyPr>
          <a:lstStyle/>
          <a:p>
            <a:r>
              <a:rPr lang="ru-RU" sz="6600" b="1" u="sng" dirty="0" smtClean="0">
                <a:solidFill>
                  <a:schemeClr val="bg1"/>
                </a:solidFill>
              </a:rPr>
              <a:t>Самооценка </a:t>
            </a:r>
            <a:endParaRPr lang="ru-RU" sz="6600" b="1" u="sng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571472" y="1714488"/>
            <a:ext cx="2357454" cy="3929090"/>
            <a:chOff x="96" y="768"/>
            <a:chExt cx="1968" cy="1152"/>
          </a:xfrm>
        </p:grpSpPr>
        <p:sp>
          <p:nvSpPr>
            <p:cNvPr id="1028" name="Rectangle 4"/>
            <p:cNvSpPr>
              <a:spLocks noChangeArrowheads="1"/>
            </p:cNvSpPr>
            <p:nvPr/>
          </p:nvSpPr>
          <p:spPr bwMode="auto">
            <a:xfrm flipH="1">
              <a:off x="96" y="1460"/>
              <a:ext cx="1333" cy="460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rgbClr val="CCCC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7" name="Rectangle 3"/>
            <p:cNvSpPr>
              <a:spLocks noChangeArrowheads="1"/>
            </p:cNvSpPr>
            <p:nvPr/>
          </p:nvSpPr>
          <p:spPr bwMode="auto">
            <a:xfrm flipH="1">
              <a:off x="96" y="999"/>
              <a:ext cx="636" cy="461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rgbClr val="CCCC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 flipH="1">
              <a:off x="1080" y="1460"/>
              <a:ext cx="636" cy="229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rgbClr val="CCCC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 flipH="1">
              <a:off x="1429" y="1689"/>
              <a:ext cx="635" cy="231"/>
            </a:xfrm>
            <a:prstGeom prst="rect">
              <a:avLst/>
            </a:prstGeom>
            <a:solidFill>
              <a:srgbClr val="CCCCFF"/>
            </a:solidFill>
            <a:ln w="0">
              <a:solidFill>
                <a:srgbClr val="CCCC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1" name="Rectangle 7"/>
            <p:cNvSpPr>
              <a:spLocks noChangeArrowheads="1"/>
            </p:cNvSpPr>
            <p:nvPr/>
          </p:nvSpPr>
          <p:spPr bwMode="auto">
            <a:xfrm flipH="1">
              <a:off x="414" y="999"/>
              <a:ext cx="634" cy="230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rgbClr val="CCCC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 flipH="1">
              <a:off x="732" y="1229"/>
              <a:ext cx="634" cy="231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rgbClr val="CCCC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 flipH="1">
              <a:off x="96" y="768"/>
              <a:ext cx="636" cy="231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rgbClr val="CCCC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4" name="WordArt 10"/>
            <p:cNvSpPr>
              <a:spLocks noChangeArrowheads="1" noChangeShapeType="1" noTextEdit="1"/>
            </p:cNvSpPr>
            <p:nvPr/>
          </p:nvSpPr>
          <p:spPr bwMode="auto">
            <a:xfrm>
              <a:off x="1920" y="1728"/>
              <a:ext cx="109" cy="14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ru-RU" sz="1600" kern="10" spc="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Arial"/>
                  <a:cs typeface="Arial"/>
                </a:rPr>
                <a:t>1</a:t>
              </a:r>
              <a:endParaRPr lang="ru-RU" sz="1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"/>
                <a:cs typeface="Arial"/>
              </a:endParaRPr>
            </a:p>
          </p:txBody>
        </p:sp>
        <p:sp>
          <p:nvSpPr>
            <p:cNvPr id="1035" name="WordArt 11"/>
            <p:cNvSpPr>
              <a:spLocks noChangeArrowheads="1" noChangeShapeType="1" noTextEdit="1"/>
            </p:cNvSpPr>
            <p:nvPr/>
          </p:nvSpPr>
          <p:spPr bwMode="auto">
            <a:xfrm>
              <a:off x="1584" y="1488"/>
              <a:ext cx="96" cy="14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ru-RU" sz="16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Arial"/>
                  <a:cs typeface="Arial"/>
                </a:rPr>
                <a:t>2</a:t>
              </a:r>
              <a:endParaRPr lang="ru-RU" sz="16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"/>
                <a:cs typeface="Arial"/>
              </a:endParaRPr>
            </a:p>
          </p:txBody>
        </p:sp>
        <p:sp>
          <p:nvSpPr>
            <p:cNvPr id="1036" name="WordArt 12"/>
            <p:cNvSpPr>
              <a:spLocks noChangeArrowheads="1" noChangeShapeType="1" noTextEdit="1"/>
            </p:cNvSpPr>
            <p:nvPr/>
          </p:nvSpPr>
          <p:spPr bwMode="auto">
            <a:xfrm>
              <a:off x="1200" y="1248"/>
              <a:ext cx="96" cy="14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ru-RU" sz="16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Arial"/>
                  <a:cs typeface="Arial"/>
                </a:rPr>
                <a:t>3</a:t>
              </a:r>
              <a:endParaRPr lang="ru-RU" sz="16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"/>
                <a:cs typeface="Arial"/>
              </a:endParaRPr>
            </a:p>
          </p:txBody>
        </p:sp>
        <p:sp>
          <p:nvSpPr>
            <p:cNvPr id="1037" name="WordArt 13"/>
            <p:cNvSpPr>
              <a:spLocks noChangeArrowheads="1" noChangeShapeType="1" noTextEdit="1"/>
            </p:cNvSpPr>
            <p:nvPr/>
          </p:nvSpPr>
          <p:spPr bwMode="auto">
            <a:xfrm>
              <a:off x="864" y="1008"/>
              <a:ext cx="109" cy="14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ru-RU" sz="16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Arial"/>
                  <a:cs typeface="Arial"/>
                </a:rPr>
                <a:t>4</a:t>
              </a:r>
              <a:endParaRPr lang="ru-RU" sz="16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"/>
                <a:cs typeface="Arial"/>
              </a:endParaRPr>
            </a:p>
          </p:txBody>
        </p:sp>
        <p:sp>
          <p:nvSpPr>
            <p:cNvPr id="1038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76" y="816"/>
              <a:ext cx="108" cy="14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ru-RU" sz="16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Arial"/>
                  <a:cs typeface="Arial"/>
                </a:rPr>
                <a:t>5</a:t>
              </a:r>
              <a:endParaRPr lang="ru-RU" sz="16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"/>
                <a:cs typeface="Arial"/>
              </a:endParaRPr>
            </a:p>
          </p:txBody>
        </p:sp>
      </p:grpSp>
      <p:grpSp>
        <p:nvGrpSpPr>
          <p:cNvPr id="1039" name="Group 15"/>
          <p:cNvGrpSpPr>
            <a:grpSpLocks/>
          </p:cNvGrpSpPr>
          <p:nvPr/>
        </p:nvGrpSpPr>
        <p:grpSpPr bwMode="auto">
          <a:xfrm>
            <a:off x="3357554" y="1857364"/>
            <a:ext cx="2214578" cy="3786214"/>
            <a:chOff x="144" y="3091"/>
            <a:chExt cx="1824" cy="1085"/>
          </a:xfrm>
        </p:grpSpPr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 flipH="1">
              <a:off x="144" y="3302"/>
              <a:ext cx="644" cy="441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rgbClr val="CCFF99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 flipH="1">
              <a:off x="144" y="3734"/>
              <a:ext cx="1354" cy="442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rgbClr val="CCFF99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 flipH="1">
              <a:off x="1185" y="3747"/>
              <a:ext cx="479" cy="221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rgbClr val="CCFF99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3" name="Rectangle 19"/>
            <p:cNvSpPr>
              <a:spLocks noChangeArrowheads="1"/>
            </p:cNvSpPr>
            <p:nvPr/>
          </p:nvSpPr>
          <p:spPr bwMode="auto">
            <a:xfrm flipH="1">
              <a:off x="1498" y="3946"/>
              <a:ext cx="470" cy="221"/>
            </a:xfrm>
            <a:prstGeom prst="rect">
              <a:avLst/>
            </a:prstGeom>
            <a:solidFill>
              <a:srgbClr val="CCFF99"/>
            </a:solidFill>
            <a:ln w="0">
              <a:solidFill>
                <a:srgbClr val="CCFF99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4" name="Rectangle 20"/>
            <p:cNvSpPr>
              <a:spLocks noChangeArrowheads="1"/>
            </p:cNvSpPr>
            <p:nvPr/>
          </p:nvSpPr>
          <p:spPr bwMode="auto">
            <a:xfrm flipH="1">
              <a:off x="466" y="3293"/>
              <a:ext cx="644" cy="221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rgbClr val="CCFF99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5" name="Rectangle 21"/>
            <p:cNvSpPr>
              <a:spLocks noChangeArrowheads="1"/>
            </p:cNvSpPr>
            <p:nvPr/>
          </p:nvSpPr>
          <p:spPr bwMode="auto">
            <a:xfrm flipH="1">
              <a:off x="752" y="3514"/>
              <a:ext cx="644" cy="220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rgbClr val="CCFF99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6" name="Rectangle 22"/>
            <p:cNvSpPr>
              <a:spLocks noChangeArrowheads="1"/>
            </p:cNvSpPr>
            <p:nvPr/>
          </p:nvSpPr>
          <p:spPr bwMode="auto">
            <a:xfrm flipH="1">
              <a:off x="144" y="3091"/>
              <a:ext cx="644" cy="221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rgbClr val="CCFF99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7" name="WordArt 23"/>
            <p:cNvSpPr>
              <a:spLocks noChangeArrowheads="1" noChangeShapeType="1" noTextEdit="1"/>
            </p:cNvSpPr>
            <p:nvPr/>
          </p:nvSpPr>
          <p:spPr bwMode="auto">
            <a:xfrm>
              <a:off x="1838" y="3992"/>
              <a:ext cx="98" cy="13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ru-RU" sz="1600" kern="10" spc="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Arial"/>
                  <a:cs typeface="Arial"/>
                </a:rPr>
                <a:t>1</a:t>
              </a:r>
              <a:endParaRPr lang="ru-RU" sz="1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"/>
                <a:cs typeface="Arial"/>
              </a:endParaRPr>
            </a:p>
          </p:txBody>
        </p:sp>
        <p:sp>
          <p:nvSpPr>
            <p:cNvPr id="1048" name="WordArt 24"/>
            <p:cNvSpPr>
              <a:spLocks noChangeArrowheads="1" noChangeShapeType="1" noTextEdit="1"/>
            </p:cNvSpPr>
            <p:nvPr/>
          </p:nvSpPr>
          <p:spPr bwMode="auto">
            <a:xfrm>
              <a:off x="1534" y="3762"/>
              <a:ext cx="87" cy="13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ru-RU" sz="16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Arial"/>
                  <a:cs typeface="Arial"/>
                </a:rPr>
                <a:t>2</a:t>
              </a:r>
              <a:endParaRPr lang="ru-RU" sz="16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"/>
                <a:cs typeface="Arial"/>
              </a:endParaRPr>
            </a:p>
          </p:txBody>
        </p:sp>
        <p:sp>
          <p:nvSpPr>
            <p:cNvPr id="1049" name="WordArt 25"/>
            <p:cNvSpPr>
              <a:spLocks noChangeArrowheads="1" noChangeShapeType="1" noTextEdit="1"/>
            </p:cNvSpPr>
            <p:nvPr/>
          </p:nvSpPr>
          <p:spPr bwMode="auto">
            <a:xfrm>
              <a:off x="1186" y="3532"/>
              <a:ext cx="87" cy="13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ru-RU" sz="16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Arial"/>
                  <a:cs typeface="Arial"/>
                </a:rPr>
                <a:t>3</a:t>
              </a:r>
              <a:endParaRPr lang="ru-RU" sz="16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"/>
                <a:cs typeface="Arial"/>
              </a:endParaRPr>
            </a:p>
          </p:txBody>
        </p:sp>
        <p:sp>
          <p:nvSpPr>
            <p:cNvPr id="1050" name="WordArt 26"/>
            <p:cNvSpPr>
              <a:spLocks noChangeArrowheads="1" noChangeShapeType="1" noTextEdit="1"/>
            </p:cNvSpPr>
            <p:nvPr/>
          </p:nvSpPr>
          <p:spPr bwMode="auto">
            <a:xfrm>
              <a:off x="882" y="3302"/>
              <a:ext cx="99" cy="13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ru-RU" sz="1600" kern="10" spc="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Arial"/>
                  <a:cs typeface="Arial"/>
                </a:rPr>
                <a:t>4</a:t>
              </a:r>
              <a:endParaRPr lang="ru-RU" sz="1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"/>
                <a:cs typeface="Arial"/>
              </a:endParaRPr>
            </a:p>
          </p:txBody>
        </p:sp>
        <p:sp>
          <p:nvSpPr>
            <p:cNvPr id="1051" name="WordArt 27"/>
            <p:cNvSpPr>
              <a:spLocks noChangeArrowheads="1" noChangeShapeType="1" noTextEdit="1"/>
            </p:cNvSpPr>
            <p:nvPr/>
          </p:nvSpPr>
          <p:spPr bwMode="auto">
            <a:xfrm>
              <a:off x="622" y="3118"/>
              <a:ext cx="97" cy="13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ru-RU" sz="16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Arial"/>
                  <a:cs typeface="Arial"/>
                </a:rPr>
                <a:t>5</a:t>
              </a:r>
              <a:endParaRPr lang="ru-RU" sz="16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"/>
                <a:cs typeface="Arial"/>
              </a:endParaRPr>
            </a:p>
          </p:txBody>
        </p:sp>
      </p:grpSp>
      <p:grpSp>
        <p:nvGrpSpPr>
          <p:cNvPr id="1052" name="Group 28"/>
          <p:cNvGrpSpPr>
            <a:grpSpLocks/>
          </p:cNvGrpSpPr>
          <p:nvPr/>
        </p:nvGrpSpPr>
        <p:grpSpPr bwMode="auto">
          <a:xfrm>
            <a:off x="6215074" y="1785926"/>
            <a:ext cx="2357454" cy="3857652"/>
            <a:chOff x="2304" y="2784"/>
            <a:chExt cx="2016" cy="1152"/>
          </a:xfrm>
        </p:grpSpPr>
        <p:grpSp>
          <p:nvGrpSpPr>
            <p:cNvPr id="1053" name="Group 29"/>
            <p:cNvGrpSpPr>
              <a:grpSpLocks/>
            </p:cNvGrpSpPr>
            <p:nvPr/>
          </p:nvGrpSpPr>
          <p:grpSpPr bwMode="auto">
            <a:xfrm>
              <a:off x="2304" y="2784"/>
              <a:ext cx="2016" cy="1152"/>
              <a:chOff x="2784" y="2832"/>
              <a:chExt cx="1536" cy="1152"/>
            </a:xfrm>
          </p:grpSpPr>
          <p:sp>
            <p:nvSpPr>
              <p:cNvPr id="1054" name="Rectangle 30"/>
              <p:cNvSpPr>
                <a:spLocks noChangeArrowheads="1"/>
              </p:cNvSpPr>
              <p:nvPr/>
            </p:nvSpPr>
            <p:spPr bwMode="auto">
              <a:xfrm flipH="1">
                <a:off x="2784" y="3063"/>
                <a:ext cx="496" cy="460"/>
              </a:xfrm>
              <a:prstGeom prst="rect">
                <a:avLst/>
              </a:prstGeom>
              <a:solidFill>
                <a:srgbClr val="FF99CC"/>
              </a:solidFill>
              <a:ln w="9525">
                <a:solidFill>
                  <a:srgbClr val="FF99CC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55" name="Rectangle 31"/>
              <p:cNvSpPr>
                <a:spLocks noChangeArrowheads="1"/>
              </p:cNvSpPr>
              <p:nvPr/>
            </p:nvSpPr>
            <p:spPr bwMode="auto">
              <a:xfrm flipH="1">
                <a:off x="2784" y="3523"/>
                <a:ext cx="1040" cy="461"/>
              </a:xfrm>
              <a:prstGeom prst="rect">
                <a:avLst/>
              </a:prstGeom>
              <a:solidFill>
                <a:srgbClr val="FF99CC"/>
              </a:solidFill>
              <a:ln w="9525">
                <a:solidFill>
                  <a:srgbClr val="FF99CC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56" name="Rectangle 32"/>
              <p:cNvSpPr>
                <a:spLocks noChangeArrowheads="1"/>
              </p:cNvSpPr>
              <p:nvPr/>
            </p:nvSpPr>
            <p:spPr bwMode="auto">
              <a:xfrm flipH="1">
                <a:off x="3552" y="3523"/>
                <a:ext cx="496" cy="230"/>
              </a:xfrm>
              <a:prstGeom prst="rect">
                <a:avLst/>
              </a:prstGeom>
              <a:solidFill>
                <a:srgbClr val="FF99CC"/>
              </a:solidFill>
              <a:ln w="9525">
                <a:solidFill>
                  <a:srgbClr val="FF99CC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57" name="Rectangle 33"/>
              <p:cNvSpPr>
                <a:spLocks noChangeArrowheads="1"/>
              </p:cNvSpPr>
              <p:nvPr/>
            </p:nvSpPr>
            <p:spPr bwMode="auto">
              <a:xfrm flipH="1">
                <a:off x="3824" y="3753"/>
                <a:ext cx="496" cy="231"/>
              </a:xfrm>
              <a:prstGeom prst="rect">
                <a:avLst/>
              </a:prstGeom>
              <a:solidFill>
                <a:srgbClr val="FF99CC"/>
              </a:solidFill>
              <a:ln w="0">
                <a:solidFill>
                  <a:srgbClr val="FF99CC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58" name="Rectangle 34"/>
              <p:cNvSpPr>
                <a:spLocks noChangeArrowheads="1"/>
              </p:cNvSpPr>
              <p:nvPr/>
            </p:nvSpPr>
            <p:spPr bwMode="auto">
              <a:xfrm flipH="1">
                <a:off x="3031" y="3063"/>
                <a:ext cx="496" cy="230"/>
              </a:xfrm>
              <a:prstGeom prst="rect">
                <a:avLst/>
              </a:prstGeom>
              <a:solidFill>
                <a:srgbClr val="FF99CC"/>
              </a:solidFill>
              <a:ln w="9525">
                <a:solidFill>
                  <a:srgbClr val="FF99CC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59" name="Rectangle 35"/>
              <p:cNvSpPr>
                <a:spLocks noChangeArrowheads="1"/>
              </p:cNvSpPr>
              <p:nvPr/>
            </p:nvSpPr>
            <p:spPr bwMode="auto">
              <a:xfrm flipH="1">
                <a:off x="3264" y="3280"/>
                <a:ext cx="494" cy="256"/>
              </a:xfrm>
              <a:prstGeom prst="rect">
                <a:avLst/>
              </a:prstGeom>
              <a:solidFill>
                <a:srgbClr val="FF99CC"/>
              </a:solidFill>
              <a:ln w="9525">
                <a:solidFill>
                  <a:srgbClr val="FF99CC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60" name="Rectangle 36"/>
              <p:cNvSpPr>
                <a:spLocks noChangeArrowheads="1"/>
              </p:cNvSpPr>
              <p:nvPr/>
            </p:nvSpPr>
            <p:spPr bwMode="auto">
              <a:xfrm flipH="1">
                <a:off x="2784" y="2832"/>
                <a:ext cx="496" cy="231"/>
              </a:xfrm>
              <a:prstGeom prst="rect">
                <a:avLst/>
              </a:prstGeom>
              <a:solidFill>
                <a:srgbClr val="FF99CC"/>
              </a:solidFill>
              <a:ln w="9525">
                <a:solidFill>
                  <a:srgbClr val="FF99CC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1061" name="WordArt 37"/>
            <p:cNvSpPr>
              <a:spLocks noChangeArrowheads="1" noChangeShapeType="1" noTextEdit="1"/>
            </p:cNvSpPr>
            <p:nvPr/>
          </p:nvSpPr>
          <p:spPr bwMode="auto">
            <a:xfrm>
              <a:off x="4176" y="3744"/>
              <a:ext cx="109" cy="14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ru-RU" sz="16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Arial"/>
                  <a:cs typeface="Arial"/>
                </a:rPr>
                <a:t>1</a:t>
              </a:r>
              <a:endParaRPr lang="ru-RU" sz="16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"/>
                <a:cs typeface="Arial"/>
              </a:endParaRPr>
            </a:p>
          </p:txBody>
        </p:sp>
        <p:sp>
          <p:nvSpPr>
            <p:cNvPr id="1062" name="WordArt 38"/>
            <p:cNvSpPr>
              <a:spLocks noChangeArrowheads="1" noChangeShapeType="1" noTextEdit="1"/>
            </p:cNvSpPr>
            <p:nvPr/>
          </p:nvSpPr>
          <p:spPr bwMode="auto">
            <a:xfrm>
              <a:off x="3840" y="3504"/>
              <a:ext cx="96" cy="14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ru-RU" sz="16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Arial"/>
                  <a:cs typeface="Arial"/>
                </a:rPr>
                <a:t>2</a:t>
              </a:r>
              <a:endParaRPr lang="ru-RU" sz="16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"/>
                <a:cs typeface="Arial"/>
              </a:endParaRPr>
            </a:p>
          </p:txBody>
        </p:sp>
        <p:sp>
          <p:nvSpPr>
            <p:cNvPr id="1063" name="WordArt 39"/>
            <p:cNvSpPr>
              <a:spLocks noChangeArrowheads="1" noChangeShapeType="1" noTextEdit="1"/>
            </p:cNvSpPr>
            <p:nvPr/>
          </p:nvSpPr>
          <p:spPr bwMode="auto">
            <a:xfrm>
              <a:off x="3456" y="3264"/>
              <a:ext cx="96" cy="14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ru-RU" sz="16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Arial"/>
                  <a:cs typeface="Arial"/>
                </a:rPr>
                <a:t>3</a:t>
              </a:r>
              <a:endParaRPr lang="ru-RU" sz="16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"/>
                <a:cs typeface="Arial"/>
              </a:endParaRPr>
            </a:p>
          </p:txBody>
        </p:sp>
        <p:sp>
          <p:nvSpPr>
            <p:cNvPr id="1064" name="WordArt 40"/>
            <p:cNvSpPr>
              <a:spLocks noChangeArrowheads="1" noChangeShapeType="1" noTextEdit="1"/>
            </p:cNvSpPr>
            <p:nvPr/>
          </p:nvSpPr>
          <p:spPr bwMode="auto">
            <a:xfrm>
              <a:off x="3120" y="3024"/>
              <a:ext cx="109" cy="14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ru-RU" sz="16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Arial"/>
                  <a:cs typeface="Arial"/>
                </a:rPr>
                <a:t>4</a:t>
              </a:r>
              <a:endParaRPr lang="ru-RU" sz="16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"/>
                <a:cs typeface="Arial"/>
              </a:endParaRPr>
            </a:p>
          </p:txBody>
        </p:sp>
        <p:sp>
          <p:nvSpPr>
            <p:cNvPr id="1065" name="WordArt 41"/>
            <p:cNvSpPr>
              <a:spLocks noChangeArrowheads="1" noChangeShapeType="1" noTextEdit="1"/>
            </p:cNvSpPr>
            <p:nvPr/>
          </p:nvSpPr>
          <p:spPr bwMode="auto">
            <a:xfrm>
              <a:off x="2832" y="2832"/>
              <a:ext cx="108" cy="14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ru-RU" sz="1600" kern="10" spc="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Arial"/>
                  <a:cs typeface="Arial"/>
                </a:rPr>
                <a:t>5</a:t>
              </a:r>
              <a:endParaRPr lang="ru-RU" sz="1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"/>
                <a:cs typeface="Arial"/>
              </a:endParaRPr>
            </a:p>
          </p:txBody>
        </p:sp>
      </p:grpSp>
      <p:sp>
        <p:nvSpPr>
          <p:cNvPr id="1066" name="WordArt 42"/>
          <p:cNvSpPr>
            <a:spLocks noChangeArrowheads="1" noChangeShapeType="1" noTextEdit="1"/>
          </p:cNvSpPr>
          <p:nvPr/>
        </p:nvSpPr>
        <p:spPr bwMode="auto">
          <a:xfrm>
            <a:off x="500034" y="5643578"/>
            <a:ext cx="2357454" cy="500066"/>
          </a:xfrm>
          <a:prstGeom prst="rect">
            <a:avLst/>
          </a:prstGeom>
          <a:solidFill>
            <a:schemeClr val="bg1"/>
          </a:solidFill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latin typeface="Arial"/>
                <a:cs typeface="Arial"/>
              </a:rPr>
              <a:t>сложность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latin typeface="Arial"/>
              <a:cs typeface="Arial"/>
            </a:endParaRPr>
          </a:p>
        </p:txBody>
      </p:sp>
      <p:sp>
        <p:nvSpPr>
          <p:cNvPr id="1067" name="WordArt 43"/>
          <p:cNvSpPr>
            <a:spLocks noChangeArrowheads="1" noChangeShapeType="1" noTextEdit="1"/>
          </p:cNvSpPr>
          <p:nvPr/>
        </p:nvSpPr>
        <p:spPr bwMode="auto">
          <a:xfrm>
            <a:off x="3357554" y="5643578"/>
            <a:ext cx="2071702" cy="500066"/>
          </a:xfrm>
          <a:prstGeom prst="rect">
            <a:avLst/>
          </a:prstGeom>
          <a:solidFill>
            <a:schemeClr val="bg1"/>
          </a:solidFill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latin typeface="Arial"/>
                <a:cs typeface="Arial"/>
              </a:rPr>
              <a:t>важность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latin typeface="Arial"/>
              <a:cs typeface="Arial"/>
            </a:endParaRPr>
          </a:p>
        </p:txBody>
      </p:sp>
      <p:sp>
        <p:nvSpPr>
          <p:cNvPr id="1068" name="WordArt 44"/>
          <p:cNvSpPr>
            <a:spLocks noChangeArrowheads="1" noChangeShapeType="1" noTextEdit="1"/>
          </p:cNvSpPr>
          <p:nvPr/>
        </p:nvSpPr>
        <p:spPr bwMode="auto">
          <a:xfrm>
            <a:off x="6286512" y="5643578"/>
            <a:ext cx="2286016" cy="642942"/>
          </a:xfrm>
          <a:prstGeom prst="rect">
            <a:avLst/>
          </a:prstGeom>
          <a:solidFill>
            <a:schemeClr val="bg1"/>
          </a:solidFill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latin typeface="Arial"/>
                <a:cs typeface="Arial"/>
              </a:rPr>
              <a:t>настроение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HALKBOARD_SMALL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/>
              <a:t>Итог урока</a:t>
            </a:r>
            <a:endParaRPr lang="ru-RU" sz="4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ru-RU" sz="3600" b="1" i="1" dirty="0" smtClean="0"/>
          </a:p>
          <a:p>
            <a:pPr marL="0" indent="0">
              <a:buNone/>
            </a:pPr>
            <a:r>
              <a:rPr lang="ru-RU" sz="3600" b="1" i="1" dirty="0" smtClean="0"/>
              <a:t>  Какие </a:t>
            </a:r>
            <a:r>
              <a:rPr lang="ru-RU" sz="3600" b="1" i="1" dirty="0" smtClean="0"/>
              <a:t>три правила учат грамотно писать буквы в корне слова?</a:t>
            </a:r>
          </a:p>
          <a:p>
            <a:pPr marL="0" indent="0">
              <a:buNone/>
            </a:pPr>
            <a:endParaRPr lang="ru-RU" sz="36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HALKBOARD_SMALL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36948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Корень-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</a:t>
            </a:r>
            <a:endParaRPr lang="ru-RU" sz="4800" b="1" i="1" dirty="0" smtClean="0">
              <a:solidFill>
                <a:schemeClr val="bg1"/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4427984" y="1124744"/>
            <a:ext cx="14401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699792" y="1988840"/>
            <a:ext cx="362047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  определение корня</a:t>
            </a:r>
          </a:p>
          <a:p>
            <a:r>
              <a:rPr lang="ru-RU" sz="2800" dirty="0" smtClean="0"/>
              <a:t>(посмотри в памятку )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35872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HALKBOARD_SMALL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/>
              <a:t>Рефлексия</a:t>
            </a:r>
            <a:endParaRPr lang="ru-RU" sz="4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3600" b="1" dirty="0" smtClean="0"/>
              <a:t>Я вижу в словах опасные места и умею их проверять. Хочу знать больше!</a:t>
            </a:r>
          </a:p>
          <a:p>
            <a:pPr marL="514350" indent="-514350">
              <a:buAutoNum type="arabicPeriod"/>
            </a:pPr>
            <a:r>
              <a:rPr lang="ru-RU" sz="3600" b="1" dirty="0" smtClean="0"/>
              <a:t>Я не всегда вижу в слове опасное место. Могу лучше!</a:t>
            </a:r>
          </a:p>
          <a:p>
            <a:pPr marL="514350" indent="-514350">
              <a:buAutoNum type="arabicPeriod"/>
            </a:pPr>
            <a:r>
              <a:rPr lang="ru-RU" sz="3600" b="1" dirty="0" smtClean="0"/>
              <a:t>Мне трудно, нужна помощь!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HALKBOARD_SMALL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/>
              <a:t>Домашнее задание</a:t>
            </a:r>
            <a:endParaRPr lang="ru-RU" sz="4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HALKBOARD_SMALL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/>
              <a:t>Ссылки на интернет-ресурсы: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/>
              <a:t>   </a:t>
            </a:r>
            <a:r>
              <a:rPr lang="ru-RU" b="1" dirty="0" smtClean="0"/>
              <a:t>1.</a:t>
            </a:r>
            <a:r>
              <a:rPr lang="en-US" b="1" dirty="0" smtClean="0"/>
              <a:t> </a:t>
            </a:r>
            <a:r>
              <a:rPr lang="en-US" b="1" dirty="0" smtClean="0">
                <a:hlinkClick r:id="rId3"/>
              </a:rPr>
              <a:t>http:// </a:t>
            </a:r>
            <a:r>
              <a:rPr lang="en-US" b="1" dirty="0" smtClean="0"/>
              <a:t>Pankova3.ppt</a:t>
            </a:r>
            <a:r>
              <a:rPr lang="ru-RU" b="1" dirty="0" smtClean="0"/>
              <a:t>;</a:t>
            </a:r>
          </a:p>
          <a:p>
            <a:pPr>
              <a:buNone/>
            </a:pPr>
            <a:r>
              <a:rPr lang="ru-RU" b="1" dirty="0" smtClean="0"/>
              <a:t>   2. </a:t>
            </a:r>
            <a:r>
              <a:rPr lang="en-US" b="1" dirty="0" smtClean="0">
                <a:hlinkClick r:id="rId3"/>
              </a:rPr>
              <a:t>http:// </a:t>
            </a:r>
            <a:r>
              <a:rPr lang="ru-RU" b="1" dirty="0" smtClean="0"/>
              <a:t>шаблоны для презентаций\картинки для презентаций;</a:t>
            </a:r>
          </a:p>
          <a:p>
            <a:pPr>
              <a:buNone/>
            </a:pPr>
            <a:r>
              <a:rPr lang="ru-RU" b="1" dirty="0" smtClean="0"/>
              <a:t>   3. </a:t>
            </a:r>
            <a:r>
              <a:rPr lang="en-US" b="1" dirty="0" smtClean="0">
                <a:hlinkClick r:id="rId3"/>
              </a:rPr>
              <a:t>http://ftstival.1</a:t>
            </a:r>
            <a:r>
              <a:rPr lang="en-US" b="1" dirty="0" smtClean="0"/>
              <a:t> </a:t>
            </a:r>
            <a:r>
              <a:rPr lang="en-US" b="1" dirty="0" err="1" smtClean="0"/>
              <a:t>september</a:t>
            </a:r>
            <a:r>
              <a:rPr lang="en-US" b="1" dirty="0" smtClean="0"/>
              <a:t>. </a:t>
            </a:r>
            <a:r>
              <a:rPr lang="en-US" b="1" dirty="0" err="1" smtClean="0"/>
              <a:t>ru</a:t>
            </a:r>
            <a:r>
              <a:rPr lang="en-US" b="1" dirty="0" smtClean="0"/>
              <a:t>/articles/508 189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HALKBOARD_SMALL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086" y="224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ЗОЛОТЫЕ  ПРАВИЛА  РУССКОЙ  ОРФОГРАФИИ</a:t>
            </a:r>
            <a:r>
              <a:rPr lang="ru-RU" b="1" i="1" dirty="0">
                <a:solidFill>
                  <a:schemeClr val="bg1"/>
                </a:solidFill>
              </a:rPr>
              <a:t/>
            </a:r>
            <a:br>
              <a:rPr lang="ru-RU" b="1" i="1" dirty="0">
                <a:solidFill>
                  <a:schemeClr val="bg1"/>
                </a:solidFill>
              </a:rPr>
            </a:b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  </a:t>
            </a:r>
            <a:endParaRPr lang="ru-RU" sz="4800" b="1" i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4800" b="1" i="1" dirty="0" smtClean="0">
                <a:solidFill>
                  <a:schemeClr val="bg1"/>
                </a:solidFill>
              </a:rPr>
              <a:t> </a:t>
            </a:r>
            <a:endParaRPr lang="ru-RU" sz="4800" b="1" i="1" dirty="0">
              <a:solidFill>
                <a:schemeClr val="bg1"/>
              </a:solidFill>
            </a:endParaRPr>
          </a:p>
        </p:txBody>
      </p:sp>
      <p:sp>
        <p:nvSpPr>
          <p:cNvPr id="5" name="AutoShape 9"/>
          <p:cNvSpPr>
            <a:spLocks noChangeArrowheads="1"/>
          </p:cNvSpPr>
          <p:nvPr/>
        </p:nvSpPr>
        <p:spPr bwMode="auto">
          <a:xfrm>
            <a:off x="642156" y="692696"/>
            <a:ext cx="1152525" cy="1150938"/>
          </a:xfrm>
          <a:prstGeom prst="curvedRightArrow">
            <a:avLst>
              <a:gd name="adj1" fmla="val 20000"/>
              <a:gd name="adj2" fmla="val 40000"/>
              <a:gd name="adj3" fmla="val 3337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1214970" y="1628205"/>
            <a:ext cx="2520950" cy="2159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dirty="0" smtClean="0"/>
              <a:t>БУКВЫ </a:t>
            </a:r>
          </a:p>
          <a:p>
            <a:pPr algn="ctr"/>
            <a:r>
              <a:rPr lang="ru-RU" dirty="0" smtClean="0"/>
              <a:t>БЕЗУДАРНЫХ</a:t>
            </a:r>
            <a:endParaRPr lang="ru-RU" dirty="0"/>
          </a:p>
          <a:p>
            <a:pPr algn="ctr"/>
            <a:r>
              <a:rPr lang="ru-RU" dirty="0" smtClean="0"/>
              <a:t>ГЛАСНЫХ</a:t>
            </a:r>
            <a:endParaRPr lang="ru-RU" dirty="0"/>
          </a:p>
          <a:p>
            <a:pPr algn="ctr"/>
            <a:r>
              <a:rPr lang="ru-RU" dirty="0"/>
              <a:t>В</a:t>
            </a:r>
          </a:p>
          <a:p>
            <a:pPr algn="ctr"/>
            <a:r>
              <a:rPr lang="ru-RU" dirty="0"/>
              <a:t>КОРНЕ </a:t>
            </a:r>
            <a:r>
              <a:rPr lang="ru-RU" dirty="0" smtClean="0"/>
              <a:t>СЛОВА</a:t>
            </a:r>
            <a:endParaRPr lang="ru-RU" dirty="0"/>
          </a:p>
        </p:txBody>
      </p:sp>
      <p:sp>
        <p:nvSpPr>
          <p:cNvPr id="7" name="AutoShape 11"/>
          <p:cNvSpPr>
            <a:spLocks noChangeArrowheads="1"/>
          </p:cNvSpPr>
          <p:nvPr/>
        </p:nvSpPr>
        <p:spPr bwMode="auto">
          <a:xfrm>
            <a:off x="3887787" y="990477"/>
            <a:ext cx="1584325" cy="2376488"/>
          </a:xfrm>
          <a:custGeom>
            <a:avLst/>
            <a:gdLst>
              <a:gd name="G0" fmla="+- 0 0 0"/>
              <a:gd name="G1" fmla="+- -11796480 0 0"/>
              <a:gd name="G2" fmla="+- 0 0 -11796480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5400 0 0"/>
              <a:gd name="G9" fmla="+- 0 0 -11796480"/>
              <a:gd name="G10" fmla="+- 540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540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5400 0"/>
              <a:gd name="G29" fmla="sin 540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96480"/>
              <a:gd name="G36" fmla="sin G34 -11796480"/>
              <a:gd name="G37" fmla="+/ -11796480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5400 G39"/>
              <a:gd name="G43" fmla="sin 54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0799 w 21600"/>
              <a:gd name="T5" fmla="*/ 0 h 21600"/>
              <a:gd name="T6" fmla="*/ 2700 w 21600"/>
              <a:gd name="T7" fmla="*/ 10800 h 21600"/>
              <a:gd name="T8" fmla="*/ 10799 w 21600"/>
              <a:gd name="T9" fmla="*/ 5400 h 21600"/>
              <a:gd name="T10" fmla="*/ 24300 w 21600"/>
              <a:gd name="T11" fmla="*/ 10800 h 21600"/>
              <a:gd name="T12" fmla="*/ 18900 w 21600"/>
              <a:gd name="T13" fmla="*/ 16200 h 21600"/>
              <a:gd name="T14" fmla="*/ 13500 w 21600"/>
              <a:gd name="T15" fmla="*/ 1080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3348038" y="3068960"/>
            <a:ext cx="2663825" cy="2016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dirty="0" smtClean="0"/>
              <a:t>БУКВЫ </a:t>
            </a:r>
          </a:p>
          <a:p>
            <a:pPr algn="ctr"/>
            <a:r>
              <a:rPr lang="ru-RU" dirty="0" smtClean="0"/>
              <a:t>ПАРНЫХ СОГЛАСНЫХ</a:t>
            </a:r>
            <a:endParaRPr lang="ru-RU" dirty="0"/>
          </a:p>
          <a:p>
            <a:pPr algn="ctr"/>
            <a:r>
              <a:rPr lang="ru-RU" dirty="0"/>
              <a:t>В</a:t>
            </a:r>
          </a:p>
          <a:p>
            <a:pPr algn="ctr"/>
            <a:r>
              <a:rPr lang="ru-RU" dirty="0"/>
              <a:t>КОРНЕ СЛОВА</a:t>
            </a:r>
          </a:p>
        </p:txBody>
      </p:sp>
      <p:sp>
        <p:nvSpPr>
          <p:cNvPr id="9" name="AutoShape 10"/>
          <p:cNvSpPr>
            <a:spLocks noChangeArrowheads="1"/>
          </p:cNvSpPr>
          <p:nvPr/>
        </p:nvSpPr>
        <p:spPr bwMode="auto">
          <a:xfrm>
            <a:off x="6516215" y="764134"/>
            <a:ext cx="1223963" cy="1008062"/>
          </a:xfrm>
          <a:prstGeom prst="curvedLeftArrow">
            <a:avLst>
              <a:gd name="adj1" fmla="val 20000"/>
              <a:gd name="adj2" fmla="val 40000"/>
              <a:gd name="adj3" fmla="val 4047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Oval 6"/>
          <p:cNvSpPr>
            <a:spLocks noChangeArrowheads="1"/>
          </p:cNvSpPr>
          <p:nvPr/>
        </p:nvSpPr>
        <p:spPr bwMode="auto">
          <a:xfrm>
            <a:off x="5832796" y="2011873"/>
            <a:ext cx="2590800" cy="2159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dirty="0" smtClean="0"/>
              <a:t>БУКВЫ</a:t>
            </a:r>
          </a:p>
          <a:p>
            <a:pPr algn="ctr"/>
            <a:r>
              <a:rPr lang="ru-RU" dirty="0" smtClean="0"/>
              <a:t>НЕПРОИЗНОСИМЫХ </a:t>
            </a:r>
          </a:p>
          <a:p>
            <a:pPr algn="ctr"/>
            <a:r>
              <a:rPr lang="ru-RU" dirty="0" smtClean="0"/>
              <a:t>СОГЛАСНЫХ </a:t>
            </a:r>
          </a:p>
          <a:p>
            <a:pPr algn="ctr"/>
            <a:r>
              <a:rPr lang="ru-RU" dirty="0" smtClean="0"/>
              <a:t>В КОРНЕ СЛОВА</a:t>
            </a:r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6280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HALKBOARD_SMALL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5300" b="1" dirty="0" smtClean="0">
                <a:solidFill>
                  <a:schemeClr val="bg1"/>
                </a:solidFill>
              </a:rPr>
              <a:t>Тема важная, потому что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</a:t>
            </a:r>
            <a:r>
              <a:rPr lang="ru-RU" sz="4800" b="1" i="1" dirty="0" smtClean="0">
                <a:solidFill>
                  <a:schemeClr val="bg1"/>
                </a:solidFill>
              </a:rPr>
              <a:t>1.Слышим …</a:t>
            </a:r>
          </a:p>
          <a:p>
            <a:pPr>
              <a:buNone/>
            </a:pPr>
            <a:r>
              <a:rPr lang="ru-RU" sz="4800" b="1" i="1" dirty="0" smtClean="0">
                <a:solidFill>
                  <a:schemeClr val="bg1"/>
                </a:solidFill>
              </a:rPr>
              <a:t>        2. Пишем …</a:t>
            </a:r>
            <a:endParaRPr lang="ru-RU" sz="48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HALKBOARD_SMALL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71472" y="785794"/>
            <a:ext cx="4038600" cy="438308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4800" b="1" u="sng" dirty="0" smtClean="0">
                <a:solidFill>
                  <a:schemeClr val="bg1"/>
                </a:solidFill>
              </a:rPr>
              <a:t>   Цели:</a:t>
            </a:r>
          </a:p>
          <a:p>
            <a:r>
              <a:rPr lang="ru-RU" sz="3600" b="1" dirty="0" smtClean="0">
                <a:solidFill>
                  <a:schemeClr val="bg1"/>
                </a:solidFill>
              </a:rPr>
              <a:t> </a:t>
            </a:r>
            <a:r>
              <a:rPr lang="ru-RU" sz="3600" b="1" dirty="0" smtClean="0">
                <a:solidFill>
                  <a:schemeClr val="bg1"/>
                </a:solidFill>
              </a:rPr>
              <a:t>Закреплять </a:t>
            </a:r>
            <a:r>
              <a:rPr lang="ru-RU" sz="3600" b="1" dirty="0" smtClean="0">
                <a:solidFill>
                  <a:schemeClr val="bg1"/>
                </a:solidFill>
              </a:rPr>
              <a:t>…</a:t>
            </a:r>
          </a:p>
          <a:p>
            <a:r>
              <a:rPr lang="ru-RU" sz="3600" b="1" dirty="0" smtClean="0">
                <a:solidFill>
                  <a:schemeClr val="bg1"/>
                </a:solidFill>
              </a:rPr>
              <a:t> </a:t>
            </a:r>
            <a:r>
              <a:rPr lang="ru-RU" sz="3600" b="1" dirty="0" smtClean="0">
                <a:solidFill>
                  <a:schemeClr val="bg1"/>
                </a:solidFill>
              </a:rPr>
              <a:t>Оценивать </a:t>
            </a:r>
            <a:r>
              <a:rPr lang="ru-RU" sz="3600" b="1" dirty="0" smtClean="0">
                <a:solidFill>
                  <a:schemeClr val="bg1"/>
                </a:solidFill>
              </a:rPr>
              <a:t>… </a:t>
            </a:r>
          </a:p>
          <a:p>
            <a:pPr>
              <a:buNone/>
            </a:pPr>
            <a:endParaRPr lang="ru-RU" sz="44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00562" y="714356"/>
            <a:ext cx="4038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4800" b="1" u="sng" dirty="0" smtClean="0">
                <a:solidFill>
                  <a:schemeClr val="bg1"/>
                </a:solidFill>
              </a:rPr>
              <a:t>  Задачи:</a:t>
            </a:r>
          </a:p>
          <a:p>
            <a:r>
              <a:rPr lang="ru-RU" sz="3900" b="1" dirty="0" smtClean="0">
                <a:solidFill>
                  <a:schemeClr val="bg1"/>
                </a:solidFill>
              </a:rPr>
              <a:t>Уметь видеть и исправлять ошибки</a:t>
            </a:r>
          </a:p>
          <a:p>
            <a:r>
              <a:rPr lang="ru-RU" sz="3900" b="1" dirty="0" smtClean="0">
                <a:solidFill>
                  <a:schemeClr val="bg1"/>
                </a:solidFill>
              </a:rPr>
              <a:t>Объяснять правописание слов</a:t>
            </a:r>
          </a:p>
          <a:p>
            <a:r>
              <a:rPr lang="ru-RU" sz="3900" b="1" dirty="0" smtClean="0">
                <a:solidFill>
                  <a:schemeClr val="bg1"/>
                </a:solidFill>
              </a:rPr>
              <a:t>Осуществлять самоконтроль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1314465908_1twljakqzcpnek4.jpeg"/>
          <p:cNvPicPr>
            <a:picLocks noChangeAspect="1"/>
          </p:cNvPicPr>
          <p:nvPr/>
        </p:nvPicPr>
        <p:blipFill>
          <a:blip r:embed="rId2" cstate="print"/>
          <a:srcRect t="7161" r="2213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 txBox="1">
            <a:spLocks/>
          </p:cNvSpPr>
          <p:nvPr/>
        </p:nvSpPr>
        <p:spPr>
          <a:xfrm>
            <a:off x="571472" y="1857364"/>
            <a:ext cx="8229600" cy="4786346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38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Хочу знать больше!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4600" b="1" i="1" dirty="0" smtClean="0">
              <a:solidFill>
                <a:srgbClr val="FF0000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4600" b="1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4600" b="1" i="1" dirty="0" smtClean="0">
                <a:solidFill>
                  <a:srgbClr val="FF0000"/>
                </a:solidFill>
              </a:rPr>
              <a:t>         </a:t>
            </a:r>
            <a:r>
              <a:rPr kumimoji="0" lang="ru-RU" sz="4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</a:t>
            </a:r>
            <a:r>
              <a:rPr kumimoji="0" lang="ru-RU" sz="4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Хорошо знаю материал,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но могу лучше!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4600" b="1" i="1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Пока испытываю трудности!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285728"/>
            <a:ext cx="72019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cs typeface="Arabic Typesetting" pitchFamily="66" charset="-78"/>
              </a:rPr>
              <a:t> </a:t>
            </a:r>
            <a:r>
              <a:rPr lang="ru-RU" sz="54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  <a:cs typeface="Arabic Typesetting" pitchFamily="66" charset="-78"/>
              </a:rPr>
              <a:t>Гора               Грамоты</a:t>
            </a:r>
            <a:endParaRPr lang="ru-RU" sz="5400" b="1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00FF"/>
              </a:solidFill>
              <a:effectLst>
                <a:reflection blurRad="12700" stA="28000" endPos="45000" dist="1000" dir="5400000" sy="-100000" algn="bl" rotWithShape="0"/>
              </a:effectLst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CHALKBOARD_SMALL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642918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ru-RU" sz="4400" i="1" dirty="0" smtClean="0">
                <a:solidFill>
                  <a:srgbClr val="002060"/>
                </a:solidFill>
              </a:rPr>
              <a:t>Орфографический тренинг.</a:t>
            </a:r>
            <a:endParaRPr lang="ru-RU" sz="4400" i="1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14348" y="1785926"/>
            <a:ext cx="7772400" cy="1835156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>
                <a:solidFill>
                  <a:schemeClr val="bg1"/>
                </a:solidFill>
              </a:rPr>
              <a:t>Хочешь грамотным быть - учись думать!</a:t>
            </a:r>
            <a:endParaRPr lang="ru-RU" sz="5400" dirty="0">
              <a:solidFill>
                <a:schemeClr val="bg1"/>
              </a:solidFill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7818" y="3714760"/>
            <a:ext cx="2857520" cy="28575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HALKBOARD_SMALL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u="sng" dirty="0" smtClean="0">
                <a:solidFill>
                  <a:schemeClr val="bg1"/>
                </a:solidFill>
              </a:rPr>
              <a:t>Объясни знакомые орфограммы:</a:t>
            </a:r>
            <a:endParaRPr lang="ru-RU" b="1" i="1" u="sng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42910" y="1142984"/>
            <a:ext cx="4038600" cy="4929222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4300" b="1" i="1" dirty="0" err="1" smtClean="0">
                <a:solidFill>
                  <a:schemeClr val="bg1"/>
                </a:solidFill>
              </a:rPr>
              <a:t>ска</a:t>
            </a:r>
            <a:r>
              <a:rPr lang="ru-RU" sz="4300" b="1" i="1" dirty="0" smtClean="0">
                <a:solidFill>
                  <a:schemeClr val="bg1"/>
                </a:solidFill>
              </a:rPr>
              <a:t> . </a:t>
            </a:r>
            <a:r>
              <a:rPr lang="ru-RU" sz="4300" b="1" i="1" dirty="0" err="1" smtClean="0">
                <a:solidFill>
                  <a:schemeClr val="bg1"/>
                </a:solidFill>
              </a:rPr>
              <a:t>ка</a:t>
            </a:r>
            <a:endParaRPr lang="ru-RU" sz="4300" b="1" i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ru-RU" sz="4300" b="1" i="1" dirty="0" err="1" smtClean="0">
                <a:solidFill>
                  <a:schemeClr val="bg1"/>
                </a:solidFill>
              </a:rPr>
              <a:t>гн</a:t>
            </a:r>
            <a:r>
              <a:rPr lang="ru-RU" sz="4300" b="1" i="1" dirty="0" smtClean="0">
                <a:solidFill>
                  <a:schemeClr val="bg1"/>
                </a:solidFill>
              </a:rPr>
              <a:t> . </a:t>
            </a:r>
            <a:r>
              <a:rPr lang="ru-RU" sz="4300" b="1" i="1" dirty="0" err="1" smtClean="0">
                <a:solidFill>
                  <a:schemeClr val="bg1"/>
                </a:solidFill>
              </a:rPr>
              <a:t>здо</a:t>
            </a:r>
            <a:endParaRPr lang="ru-RU" sz="4300" b="1" i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ru-RU" sz="4300" b="1" i="1" dirty="0" smtClean="0">
                <a:solidFill>
                  <a:schemeClr val="bg1"/>
                </a:solidFill>
              </a:rPr>
              <a:t>сер . </a:t>
            </a:r>
            <a:r>
              <a:rPr lang="ru-RU" sz="4300" b="1" i="1" dirty="0" err="1" smtClean="0">
                <a:solidFill>
                  <a:schemeClr val="bg1"/>
                </a:solidFill>
              </a:rPr>
              <a:t>це</a:t>
            </a:r>
            <a:endParaRPr lang="ru-RU" sz="4300" b="1" i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ru-RU" sz="4300" b="1" i="1" dirty="0" err="1" smtClean="0">
                <a:solidFill>
                  <a:schemeClr val="bg1"/>
                </a:solidFill>
              </a:rPr>
              <a:t>капус</a:t>
            </a:r>
            <a:r>
              <a:rPr lang="ru-RU" sz="4300" b="1" i="1" dirty="0" smtClean="0">
                <a:solidFill>
                  <a:schemeClr val="bg1"/>
                </a:solidFill>
              </a:rPr>
              <a:t>  . </a:t>
            </a:r>
            <a:r>
              <a:rPr lang="ru-RU" sz="4300" b="1" i="1" dirty="0" err="1" smtClean="0">
                <a:solidFill>
                  <a:schemeClr val="bg1"/>
                </a:solidFill>
              </a:rPr>
              <a:t>ный</a:t>
            </a:r>
            <a:endParaRPr lang="ru-RU" sz="4300" b="1" i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ru-RU" sz="4300" b="1" i="1" dirty="0" err="1" smtClean="0">
                <a:solidFill>
                  <a:schemeClr val="bg1"/>
                </a:solidFill>
              </a:rPr>
              <a:t>сугро</a:t>
            </a:r>
            <a:r>
              <a:rPr lang="ru-RU" sz="4300" b="1" i="1" dirty="0" smtClean="0">
                <a:solidFill>
                  <a:schemeClr val="bg1"/>
                </a:solidFill>
              </a:rPr>
              <a:t> .</a:t>
            </a:r>
          </a:p>
          <a:p>
            <a:pPr algn="ctr">
              <a:buNone/>
            </a:pPr>
            <a:r>
              <a:rPr lang="ru-RU" sz="4300" b="1" i="1" dirty="0" smtClean="0">
                <a:solidFill>
                  <a:schemeClr val="bg1"/>
                </a:solidFill>
              </a:rPr>
              <a:t>со . </a:t>
            </a:r>
            <a:r>
              <a:rPr lang="ru-RU" sz="4300" b="1" i="1" dirty="0" err="1" smtClean="0">
                <a:solidFill>
                  <a:schemeClr val="bg1"/>
                </a:solidFill>
              </a:rPr>
              <a:t>нце</a:t>
            </a:r>
            <a:endParaRPr lang="ru-RU" sz="4300" b="1" i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ru-RU" sz="4300" b="1" i="1" dirty="0" smtClean="0">
                <a:solidFill>
                  <a:schemeClr val="bg1"/>
                </a:solidFill>
              </a:rPr>
              <a:t>м . </a:t>
            </a:r>
            <a:r>
              <a:rPr lang="ru-RU" sz="4300" b="1" i="1" dirty="0" err="1" smtClean="0">
                <a:solidFill>
                  <a:schemeClr val="bg1"/>
                </a:solidFill>
              </a:rPr>
              <a:t>рской</a:t>
            </a:r>
            <a:endParaRPr lang="ru-RU" sz="4300" b="1" i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ru-RU" sz="4300" b="1" i="1" dirty="0" smtClean="0">
                <a:solidFill>
                  <a:schemeClr val="bg1"/>
                </a:solidFill>
              </a:rPr>
              <a:t>м . </a:t>
            </a:r>
            <a:r>
              <a:rPr lang="ru-RU" sz="4300" b="1" i="1" dirty="0" err="1" smtClean="0">
                <a:solidFill>
                  <a:schemeClr val="bg1"/>
                </a:solidFill>
              </a:rPr>
              <a:t>сной</a:t>
            </a:r>
            <a:endParaRPr lang="ru-RU" sz="3900" b="1" i="1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00562" y="1071546"/>
            <a:ext cx="4038600" cy="492922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000" b="1" i="1" dirty="0" smtClean="0">
                <a:solidFill>
                  <a:srgbClr val="FF0000"/>
                </a:solidFill>
              </a:rPr>
              <a:t>                  е</a:t>
            </a:r>
          </a:p>
          <a:p>
            <a:pPr>
              <a:buNone/>
            </a:pPr>
            <a:r>
              <a:rPr lang="ru-RU" sz="4000" b="1" i="1" dirty="0" smtClean="0">
                <a:solidFill>
                  <a:srgbClr val="FF0000"/>
                </a:solidFill>
              </a:rPr>
              <a:t>   </a:t>
            </a:r>
            <a:r>
              <a:rPr lang="ru-RU" sz="4000" b="1" i="1" dirty="0" err="1" smtClean="0">
                <a:solidFill>
                  <a:srgbClr val="FF0000"/>
                </a:solidFill>
              </a:rPr>
              <a:t>з</a:t>
            </a:r>
            <a:r>
              <a:rPr lang="ru-RU" sz="4000" b="1" i="1" dirty="0" smtClean="0">
                <a:solidFill>
                  <a:srgbClr val="FF0000"/>
                </a:solidFill>
              </a:rPr>
              <a:t>                     </a:t>
            </a:r>
          </a:p>
          <a:p>
            <a:pPr>
              <a:buNone/>
            </a:pPr>
            <a:r>
              <a:rPr lang="ru-RU" sz="4000" b="1" i="1" dirty="0" smtClean="0">
                <a:solidFill>
                  <a:srgbClr val="FF0000"/>
                </a:solidFill>
              </a:rPr>
              <a:t>                </a:t>
            </a:r>
            <a:r>
              <a:rPr lang="ru-RU" sz="4000" b="1" i="1" dirty="0" err="1" smtClean="0">
                <a:solidFill>
                  <a:srgbClr val="FF0000"/>
                </a:solidFill>
              </a:rPr>
              <a:t>д</a:t>
            </a:r>
            <a:endParaRPr lang="ru-RU" sz="4000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4000" b="1" i="1" dirty="0" smtClean="0">
                <a:solidFill>
                  <a:srgbClr val="FF0000"/>
                </a:solidFill>
              </a:rPr>
              <a:t>     б          </a:t>
            </a:r>
          </a:p>
          <a:p>
            <a:pPr>
              <a:buNone/>
            </a:pPr>
            <a:r>
              <a:rPr lang="ru-RU" sz="4000" b="1" i="1" dirty="0" smtClean="0">
                <a:solidFill>
                  <a:srgbClr val="FF0000"/>
                </a:solidFill>
              </a:rPr>
              <a:t>                           т             </a:t>
            </a:r>
          </a:p>
          <a:p>
            <a:pPr>
              <a:buNone/>
            </a:pPr>
            <a:r>
              <a:rPr lang="ru-RU" sz="4000" b="1" i="1" dirty="0" smtClean="0">
                <a:solidFill>
                  <a:srgbClr val="FF0000"/>
                </a:solidFill>
              </a:rPr>
              <a:t>  л                 </a:t>
            </a:r>
          </a:p>
          <a:p>
            <a:pPr>
              <a:buNone/>
            </a:pPr>
            <a:r>
              <a:rPr lang="ru-RU" sz="4000" b="1" i="1" dirty="0" smtClean="0">
                <a:solidFill>
                  <a:srgbClr val="FF0000"/>
                </a:solidFill>
              </a:rPr>
              <a:t>            о</a:t>
            </a:r>
          </a:p>
          <a:p>
            <a:pPr>
              <a:buNone/>
            </a:pPr>
            <a:r>
              <a:rPr lang="ru-RU" sz="4000" b="1" i="1" dirty="0" smtClean="0">
                <a:solidFill>
                  <a:srgbClr val="FF0000"/>
                </a:solidFill>
              </a:rPr>
              <a:t>                     я</a:t>
            </a:r>
          </a:p>
          <a:p>
            <a:pPr>
              <a:buNone/>
            </a:pPr>
            <a:r>
              <a:rPr lang="ru-RU" sz="4000" b="1" i="1" dirty="0" smtClean="0">
                <a:solidFill>
                  <a:srgbClr val="FFFF00"/>
                </a:solidFill>
              </a:rPr>
              <a:t>                       </a:t>
            </a:r>
            <a:endParaRPr lang="ru-RU" sz="3200" b="1" i="1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ru-RU" sz="3200" b="1" i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4427 -0.12578 " pathEditMode="relative" ptsTypes="AA">
                                      <p:cBhvr>
                                        <p:cTn id="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45677 0.08394 " pathEditMode="relative" ptsTypes="AA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41736 -0.04208 " pathEditMode="relative" ptsTypes="AA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55139 -0.16786 " pathEditMode="relative" ptsTypes="AA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2048 0.04185 " pathEditMode="relative" ptsTypes="AA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6771 -0.10497 " pathEditMode="relative" ptsTypes="AA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42517 -0.10474 " pathEditMode="relative" ptsTypes="AA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51979 -0.12578 " pathEditMode="relative" ptsTypes="AA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HALKBOARD_SMALL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99392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u="sng" dirty="0" smtClean="0">
                <a:solidFill>
                  <a:schemeClr val="bg1"/>
                </a:solidFill>
              </a:rPr>
              <a:t>Подбери проверочное слово </a:t>
            </a:r>
            <a:endParaRPr lang="ru-RU" b="1" i="1" u="sng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42910" y="1142984"/>
            <a:ext cx="4038600" cy="492922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err="1"/>
              <a:t>в</a:t>
            </a:r>
            <a:r>
              <a:rPr lang="ru-RU" dirty="0" err="1" smtClean="0"/>
              <a:t>..да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..</a:t>
            </a:r>
            <a:r>
              <a:rPr lang="ru-RU" dirty="0" err="1" smtClean="0"/>
              <a:t>сенний</a:t>
            </a:r>
            <a:endParaRPr lang="ru-RU" dirty="0" smtClean="0"/>
          </a:p>
          <a:p>
            <a:pPr>
              <a:buNone/>
            </a:pPr>
            <a:r>
              <a:rPr lang="ru-RU" dirty="0" err="1"/>
              <a:t>п</a:t>
            </a:r>
            <a:r>
              <a:rPr lang="ru-RU" dirty="0" err="1" smtClean="0"/>
              <a:t>рил</a:t>
            </a:r>
            <a:r>
              <a:rPr lang="ru-RU" dirty="0" smtClean="0"/>
              <a:t>..</a:t>
            </a:r>
            <a:r>
              <a:rPr lang="ru-RU" dirty="0" err="1" smtClean="0"/>
              <a:t>тит</a:t>
            </a:r>
            <a:endParaRPr lang="ru-RU" dirty="0" smtClean="0"/>
          </a:p>
          <a:p>
            <a:pPr>
              <a:buNone/>
            </a:pPr>
            <a:r>
              <a:rPr lang="ru-RU" dirty="0"/>
              <a:t>х</a:t>
            </a:r>
            <a:r>
              <a:rPr lang="ru-RU" dirty="0" smtClean="0"/>
              <a:t>ор..</a:t>
            </a:r>
            <a:r>
              <a:rPr lang="ru-RU" dirty="0" err="1" smtClean="0"/>
              <a:t>шо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Какая орфограмма объединяет эти слова?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00562" y="1071546"/>
            <a:ext cx="4038600" cy="492922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000" b="1" i="1" dirty="0" smtClean="0">
                <a:solidFill>
                  <a:srgbClr val="FF0000"/>
                </a:solidFill>
              </a:rPr>
              <a:t>водный</a:t>
            </a:r>
          </a:p>
          <a:p>
            <a:pPr>
              <a:buNone/>
            </a:pPr>
            <a:r>
              <a:rPr lang="ru-RU" sz="4000" b="1" i="1" dirty="0" smtClean="0">
                <a:solidFill>
                  <a:srgbClr val="FF0000"/>
                </a:solidFill>
              </a:rPr>
              <a:t>осень</a:t>
            </a:r>
          </a:p>
          <a:p>
            <a:pPr>
              <a:buNone/>
            </a:pPr>
            <a:r>
              <a:rPr lang="ru-RU" sz="4000" b="1" i="1" dirty="0" smtClean="0">
                <a:solidFill>
                  <a:srgbClr val="FF0000"/>
                </a:solidFill>
              </a:rPr>
              <a:t>перелёт</a:t>
            </a:r>
          </a:p>
          <a:p>
            <a:pPr>
              <a:buNone/>
            </a:pPr>
            <a:r>
              <a:rPr lang="ru-RU" sz="4000" b="1" i="1" dirty="0" smtClean="0">
                <a:solidFill>
                  <a:srgbClr val="FF0000"/>
                </a:solidFill>
              </a:rPr>
              <a:t>хороший</a:t>
            </a:r>
          </a:p>
          <a:p>
            <a:pPr>
              <a:buNone/>
            </a:pPr>
            <a:endParaRPr lang="ru-RU" sz="4000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sz="4000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sz="4000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sz="4000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sz="4000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4000" b="1" i="1" dirty="0" smtClean="0">
                <a:solidFill>
                  <a:srgbClr val="FFFF00"/>
                </a:solidFill>
              </a:rPr>
              <a:t>                   </a:t>
            </a:r>
            <a:endParaRPr lang="ru-RU" sz="32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867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4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4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578</TotalTime>
  <Words>503</Words>
  <Application>Microsoft Office PowerPoint</Application>
  <PresentationFormat>Экран (4:3)</PresentationFormat>
  <Paragraphs>203</Paragraphs>
  <Slides>22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МБОУ СОШ № 39 г.Дзержинск</vt:lpstr>
      <vt:lpstr>Корень-</vt:lpstr>
      <vt:lpstr>ЗОЛОТЫЕ  ПРАВИЛА  РУССКОЙ  ОРФОГРАФИИ </vt:lpstr>
      <vt:lpstr> Тема важная, потому что</vt:lpstr>
      <vt:lpstr>Презентация PowerPoint</vt:lpstr>
      <vt:lpstr>Презентация PowerPoint</vt:lpstr>
      <vt:lpstr>Орфографический тренинг.</vt:lpstr>
      <vt:lpstr>Объясни знакомые орфограммы:</vt:lpstr>
      <vt:lpstr>Подбери проверочное слово </vt:lpstr>
      <vt:lpstr>Составь пару</vt:lpstr>
      <vt:lpstr>Проверь себя</vt:lpstr>
      <vt:lpstr>Угадай слова!</vt:lpstr>
      <vt:lpstr>Проверь себя!</vt:lpstr>
      <vt:lpstr>Презентация PowerPoint</vt:lpstr>
      <vt:lpstr>Открой картинку!</vt:lpstr>
      <vt:lpstr>масква – серце нашей родины. Это балшой и кросивый горот. </vt:lpstr>
      <vt:lpstr>Индивидуальная работа</vt:lpstr>
      <vt:lpstr>Самооценка </vt:lpstr>
      <vt:lpstr>Итог урока</vt:lpstr>
      <vt:lpstr>Рефлексия</vt:lpstr>
      <vt:lpstr>Домашнее задание</vt:lpstr>
      <vt:lpstr>Ссылки на интернет-ресурсы: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- тренинг</dc:title>
  <dc:creator>Admin</dc:creator>
  <cp:lastModifiedBy>Леха</cp:lastModifiedBy>
  <cp:revision>66</cp:revision>
  <dcterms:created xsi:type="dcterms:W3CDTF">2011-11-28T10:54:51Z</dcterms:created>
  <dcterms:modified xsi:type="dcterms:W3CDTF">2013-01-13T16:38:27Z</dcterms:modified>
</cp:coreProperties>
</file>