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7" r:id="rId3"/>
    <p:sldId id="286" r:id="rId4"/>
    <p:sldId id="257" r:id="rId5"/>
    <p:sldId id="258" r:id="rId6"/>
    <p:sldId id="277" r:id="rId7"/>
    <p:sldId id="261" r:id="rId8"/>
    <p:sldId id="263" r:id="rId9"/>
    <p:sldId id="288" r:id="rId10"/>
    <p:sldId id="278" r:id="rId11"/>
    <p:sldId id="279" r:id="rId12"/>
    <p:sldId id="265" r:id="rId13"/>
    <p:sldId id="282" r:id="rId14"/>
    <p:sldId id="274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B4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D500-9713-40D3-B21A-6EC1032A67F6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E64B3-9C54-451C-8618-55A57C9704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2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E64B3-9C54-451C-8618-55A57C9704B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1CAC-AA77-4936-8631-AE285859E012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4B95-3760-4F35-8BCF-9461E3E9C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tstival.1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521397.jpg"/>
          <p:cNvPicPr>
            <a:picLocks noChangeAspect="1"/>
          </p:cNvPicPr>
          <p:nvPr/>
        </p:nvPicPr>
        <p:blipFill>
          <a:blip r:embed="rId3" cstate="print">
            <a:lum bright="-1000" contrast="-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04664"/>
            <a:ext cx="5522386" cy="13772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МБОУ СОШ № 39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err="1" smtClean="0">
                <a:solidFill>
                  <a:srgbClr val="0000FF"/>
                </a:solidFill>
              </a:rPr>
              <a:t>г.Дзержинск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000240"/>
            <a:ext cx="7314606" cy="4381088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</a:rPr>
              <a:t>       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Урок – тренинг  </a:t>
            </a:r>
          </a:p>
          <a:p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во 2    классе  по теме:  «Орфограммы корня»</a:t>
            </a:r>
          </a:p>
          <a:p>
            <a:pPr algn="r"/>
            <a:r>
              <a:rPr lang="ru-RU" sz="5400" b="1" i="1" dirty="0" smtClean="0">
                <a:solidFill>
                  <a:srgbClr val="00B0F0"/>
                </a:solidFill>
              </a:rPr>
              <a:t> </a:t>
            </a:r>
            <a:r>
              <a:rPr lang="ru-RU" sz="3600" b="1" i="1" dirty="0" smtClean="0">
                <a:solidFill>
                  <a:srgbClr val="0000FF"/>
                </a:solidFill>
              </a:rPr>
              <a:t>Автор презентации:</a:t>
            </a:r>
          </a:p>
          <a:p>
            <a:pPr algn="r"/>
            <a:r>
              <a:rPr lang="ru-RU" sz="3600" b="1" i="1" dirty="0" smtClean="0">
                <a:solidFill>
                  <a:srgbClr val="0000FF"/>
                </a:solidFill>
              </a:rPr>
              <a:t>Зотеева Н.А.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Составь пару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142984"/>
            <a:ext cx="403860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71546"/>
            <a:ext cx="4038600" cy="492922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                       </a:t>
            </a:r>
            <a:endParaRPr lang="ru-RU" sz="32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3200" b="1" i="1" dirty="0" smtClean="0">
              <a:solidFill>
                <a:srgbClr val="FFFF00"/>
              </a:solidFill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5072066" y="4429132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ф</a:t>
            </a:r>
            <a:endParaRPr lang="ru-RU" sz="7200" dirty="0"/>
          </a:p>
        </p:txBody>
      </p:sp>
      <p:sp>
        <p:nvSpPr>
          <p:cNvPr id="7" name="7-конечная звезда 6"/>
          <p:cNvSpPr/>
          <p:nvPr/>
        </p:nvSpPr>
        <p:spPr>
          <a:xfrm>
            <a:off x="6929454" y="2714620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571472" y="171448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1928794" y="100010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0" name="7-конечная звезда 9"/>
          <p:cNvSpPr/>
          <p:nvPr/>
        </p:nvSpPr>
        <p:spPr>
          <a:xfrm>
            <a:off x="5286380" y="1285860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sp>
        <p:nvSpPr>
          <p:cNvPr id="11" name="7-конечная звезда 10"/>
          <p:cNvSpPr/>
          <p:nvPr/>
        </p:nvSpPr>
        <p:spPr>
          <a:xfrm>
            <a:off x="7000892" y="1071546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д</a:t>
            </a:r>
            <a:endParaRPr lang="ru-RU" sz="7200" dirty="0"/>
          </a:p>
        </p:txBody>
      </p:sp>
      <p:sp>
        <p:nvSpPr>
          <p:cNvPr id="12" name="7-конечная звезда 11"/>
          <p:cNvSpPr/>
          <p:nvPr/>
        </p:nvSpPr>
        <p:spPr>
          <a:xfrm>
            <a:off x="1857356" y="3071810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3" name="7-конечная звезда 12"/>
          <p:cNvSpPr/>
          <p:nvPr/>
        </p:nvSpPr>
        <p:spPr>
          <a:xfrm>
            <a:off x="3214678" y="3929066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т</a:t>
            </a:r>
            <a:endParaRPr lang="ru-RU" sz="7200" dirty="0"/>
          </a:p>
        </p:txBody>
      </p:sp>
      <p:sp>
        <p:nvSpPr>
          <p:cNvPr id="14" name="7-конечная звезда 13"/>
          <p:cNvSpPr/>
          <p:nvPr/>
        </p:nvSpPr>
        <p:spPr>
          <a:xfrm>
            <a:off x="6858016" y="457200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 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3428992" y="207167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з</a:t>
            </a:r>
            <a:endParaRPr lang="ru-RU" sz="7200" dirty="0"/>
          </a:p>
        </p:txBody>
      </p:sp>
      <p:sp>
        <p:nvSpPr>
          <p:cNvPr id="16" name="7-конечная звезда 15"/>
          <p:cNvSpPr/>
          <p:nvPr/>
        </p:nvSpPr>
        <p:spPr>
          <a:xfrm>
            <a:off x="5143504" y="2643182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7" name="7-конечная звезда 16"/>
          <p:cNvSpPr/>
          <p:nvPr/>
        </p:nvSpPr>
        <p:spPr>
          <a:xfrm>
            <a:off x="1643042" y="457200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г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Проверь себя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142984"/>
            <a:ext cx="403860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71546"/>
            <a:ext cx="4038600" cy="492922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                       </a:t>
            </a:r>
            <a:endParaRPr lang="ru-RU" sz="32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3200" b="1" i="1" dirty="0" smtClean="0">
              <a:solidFill>
                <a:srgbClr val="FFFF00"/>
              </a:solidFill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2071670" y="2500306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ф</a:t>
            </a:r>
            <a:endParaRPr lang="ru-RU" sz="7200" dirty="0"/>
          </a:p>
        </p:txBody>
      </p:sp>
      <p:sp>
        <p:nvSpPr>
          <p:cNvPr id="7" name="7-конечная звезда 6"/>
          <p:cNvSpPr/>
          <p:nvPr/>
        </p:nvSpPr>
        <p:spPr>
          <a:xfrm>
            <a:off x="2000232" y="1071546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857224" y="100010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1000100" y="242886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0" name="7-конечная звезда 9"/>
          <p:cNvSpPr/>
          <p:nvPr/>
        </p:nvSpPr>
        <p:spPr>
          <a:xfrm>
            <a:off x="5286380" y="2714620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sp>
        <p:nvSpPr>
          <p:cNvPr id="11" name="7-конечная звезда 10"/>
          <p:cNvSpPr/>
          <p:nvPr/>
        </p:nvSpPr>
        <p:spPr>
          <a:xfrm>
            <a:off x="5214942" y="1142984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д</a:t>
            </a:r>
            <a:endParaRPr lang="ru-RU" sz="7200" dirty="0"/>
          </a:p>
        </p:txBody>
      </p:sp>
      <p:sp>
        <p:nvSpPr>
          <p:cNvPr id="12" name="7-конечная звезда 11"/>
          <p:cNvSpPr/>
          <p:nvPr/>
        </p:nvSpPr>
        <p:spPr>
          <a:xfrm>
            <a:off x="6500826" y="2643182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3" name="7-конечная звезда 12"/>
          <p:cNvSpPr/>
          <p:nvPr/>
        </p:nvSpPr>
        <p:spPr>
          <a:xfrm>
            <a:off x="6429388" y="1142984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т</a:t>
            </a:r>
            <a:endParaRPr lang="ru-RU" sz="7200" dirty="0"/>
          </a:p>
        </p:txBody>
      </p:sp>
      <p:sp>
        <p:nvSpPr>
          <p:cNvPr id="14" name="7-конечная звезда 13"/>
          <p:cNvSpPr/>
          <p:nvPr/>
        </p:nvSpPr>
        <p:spPr>
          <a:xfrm>
            <a:off x="6715140" y="4143380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 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5357818" y="4143380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з</a:t>
            </a:r>
            <a:endParaRPr lang="ru-RU" sz="7200" dirty="0"/>
          </a:p>
        </p:txBody>
      </p:sp>
      <p:sp>
        <p:nvSpPr>
          <p:cNvPr id="16" name="7-конечная звезда 15"/>
          <p:cNvSpPr/>
          <p:nvPr/>
        </p:nvSpPr>
        <p:spPr>
          <a:xfrm>
            <a:off x="2214546" y="3929066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7" name="7-конечная звезда 16"/>
          <p:cNvSpPr/>
          <p:nvPr/>
        </p:nvSpPr>
        <p:spPr>
          <a:xfrm>
            <a:off x="1142976" y="3857628"/>
            <a:ext cx="1357322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г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chemeClr val="bg1"/>
                </a:solidFill>
              </a:rPr>
              <a:t>Угадай слова!</a:t>
            </a:r>
            <a:endParaRPr lang="ru-RU" sz="4800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800" b="1" dirty="0" smtClean="0">
                <a:solidFill>
                  <a:schemeClr val="bg1"/>
                </a:solidFill>
              </a:rPr>
              <a:t>      </a:t>
            </a:r>
            <a:r>
              <a:rPr lang="ru-RU" sz="5800" b="1" dirty="0" err="1" smtClean="0">
                <a:solidFill>
                  <a:schemeClr val="bg1"/>
                </a:solidFill>
              </a:rPr>
              <a:t>кл</a:t>
            </a:r>
            <a:r>
              <a:rPr lang="ru-RU" sz="8600" b="1" baseline="30000" dirty="0" smtClean="0">
                <a:solidFill>
                  <a:schemeClr val="bg1"/>
                </a:solidFill>
              </a:rPr>
              <a:t>,</a:t>
            </a:r>
            <a:r>
              <a:rPr lang="ru-RU" sz="5800" b="1" baseline="30000" dirty="0" smtClean="0">
                <a:solidFill>
                  <a:schemeClr val="bg1"/>
                </a:solidFill>
              </a:rPr>
              <a:t> </a:t>
            </a:r>
            <a:r>
              <a:rPr lang="ru-RU" sz="5800" b="1" dirty="0" smtClean="0">
                <a:solidFill>
                  <a:schemeClr val="bg1"/>
                </a:solidFill>
              </a:rPr>
              <a:t>уф           </a:t>
            </a:r>
            <a:r>
              <a:rPr lang="ru-RU" sz="5800" b="1" dirty="0" err="1" smtClean="0">
                <a:solidFill>
                  <a:schemeClr val="bg1"/>
                </a:solidFill>
              </a:rPr>
              <a:t>галупка</a:t>
            </a:r>
            <a:r>
              <a:rPr lang="ru-RU" sz="5800" dirty="0" smtClean="0">
                <a:solidFill>
                  <a:schemeClr val="bg1"/>
                </a:solidFill>
              </a:rPr>
              <a:t> 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800" b="1" dirty="0" smtClean="0">
                <a:solidFill>
                  <a:schemeClr val="bg1"/>
                </a:solidFill>
              </a:rPr>
              <a:t>      пахот              </a:t>
            </a:r>
            <a:r>
              <a:rPr lang="ru-RU" sz="5800" b="1" dirty="0" err="1" smtClean="0">
                <a:solidFill>
                  <a:schemeClr val="bg1"/>
                </a:solidFill>
              </a:rPr>
              <a:t>прышк</a:t>
            </a:r>
            <a:r>
              <a:rPr lang="ru-RU" sz="9500" b="1" baseline="30000" dirty="0" err="1" smtClean="0">
                <a:solidFill>
                  <a:schemeClr val="bg1"/>
                </a:solidFill>
              </a:rPr>
              <a:t>,</a:t>
            </a:r>
            <a:r>
              <a:rPr lang="ru-RU" sz="5800" b="1" dirty="0" err="1" smtClean="0">
                <a:solidFill>
                  <a:schemeClr val="bg1"/>
                </a:solidFill>
              </a:rPr>
              <a:t>и</a:t>
            </a:r>
            <a:r>
              <a:rPr lang="ru-RU" sz="5800" b="1" dirty="0" smtClean="0">
                <a:solidFill>
                  <a:schemeClr val="bg1"/>
                </a:solidFill>
              </a:rPr>
              <a:t>      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800" b="1" dirty="0" smtClean="0">
                <a:solidFill>
                  <a:schemeClr val="bg1"/>
                </a:solidFill>
              </a:rPr>
              <a:t>       </a:t>
            </a:r>
            <a:r>
              <a:rPr lang="ru-RU" sz="5800" b="1" dirty="0" err="1" smtClean="0">
                <a:solidFill>
                  <a:schemeClr val="bg1"/>
                </a:solidFill>
              </a:rPr>
              <a:t>марос</a:t>
            </a:r>
            <a:r>
              <a:rPr lang="ru-RU" sz="5800" b="1" dirty="0" smtClean="0">
                <a:solidFill>
                  <a:schemeClr val="bg1"/>
                </a:solidFill>
              </a:rPr>
              <a:t>           </a:t>
            </a:r>
            <a:r>
              <a:rPr lang="ru-RU" sz="6000" b="1" dirty="0" err="1" smtClean="0">
                <a:solidFill>
                  <a:schemeClr val="bg1"/>
                </a:solidFill>
              </a:rPr>
              <a:t>сн</a:t>
            </a:r>
            <a:r>
              <a:rPr lang="ru-RU" sz="8000" b="1" baseline="30000" dirty="0" smtClean="0">
                <a:solidFill>
                  <a:schemeClr val="bg1"/>
                </a:solidFill>
              </a:rPr>
              <a:t>,</a:t>
            </a:r>
            <a:r>
              <a:rPr lang="ru-RU" sz="6000" b="1" baseline="30000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 smtClean="0">
                <a:solidFill>
                  <a:schemeClr val="bg1"/>
                </a:solidFill>
              </a:rPr>
              <a:t>ишк</a:t>
            </a:r>
            <a:r>
              <a:rPr lang="ru-RU" sz="8000" b="1" baseline="30000" dirty="0" smtClean="0">
                <a:solidFill>
                  <a:schemeClr val="bg1"/>
                </a:solidFill>
              </a:rPr>
              <a:t>,</a:t>
            </a:r>
            <a:r>
              <a:rPr lang="ru-RU" sz="6000" b="1" baseline="30000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и</a:t>
            </a:r>
            <a:endParaRPr lang="ru-RU" sz="5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Какая орфограмма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объединяет эти   слова?          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4" name="Двойные круглые скобки 13"/>
          <p:cNvSpPr/>
          <p:nvPr/>
        </p:nvSpPr>
        <p:spPr>
          <a:xfrm>
            <a:off x="5143504" y="2357430"/>
            <a:ext cx="3071834" cy="500066"/>
          </a:xfrm>
          <a:prstGeom prst="bracketPair">
            <a:avLst/>
          </a:prstGeom>
          <a:ln w="635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16" name="Двойные круглые скобки 15"/>
          <p:cNvSpPr/>
          <p:nvPr/>
        </p:nvSpPr>
        <p:spPr>
          <a:xfrm>
            <a:off x="4857752" y="1357298"/>
            <a:ext cx="2643206" cy="571504"/>
          </a:xfrm>
          <a:prstGeom prst="bracketPair">
            <a:avLst/>
          </a:prstGeom>
          <a:ln w="635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17" name="Двойные круглые скобки 16"/>
          <p:cNvSpPr/>
          <p:nvPr/>
        </p:nvSpPr>
        <p:spPr>
          <a:xfrm>
            <a:off x="1428728" y="3357562"/>
            <a:ext cx="2286016" cy="500066"/>
          </a:xfrm>
          <a:prstGeom prst="bracketPair">
            <a:avLst/>
          </a:prstGeom>
          <a:ln w="635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1357290" y="1357298"/>
            <a:ext cx="2071702" cy="571504"/>
          </a:xfrm>
          <a:prstGeom prst="bracketPair">
            <a:avLst/>
          </a:prstGeom>
          <a:ln w="635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19" name="Двойные круглые скобки 18"/>
          <p:cNvSpPr/>
          <p:nvPr/>
        </p:nvSpPr>
        <p:spPr>
          <a:xfrm>
            <a:off x="1357290" y="2285992"/>
            <a:ext cx="2000264" cy="571504"/>
          </a:xfrm>
          <a:prstGeom prst="bracketPair">
            <a:avLst/>
          </a:prstGeom>
          <a:ln w="635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20" name="Двойные круглые скобки 19"/>
          <p:cNvSpPr/>
          <p:nvPr/>
        </p:nvSpPr>
        <p:spPr>
          <a:xfrm>
            <a:off x="5072066" y="3286124"/>
            <a:ext cx="3286148" cy="500066"/>
          </a:xfrm>
          <a:prstGeom prst="bracketPair">
            <a:avLst/>
          </a:prstGeom>
          <a:ln w="635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bg1"/>
                </a:solidFill>
              </a:rPr>
              <a:t>Проверь себя!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sz="5400" b="1" dirty="0" smtClean="0">
                <a:solidFill>
                  <a:schemeClr val="bg1"/>
                </a:solidFill>
              </a:rPr>
              <a:t>клюв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        поход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        мороз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  </a:t>
            </a:r>
            <a:r>
              <a:rPr lang="ru-RU" sz="5400" b="1" dirty="0" smtClean="0">
                <a:solidFill>
                  <a:schemeClr val="bg1"/>
                </a:solidFill>
              </a:rPr>
              <a:t>голубка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   прыжки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   снежки 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857224" y="571480"/>
            <a:ext cx="7572428" cy="10525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Найдите 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«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лишнее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»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слово. </a:t>
            </a:r>
          </a:p>
          <a:p>
            <a:pPr algn="ctr"/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Докажите, что это слово 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«лишнее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»</a:t>
            </a:r>
            <a:r>
              <a:rPr lang="ru-RU" sz="1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ru-RU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196" name="WordArt 6"/>
          <p:cNvSpPr>
            <a:spLocks noChangeArrowheads="1" noChangeShapeType="1" noTextEdit="1"/>
          </p:cNvSpPr>
          <p:nvPr/>
        </p:nvSpPr>
        <p:spPr bwMode="auto">
          <a:xfrm>
            <a:off x="2928926" y="1714488"/>
            <a:ext cx="3357586" cy="990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сердце </a:t>
            </a:r>
            <a:endParaRPr lang="ru-RU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2857488" y="2643182"/>
            <a:ext cx="3786214" cy="66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честный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2571736" y="3357562"/>
            <a:ext cx="4143404" cy="833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вкус </a:t>
            </a:r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ный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199" name="WordArt 9"/>
          <p:cNvSpPr>
            <a:spLocks noChangeArrowheads="1" noChangeShapeType="1" noTextEdit="1"/>
          </p:cNvSpPr>
          <p:nvPr/>
        </p:nvSpPr>
        <p:spPr bwMode="auto">
          <a:xfrm>
            <a:off x="2285984" y="4143380"/>
            <a:ext cx="5143536" cy="8858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радостный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143372" y="2714620"/>
            <a:ext cx="714380" cy="64294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357686" y="2000240"/>
            <a:ext cx="642942" cy="64294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4214810" y="3500438"/>
            <a:ext cx="714380" cy="64294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4929190" y="4214818"/>
            <a:ext cx="714380" cy="71438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28860" y="3357562"/>
            <a:ext cx="4786346" cy="842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вкусный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13" grpId="0" animBg="1"/>
      <p:bldP spid="14" grpId="0" animBg="1"/>
      <p:bldP spid="15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err="1" smtClean="0">
                <a:solidFill>
                  <a:schemeClr val="bg1"/>
                </a:solidFill>
              </a:rPr>
              <a:t>счас</a:t>
            </a:r>
            <a:r>
              <a:rPr lang="ru-RU" sz="5400" b="1" dirty="0" smtClean="0">
                <a:solidFill>
                  <a:schemeClr val="bg1"/>
                </a:solidFill>
              </a:rPr>
              <a:t>. </a:t>
            </a:r>
            <a:r>
              <a:rPr lang="ru-RU" sz="5400" b="1" dirty="0" err="1" smtClean="0">
                <a:solidFill>
                  <a:schemeClr val="bg1"/>
                </a:solidFill>
              </a:rPr>
              <a:t>ливый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b="1" dirty="0" err="1" smtClean="0">
                <a:solidFill>
                  <a:schemeClr val="bg1"/>
                </a:solidFill>
              </a:rPr>
              <a:t>ужас.ный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b="1" dirty="0" err="1" smtClean="0">
                <a:solidFill>
                  <a:schemeClr val="bg1"/>
                </a:solidFill>
              </a:rPr>
              <a:t>интерес.ный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b="1" dirty="0" smtClean="0"/>
              <a:t>    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т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err="1" smtClean="0">
                <a:solidFill>
                  <a:schemeClr val="bg1"/>
                </a:solidFill>
              </a:rPr>
              <a:t>радос</a:t>
            </a:r>
            <a:r>
              <a:rPr lang="ru-RU" sz="5400" b="1" dirty="0" smtClean="0">
                <a:solidFill>
                  <a:schemeClr val="bg1"/>
                </a:solidFill>
              </a:rPr>
              <a:t>. </a:t>
            </a:r>
            <a:r>
              <a:rPr lang="ru-RU" sz="5400" b="1" dirty="0" err="1" smtClean="0">
                <a:solidFill>
                  <a:schemeClr val="bg1"/>
                </a:solidFill>
              </a:rPr>
              <a:t>ный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лес. </a:t>
            </a:r>
            <a:r>
              <a:rPr lang="ru-RU" sz="5400" b="1" dirty="0" err="1" smtClean="0">
                <a:solidFill>
                  <a:schemeClr val="bg1"/>
                </a:solidFill>
              </a:rPr>
              <a:t>ница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b="1" dirty="0" smtClean="0"/>
              <a:t>     </a:t>
            </a:r>
            <a:r>
              <a:rPr lang="ru-RU" sz="5400" b="1" dirty="0" smtClean="0">
                <a:solidFill>
                  <a:srgbClr val="FFFF00"/>
                </a:solidFill>
              </a:rPr>
              <a:t>т</a:t>
            </a:r>
            <a:r>
              <a:rPr lang="ru-RU" sz="5400" b="1" dirty="0" smtClean="0"/>
              <a:t>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т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chemeClr val="bg1"/>
                </a:solidFill>
              </a:rPr>
              <a:t>Открой картинку!</a:t>
            </a:r>
            <a:endParaRPr lang="ru-RU" sz="4800" b="1" u="sng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643182"/>
            <a:ext cx="300039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ужасный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500438"/>
            <a:ext cx="39290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интересный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8 -0.39884 " pathEditMode="relative" ptsTypes="AA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24 -0.39908 " pathEditMode="relative" ptsTypes="AA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25 -0.2625 " pathEditMode="relative" ptsTypes="AA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14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515" b="515"/>
          <a:stretch>
            <a:fillRect/>
          </a:stretch>
        </p:blipFill>
        <p:spPr bwMode="auto">
          <a:xfrm>
            <a:off x="571472" y="428604"/>
            <a:ext cx="8001056" cy="557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14282" y="5357826"/>
            <a:ext cx="8643998" cy="121444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Москва – сердце нашей Родины. Это большой и красивый город.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357826"/>
            <a:ext cx="8643998" cy="114300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err="1" smtClean="0"/>
              <a:t>масква</a:t>
            </a:r>
            <a:r>
              <a:rPr lang="ru-RU" sz="2400" dirty="0" smtClean="0"/>
              <a:t> – </a:t>
            </a:r>
            <a:r>
              <a:rPr lang="ru-RU" sz="2400" dirty="0" err="1" smtClean="0"/>
              <a:t>серце</a:t>
            </a:r>
            <a:r>
              <a:rPr lang="ru-RU" sz="2400" dirty="0" smtClean="0"/>
              <a:t> нашей родины. Это </a:t>
            </a:r>
            <a:r>
              <a:rPr lang="ru-RU" sz="2400" dirty="0" err="1" smtClean="0"/>
              <a:t>балшой</a:t>
            </a:r>
            <a:r>
              <a:rPr lang="ru-RU" sz="2400" dirty="0" smtClean="0"/>
              <a:t> и </a:t>
            </a:r>
            <a:r>
              <a:rPr lang="ru-RU" sz="2400" dirty="0" err="1" smtClean="0"/>
              <a:t>кросивый</a:t>
            </a:r>
            <a:r>
              <a:rPr lang="ru-RU" sz="2400" dirty="0" smtClean="0"/>
              <a:t> </a:t>
            </a:r>
            <a:r>
              <a:rPr lang="ru-RU" sz="2400" dirty="0" err="1" smtClean="0"/>
              <a:t>горот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28694"/>
          </a:xfrm>
        </p:spPr>
        <p:txBody>
          <a:bodyPr/>
          <a:lstStyle/>
          <a:p>
            <a:r>
              <a:rPr lang="ru-RU" b="1" u="sng" dirty="0" smtClean="0">
                <a:solidFill>
                  <a:schemeClr val="bg1"/>
                </a:solidFill>
              </a:rPr>
              <a:t>Индивидуальная работа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400" dirty="0" smtClean="0">
                <a:solidFill>
                  <a:srgbClr val="FFFF00"/>
                </a:solidFill>
              </a:rPr>
              <a:t>  </a:t>
            </a:r>
            <a:r>
              <a:rPr lang="ru-RU" sz="4200" b="1" i="1" dirty="0" smtClean="0">
                <a:solidFill>
                  <a:srgbClr val="FFFF00"/>
                </a:solidFill>
                <a:cs typeface="Aharoni" pitchFamily="2" charset="-79"/>
              </a:rPr>
              <a:t>1 уровень(слабый): </a:t>
            </a:r>
          </a:p>
          <a:p>
            <a:pPr algn="ctr">
              <a:buNone/>
            </a:pPr>
            <a:r>
              <a:rPr lang="ru-RU" sz="4400" b="1" i="1" dirty="0" smtClean="0">
                <a:cs typeface="Aharoni" pitchFamily="2" charset="-79"/>
              </a:rPr>
              <a:t> </a:t>
            </a:r>
            <a:r>
              <a:rPr lang="ru-RU" sz="5100" b="1" i="1" dirty="0" err="1" smtClean="0">
                <a:cs typeface="Aharoni" pitchFamily="2" charset="-79"/>
              </a:rPr>
              <a:t>Цвиток</a:t>
            </a:r>
            <a:r>
              <a:rPr lang="ru-RU" sz="5100" b="1" i="1" dirty="0" smtClean="0">
                <a:cs typeface="Aharoni" pitchFamily="2" charset="-79"/>
              </a:rPr>
              <a:t>, </a:t>
            </a:r>
            <a:r>
              <a:rPr lang="ru-RU" sz="5100" b="1" i="1" dirty="0" err="1" smtClean="0">
                <a:cs typeface="Aharoni" pitchFamily="2" charset="-79"/>
              </a:rPr>
              <a:t>лесница</a:t>
            </a:r>
            <a:r>
              <a:rPr lang="ru-RU" sz="5100" b="1" i="1" dirty="0" smtClean="0">
                <a:cs typeface="Aharoni" pitchFamily="2" charset="-79"/>
              </a:rPr>
              <a:t>, </a:t>
            </a:r>
            <a:r>
              <a:rPr lang="ru-RU" sz="5100" b="1" i="1" dirty="0" err="1" smtClean="0">
                <a:cs typeface="Aharoni" pitchFamily="2" charset="-79"/>
              </a:rPr>
              <a:t>сат</a:t>
            </a:r>
            <a:r>
              <a:rPr lang="ru-RU" sz="5100" b="1" i="1" dirty="0" smtClean="0">
                <a:cs typeface="Aharoni" pitchFamily="2" charset="-79"/>
              </a:rPr>
              <a:t>,  звёздный, </a:t>
            </a:r>
            <a:r>
              <a:rPr lang="ru-RU" sz="5100" b="1" i="1" dirty="0" err="1" smtClean="0">
                <a:cs typeface="Aharoni" pitchFamily="2" charset="-79"/>
              </a:rPr>
              <a:t>грусный</a:t>
            </a:r>
            <a:r>
              <a:rPr lang="ru-RU" sz="5100" b="1" i="1" dirty="0" smtClean="0">
                <a:cs typeface="Aharoni" pitchFamily="2" charset="-79"/>
              </a:rPr>
              <a:t> </a:t>
            </a:r>
            <a:r>
              <a:rPr lang="ru-RU" sz="5100" b="1" i="1" dirty="0" err="1" smtClean="0">
                <a:cs typeface="Aharoni" pitchFamily="2" charset="-79"/>
              </a:rPr>
              <a:t>празник</a:t>
            </a:r>
            <a:r>
              <a:rPr lang="ru-RU" sz="4000" b="1" i="1" dirty="0" smtClean="0">
                <a:cs typeface="Aharoni" pitchFamily="2" charset="-79"/>
              </a:rPr>
              <a:t>. </a:t>
            </a:r>
            <a:endParaRPr lang="ru-RU" sz="4000" b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3800" b="1" dirty="0" smtClean="0">
                <a:cs typeface="Aharoni" pitchFamily="2" charset="-79"/>
              </a:rPr>
              <a:t>  </a:t>
            </a:r>
            <a:r>
              <a:rPr lang="ru-RU" sz="4200" b="1" dirty="0" smtClean="0">
                <a:solidFill>
                  <a:srgbClr val="FFFF00"/>
                </a:solidFill>
                <a:cs typeface="Aharoni" pitchFamily="2" charset="-79"/>
              </a:rPr>
              <a:t>2 уровень (средний):</a:t>
            </a:r>
            <a:endParaRPr lang="ru-RU" sz="3800" b="1" dirty="0" smtClean="0">
              <a:solidFill>
                <a:srgbClr val="FFFF00"/>
              </a:solidFill>
              <a:cs typeface="Aharoni" pitchFamily="2" charset="-79"/>
            </a:endParaRPr>
          </a:p>
          <a:p>
            <a:pPr algn="ctr">
              <a:buNone/>
            </a:pPr>
            <a:r>
              <a:rPr lang="ru-RU" sz="4400" b="1" i="1" dirty="0" smtClean="0">
                <a:cs typeface="Aharoni" pitchFamily="2" charset="-79"/>
              </a:rPr>
              <a:t>   </a:t>
            </a:r>
            <a:r>
              <a:rPr lang="ru-RU" sz="5100" b="1" i="1" dirty="0" smtClean="0">
                <a:solidFill>
                  <a:schemeClr val="bg1"/>
                </a:solidFill>
                <a:cs typeface="Aharoni" pitchFamily="2" charset="-79"/>
              </a:rPr>
              <a:t>Мальчишек </a:t>
            </a:r>
            <a:r>
              <a:rPr lang="ru-RU" sz="5100" b="1" i="1" dirty="0" err="1">
                <a:solidFill>
                  <a:schemeClr val="bg1"/>
                </a:solidFill>
                <a:cs typeface="Aharoni" pitchFamily="2" charset="-79"/>
              </a:rPr>
              <a:t>радосный</a:t>
            </a:r>
            <a:r>
              <a:rPr lang="ru-RU" sz="5100" b="1" i="1" dirty="0">
                <a:solidFill>
                  <a:schemeClr val="bg1"/>
                </a:solidFill>
                <a:cs typeface="Aharoni" pitchFamily="2" charset="-79"/>
              </a:rPr>
              <a:t> </a:t>
            </a:r>
            <a:r>
              <a:rPr lang="ru-RU" sz="5100" b="1" i="1" dirty="0" err="1" smtClean="0">
                <a:solidFill>
                  <a:schemeClr val="bg1"/>
                </a:solidFill>
                <a:cs typeface="Aharoni" pitchFamily="2" charset="-79"/>
              </a:rPr>
              <a:t>нарот</a:t>
            </a:r>
            <a:r>
              <a:rPr lang="ru-RU" sz="5100" b="1" i="1" dirty="0" smtClean="0">
                <a:solidFill>
                  <a:schemeClr val="bg1"/>
                </a:solidFill>
                <a:cs typeface="Aharoni" pitchFamily="2" charset="-79"/>
              </a:rPr>
              <a:t> </a:t>
            </a:r>
          </a:p>
          <a:p>
            <a:pPr algn="ctr">
              <a:buNone/>
            </a:pPr>
            <a:r>
              <a:rPr lang="ru-RU" sz="5100" b="1" i="1" dirty="0" smtClean="0">
                <a:solidFill>
                  <a:schemeClr val="bg1"/>
                </a:solidFill>
                <a:cs typeface="Aharoni" pitchFamily="2" charset="-79"/>
              </a:rPr>
              <a:t>   </a:t>
            </a:r>
            <a:r>
              <a:rPr lang="ru-RU" sz="5100" b="1" i="1" dirty="0" err="1" smtClean="0">
                <a:solidFill>
                  <a:schemeClr val="bg1"/>
                </a:solidFill>
                <a:cs typeface="Aharoni" pitchFamily="2" charset="-79"/>
              </a:rPr>
              <a:t>Каньками</a:t>
            </a:r>
            <a:r>
              <a:rPr lang="ru-RU" sz="5100" b="1" i="1" dirty="0" smtClean="0">
                <a:solidFill>
                  <a:schemeClr val="bg1"/>
                </a:solidFill>
                <a:cs typeface="Aharoni" pitchFamily="2" charset="-79"/>
              </a:rPr>
              <a:t> </a:t>
            </a:r>
            <a:r>
              <a:rPr lang="ru-RU" sz="5100" b="1" i="1" dirty="0">
                <a:solidFill>
                  <a:schemeClr val="bg1"/>
                </a:solidFill>
                <a:cs typeface="Aharoni" pitchFamily="2" charset="-79"/>
              </a:rPr>
              <a:t>звучно режет лёт. </a:t>
            </a:r>
            <a:endParaRPr lang="ru-RU" sz="4000" b="1" dirty="0" smtClean="0">
              <a:solidFill>
                <a:schemeClr val="bg1"/>
              </a:solidFill>
              <a:cs typeface="Aharoni" pitchFamily="2" charset="-79"/>
            </a:endParaRPr>
          </a:p>
          <a:p>
            <a:pPr algn="ctr">
              <a:buNone/>
            </a:pPr>
            <a:r>
              <a:rPr lang="ru-RU" sz="4200" b="1" dirty="0" smtClean="0">
                <a:solidFill>
                  <a:srgbClr val="FFFF00"/>
                </a:solidFill>
                <a:cs typeface="Aharoni" pitchFamily="2" charset="-79"/>
              </a:rPr>
              <a:t>  3 уровень (сильный):</a:t>
            </a:r>
            <a:r>
              <a:rPr lang="ru-RU" sz="4200" b="1" i="1" dirty="0" smtClean="0">
                <a:solidFill>
                  <a:srgbClr val="FFFF00"/>
                </a:solidFill>
                <a:cs typeface="Aharoni" pitchFamily="2" charset="-79"/>
              </a:rPr>
              <a:t> </a:t>
            </a:r>
          </a:p>
          <a:p>
            <a:pPr algn="ctr">
              <a:buNone/>
            </a:pPr>
            <a:r>
              <a:rPr lang="ru-RU" sz="4000" b="1" i="1" dirty="0" smtClean="0">
                <a:cs typeface="Aharoni" pitchFamily="2" charset="-79"/>
              </a:rPr>
              <a:t>    </a:t>
            </a:r>
            <a:r>
              <a:rPr lang="ru-RU" sz="5100" b="1" i="1" dirty="0" smtClean="0">
                <a:cs typeface="Aharoni" pitchFamily="2" charset="-79"/>
              </a:rPr>
              <a:t>Шарик </a:t>
            </a:r>
            <a:r>
              <a:rPr lang="ru-RU" sz="5100" b="1" i="1" dirty="0">
                <a:cs typeface="Aharoni" pitchFamily="2" charset="-79"/>
              </a:rPr>
              <a:t>рану зал…</a:t>
            </a:r>
            <a:r>
              <a:rPr lang="ru-RU" sz="5100" b="1" i="1" dirty="0" err="1">
                <a:cs typeface="Aharoni" pitchFamily="2" charset="-79"/>
              </a:rPr>
              <a:t>зал</a:t>
            </a:r>
            <a:r>
              <a:rPr lang="ru-RU" sz="5100" b="1" i="1" dirty="0" smtClean="0">
                <a:cs typeface="Aharoni" pitchFamily="2" charset="-79"/>
              </a:rPr>
              <a:t>,</a:t>
            </a:r>
          </a:p>
          <a:p>
            <a:pPr algn="ctr">
              <a:buNone/>
            </a:pPr>
            <a:r>
              <a:rPr lang="ru-RU" sz="5100" b="1" i="1" dirty="0" smtClean="0">
                <a:cs typeface="Aharoni" pitchFamily="2" charset="-79"/>
              </a:rPr>
              <a:t>    с </a:t>
            </a:r>
            <a:r>
              <a:rPr lang="ru-RU" sz="5100" b="1" i="1" dirty="0">
                <a:cs typeface="Aharoni" pitchFamily="2" charset="-79"/>
              </a:rPr>
              <a:t>костью в будку зал…</a:t>
            </a:r>
            <a:r>
              <a:rPr lang="ru-RU" sz="5100" b="1" i="1" dirty="0" err="1">
                <a:cs typeface="Aharoni" pitchFamily="2" charset="-79"/>
              </a:rPr>
              <a:t>зал</a:t>
            </a:r>
            <a:r>
              <a:rPr lang="ru-RU" sz="5100" b="1" i="1" dirty="0" smtClean="0">
                <a:cs typeface="Aharoni" pitchFamily="2" charset="-79"/>
              </a:rPr>
              <a:t>.</a:t>
            </a:r>
          </a:p>
          <a:p>
            <a:pPr algn="ctr">
              <a:buNone/>
            </a:pPr>
            <a:r>
              <a:rPr lang="ru-RU" sz="5100" b="1" i="1" dirty="0" smtClean="0">
                <a:cs typeface="Aharoni" pitchFamily="2" charset="-79"/>
              </a:rPr>
              <a:t>       Кот </a:t>
            </a:r>
            <a:r>
              <a:rPr lang="ru-RU" sz="5100" b="1" i="1" dirty="0">
                <a:cs typeface="Aharoni" pitchFamily="2" charset="-79"/>
              </a:rPr>
              <a:t>под снегом пос…дел </a:t>
            </a:r>
            <a:endParaRPr lang="ru-RU" sz="5100" b="1" i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5100" b="1" i="1" dirty="0">
                <a:cs typeface="Aharoni" pitchFamily="2" charset="-79"/>
              </a:rPr>
              <a:t> </a:t>
            </a:r>
            <a:r>
              <a:rPr lang="ru-RU" sz="5100" b="1" i="1" dirty="0" smtClean="0">
                <a:cs typeface="Aharoni" pitchFamily="2" charset="-79"/>
              </a:rPr>
              <a:t>   и </a:t>
            </a:r>
            <a:r>
              <a:rPr lang="ru-RU" sz="5100" b="1" i="1" dirty="0">
                <a:cs typeface="Aharoni" pitchFamily="2" charset="-79"/>
              </a:rPr>
              <a:t>мгновенно пос…дел.</a:t>
            </a:r>
            <a:endParaRPr lang="ru-RU" sz="4400" b="1" i="1" dirty="0">
              <a:cs typeface="Aharoni" pitchFamily="2" charset="-79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chemeClr val="bg1"/>
                </a:solidFill>
              </a:rPr>
              <a:t>Самооценка </a:t>
            </a:r>
            <a:endParaRPr lang="ru-RU" sz="6600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71472" y="1714488"/>
            <a:ext cx="2357454" cy="3929090"/>
            <a:chOff x="96" y="768"/>
            <a:chExt cx="1968" cy="115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 flipH="1">
              <a:off x="96" y="1460"/>
              <a:ext cx="1333" cy="460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 flipH="1">
              <a:off x="96" y="999"/>
              <a:ext cx="636" cy="461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flipH="1">
              <a:off x="1080" y="1460"/>
              <a:ext cx="636" cy="229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flipH="1">
              <a:off x="1429" y="1689"/>
              <a:ext cx="635" cy="231"/>
            </a:xfrm>
            <a:prstGeom prst="rect">
              <a:avLst/>
            </a:prstGeom>
            <a:solidFill>
              <a:srgbClr val="CCCCFF"/>
            </a:solidFill>
            <a:ln w="0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 flipH="1">
              <a:off x="414" y="999"/>
              <a:ext cx="634" cy="230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 flipH="1">
              <a:off x="732" y="1229"/>
              <a:ext cx="634" cy="231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 flipH="1">
              <a:off x="96" y="768"/>
              <a:ext cx="636" cy="231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920" y="1728"/>
              <a:ext cx="109" cy="1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1</a:t>
              </a:r>
              <a:endParaRPr lang="ru-RU" sz="1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3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584" y="1488"/>
              <a:ext cx="96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2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3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200" y="1248"/>
              <a:ext cx="96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3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3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864" y="1008"/>
              <a:ext cx="109" cy="1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4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3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76" y="816"/>
              <a:ext cx="10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5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3357554" y="1857364"/>
            <a:ext cx="2214578" cy="3786214"/>
            <a:chOff x="144" y="3091"/>
            <a:chExt cx="1824" cy="1085"/>
          </a:xfrm>
        </p:grpSpPr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flipH="1">
              <a:off x="144" y="3302"/>
              <a:ext cx="644" cy="44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 flipH="1">
              <a:off x="144" y="3734"/>
              <a:ext cx="1354" cy="44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 flipH="1">
              <a:off x="1185" y="3747"/>
              <a:ext cx="479" cy="22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 flipH="1">
              <a:off x="1498" y="3946"/>
              <a:ext cx="470" cy="221"/>
            </a:xfrm>
            <a:prstGeom prst="rect">
              <a:avLst/>
            </a:prstGeom>
            <a:solidFill>
              <a:srgbClr val="CCFF99"/>
            </a:solidFill>
            <a:ln w="0">
              <a:solidFill>
                <a:srgbClr val="CC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 flipH="1">
              <a:off x="466" y="3293"/>
              <a:ext cx="644" cy="22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 flipH="1">
              <a:off x="752" y="3514"/>
              <a:ext cx="644" cy="22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 flipH="1">
              <a:off x="144" y="3091"/>
              <a:ext cx="644" cy="22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38" y="3992"/>
              <a:ext cx="98" cy="1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1</a:t>
              </a:r>
              <a:endParaRPr lang="ru-RU" sz="1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48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534" y="3762"/>
              <a:ext cx="87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2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49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186" y="3532"/>
              <a:ext cx="87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3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50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882" y="3302"/>
              <a:ext cx="99" cy="1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4</a:t>
              </a:r>
              <a:endParaRPr lang="ru-RU" sz="1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51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622" y="3118"/>
              <a:ext cx="97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5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</p:grp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6215074" y="1785926"/>
            <a:ext cx="2357454" cy="3857652"/>
            <a:chOff x="2304" y="2784"/>
            <a:chExt cx="2016" cy="1152"/>
          </a:xfrm>
        </p:grpSpPr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2304" y="2784"/>
              <a:ext cx="2016" cy="1152"/>
              <a:chOff x="2784" y="2832"/>
              <a:chExt cx="1536" cy="1152"/>
            </a:xfrm>
          </p:grpSpPr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 flipH="1">
                <a:off x="2784" y="3063"/>
                <a:ext cx="496" cy="460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rgbClr val="FF99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 flipH="1">
                <a:off x="2784" y="3523"/>
                <a:ext cx="1040" cy="461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rgbClr val="FF99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 flipH="1">
                <a:off x="3552" y="3523"/>
                <a:ext cx="496" cy="230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rgbClr val="FF99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 flipH="1">
                <a:off x="3824" y="3753"/>
                <a:ext cx="496" cy="231"/>
              </a:xfrm>
              <a:prstGeom prst="rect">
                <a:avLst/>
              </a:prstGeom>
              <a:solidFill>
                <a:srgbClr val="FF99CC"/>
              </a:solidFill>
              <a:ln w="0">
                <a:solidFill>
                  <a:srgbClr val="FF99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 flipH="1">
                <a:off x="3031" y="3063"/>
                <a:ext cx="496" cy="230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rgbClr val="FF99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 flipH="1">
                <a:off x="3264" y="3280"/>
                <a:ext cx="494" cy="256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rgbClr val="FF99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 flipH="1">
                <a:off x="2784" y="2832"/>
                <a:ext cx="496" cy="231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rgbClr val="FF99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61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176" y="3744"/>
              <a:ext cx="109" cy="1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1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62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3840" y="3504"/>
              <a:ext cx="96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2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63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3456" y="3264"/>
              <a:ext cx="96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3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64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3120" y="3024"/>
              <a:ext cx="109" cy="1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4</a:t>
              </a:r>
              <a:endParaRPr lang="ru-RU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65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2832" y="2832"/>
              <a:ext cx="10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5</a:t>
              </a:r>
              <a:endParaRPr lang="ru-RU" sz="1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</p:grpSp>
      <p:sp>
        <p:nvSpPr>
          <p:cNvPr id="1066" name="WordArt 42"/>
          <p:cNvSpPr>
            <a:spLocks noChangeArrowheads="1" noChangeShapeType="1" noTextEdit="1"/>
          </p:cNvSpPr>
          <p:nvPr/>
        </p:nvSpPr>
        <p:spPr bwMode="auto">
          <a:xfrm>
            <a:off x="500034" y="5643578"/>
            <a:ext cx="2357454" cy="500066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сложность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/>
              <a:cs typeface="Arial"/>
            </a:endParaRPr>
          </a:p>
        </p:txBody>
      </p:sp>
      <p:sp>
        <p:nvSpPr>
          <p:cNvPr id="1067" name="WordArt 43"/>
          <p:cNvSpPr>
            <a:spLocks noChangeArrowheads="1" noChangeShapeType="1" noTextEdit="1"/>
          </p:cNvSpPr>
          <p:nvPr/>
        </p:nvSpPr>
        <p:spPr bwMode="auto">
          <a:xfrm>
            <a:off x="3357554" y="5643578"/>
            <a:ext cx="2071702" cy="500066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важность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/>
              <a:cs typeface="Arial"/>
            </a:endParaRPr>
          </a:p>
        </p:txBody>
      </p:sp>
      <p:sp>
        <p:nvSpPr>
          <p:cNvPr id="1068" name="WordArt 44"/>
          <p:cNvSpPr>
            <a:spLocks noChangeArrowheads="1" noChangeShapeType="1" noTextEdit="1"/>
          </p:cNvSpPr>
          <p:nvPr/>
        </p:nvSpPr>
        <p:spPr bwMode="auto">
          <a:xfrm>
            <a:off x="6286512" y="5643578"/>
            <a:ext cx="2286016" cy="642942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настроение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Итог урока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3600" b="1" i="1" dirty="0" smtClean="0"/>
          </a:p>
          <a:p>
            <a:pPr marL="0" indent="0">
              <a:buNone/>
            </a:pPr>
            <a:r>
              <a:rPr lang="ru-RU" sz="3600" b="1" i="1" dirty="0" smtClean="0"/>
              <a:t>  Какие </a:t>
            </a:r>
            <a:r>
              <a:rPr lang="ru-RU" sz="3600" b="1" i="1" dirty="0" smtClean="0"/>
              <a:t>три правила учат грамотно писать буквы в корне слова?</a:t>
            </a:r>
          </a:p>
          <a:p>
            <a:pPr marL="0" indent="0">
              <a:buNone/>
            </a:pP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Корень-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endParaRPr lang="ru-RU" sz="4800" b="1" i="1" dirty="0" smtClean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427984" y="1124744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99792" y="1988840"/>
            <a:ext cx="3620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определение корня</a:t>
            </a:r>
          </a:p>
          <a:p>
            <a:r>
              <a:rPr lang="ru-RU" sz="2800" dirty="0" smtClean="0"/>
              <a:t>(посмотри в памятку 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87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Рефлексия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/>
              <a:t>Я вижу в словах опасные места и умею их проверять. Хочу знать больше!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Я не всегда вижу в слове опасное место. Могу лучше!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Мне трудно, нужна помощь!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Домашнее задание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Ссылки на интернет-ресурсы: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  <a:r>
              <a:rPr lang="ru-RU" b="1" dirty="0" smtClean="0"/>
              <a:t>1.</a:t>
            </a:r>
            <a:r>
              <a:rPr lang="en-US" b="1" dirty="0" smtClean="0"/>
              <a:t> </a:t>
            </a:r>
            <a:r>
              <a:rPr lang="en-US" b="1" dirty="0" smtClean="0">
                <a:hlinkClick r:id="rId3"/>
              </a:rPr>
              <a:t>http:// </a:t>
            </a:r>
            <a:r>
              <a:rPr lang="en-US" b="1" dirty="0" smtClean="0"/>
              <a:t>Pankova3.ppt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   2. </a:t>
            </a:r>
            <a:r>
              <a:rPr lang="en-US" b="1" dirty="0" smtClean="0">
                <a:hlinkClick r:id="rId3"/>
              </a:rPr>
              <a:t>http:// </a:t>
            </a:r>
            <a:r>
              <a:rPr lang="ru-RU" b="1" dirty="0" smtClean="0"/>
              <a:t>шаблоны для презентаций\картинки для презентаций;</a:t>
            </a:r>
          </a:p>
          <a:p>
            <a:pPr>
              <a:buNone/>
            </a:pPr>
            <a:r>
              <a:rPr lang="ru-RU" b="1" dirty="0" smtClean="0"/>
              <a:t>   3. </a:t>
            </a:r>
            <a:r>
              <a:rPr lang="en-US" b="1" dirty="0" smtClean="0">
                <a:hlinkClick r:id="rId3"/>
              </a:rPr>
              <a:t>http://ftstival.1</a:t>
            </a:r>
            <a:r>
              <a:rPr lang="en-US" b="1" dirty="0" smtClean="0"/>
              <a:t> </a:t>
            </a:r>
            <a:r>
              <a:rPr lang="en-US" b="1" dirty="0" err="1" smtClean="0"/>
              <a:t>september</a:t>
            </a:r>
            <a:r>
              <a:rPr lang="en-US" b="1" dirty="0" smtClean="0"/>
              <a:t>. </a:t>
            </a:r>
            <a:r>
              <a:rPr lang="en-US" b="1" dirty="0" err="1" smtClean="0"/>
              <a:t>ru</a:t>
            </a:r>
            <a:r>
              <a:rPr lang="en-US" b="1" dirty="0" smtClean="0"/>
              <a:t>/articles/508 189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86" y="22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ЗОЛОТЫЕ  ПРАВИЛА  РУССКОЙ  ОРФОГРАФИИ</a:t>
            </a:r>
            <a:r>
              <a:rPr lang="ru-RU" b="1" i="1" dirty="0">
                <a:solidFill>
                  <a:schemeClr val="bg1"/>
                </a:solidFill>
              </a:rPr>
              <a:t/>
            </a:r>
            <a:br>
              <a:rPr lang="ru-RU" b="1" i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  <a:endParaRPr lang="ru-RU" sz="48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chemeClr val="bg1"/>
                </a:solidFill>
              </a:rPr>
              <a:t> 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42156" y="692696"/>
            <a:ext cx="1152525" cy="1150938"/>
          </a:xfrm>
          <a:prstGeom prst="curvedRightArrow">
            <a:avLst>
              <a:gd name="adj1" fmla="val 20000"/>
              <a:gd name="adj2" fmla="val 40000"/>
              <a:gd name="adj3" fmla="val 333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214970" y="1628205"/>
            <a:ext cx="2520950" cy="215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 smtClean="0"/>
              <a:t>БУКВЫ </a:t>
            </a:r>
          </a:p>
          <a:p>
            <a:pPr algn="ctr"/>
            <a:r>
              <a:rPr lang="ru-RU" dirty="0" smtClean="0"/>
              <a:t>БЕЗУДАРНЫХ</a:t>
            </a:r>
            <a:endParaRPr lang="ru-RU" dirty="0"/>
          </a:p>
          <a:p>
            <a:pPr algn="ctr"/>
            <a:r>
              <a:rPr lang="ru-RU" dirty="0" smtClean="0"/>
              <a:t>ГЛАСНЫХ</a:t>
            </a:r>
            <a:endParaRPr lang="ru-RU" dirty="0"/>
          </a:p>
          <a:p>
            <a:pPr algn="ctr"/>
            <a:r>
              <a:rPr lang="ru-RU" dirty="0"/>
              <a:t>В</a:t>
            </a:r>
          </a:p>
          <a:p>
            <a:pPr algn="ctr"/>
            <a:r>
              <a:rPr lang="ru-RU" dirty="0"/>
              <a:t>КОРНЕ </a:t>
            </a:r>
            <a:r>
              <a:rPr lang="ru-RU" dirty="0" smtClean="0"/>
              <a:t>СЛОВА</a:t>
            </a:r>
            <a:endParaRPr lang="ru-RU" dirty="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887787" y="990477"/>
            <a:ext cx="1584325" cy="2376488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348038" y="3068960"/>
            <a:ext cx="2663825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 smtClean="0"/>
              <a:t>БУКВЫ </a:t>
            </a:r>
          </a:p>
          <a:p>
            <a:pPr algn="ctr"/>
            <a:r>
              <a:rPr lang="ru-RU" dirty="0" smtClean="0"/>
              <a:t>ПАРНЫХ СОГЛАСНЫХ</a:t>
            </a:r>
            <a:endParaRPr lang="ru-RU" dirty="0"/>
          </a:p>
          <a:p>
            <a:pPr algn="ctr"/>
            <a:r>
              <a:rPr lang="ru-RU" dirty="0"/>
              <a:t>В</a:t>
            </a:r>
          </a:p>
          <a:p>
            <a:pPr algn="ctr"/>
            <a:r>
              <a:rPr lang="ru-RU" dirty="0"/>
              <a:t>КОРНЕ СЛОВА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516215" y="764134"/>
            <a:ext cx="1223963" cy="1008062"/>
          </a:xfrm>
          <a:prstGeom prst="curvedLeftArrow">
            <a:avLst>
              <a:gd name="adj1" fmla="val 20000"/>
              <a:gd name="adj2" fmla="val 40000"/>
              <a:gd name="adj3" fmla="val 40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32796" y="2011873"/>
            <a:ext cx="2590800" cy="215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 smtClean="0"/>
              <a:t>БУКВЫ</a:t>
            </a:r>
          </a:p>
          <a:p>
            <a:pPr algn="ctr"/>
            <a:r>
              <a:rPr lang="ru-RU" dirty="0" smtClean="0"/>
              <a:t>НЕПРОИЗНОСИМЫХ </a:t>
            </a:r>
          </a:p>
          <a:p>
            <a:pPr algn="ctr"/>
            <a:r>
              <a:rPr lang="ru-RU" dirty="0" smtClean="0"/>
              <a:t>СОГЛАСНЫХ </a:t>
            </a:r>
          </a:p>
          <a:p>
            <a:pPr algn="ctr"/>
            <a:r>
              <a:rPr lang="ru-RU" dirty="0" smtClean="0"/>
              <a:t>В КОРНЕ СЛОВА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28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chemeClr val="bg1"/>
                </a:solidFill>
              </a:rPr>
              <a:t>Тема важная, потому что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4800" b="1" i="1" dirty="0" smtClean="0">
                <a:solidFill>
                  <a:schemeClr val="bg1"/>
                </a:solidFill>
              </a:rPr>
              <a:t>1.Слышим …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bg1"/>
                </a:solidFill>
              </a:rPr>
              <a:t>        2. Пишем …</a:t>
            </a:r>
            <a:endParaRPr lang="ru-RU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785794"/>
            <a:ext cx="4038600" cy="43830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b="1" u="sng" dirty="0" smtClean="0">
                <a:solidFill>
                  <a:schemeClr val="bg1"/>
                </a:solidFill>
              </a:rPr>
              <a:t>   Цели: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Закреплять </a:t>
            </a:r>
            <a:r>
              <a:rPr lang="ru-RU" sz="3600" b="1" dirty="0" smtClean="0">
                <a:solidFill>
                  <a:schemeClr val="bg1"/>
                </a:solidFill>
              </a:rPr>
              <a:t>…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Оценивать </a:t>
            </a:r>
            <a:r>
              <a:rPr lang="ru-RU" sz="3600" b="1" dirty="0" smtClean="0">
                <a:solidFill>
                  <a:schemeClr val="bg1"/>
                </a:solidFill>
              </a:rPr>
              <a:t>… </a:t>
            </a:r>
          </a:p>
          <a:p>
            <a:pPr>
              <a:buNone/>
            </a:pP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714356"/>
            <a:ext cx="4038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b="1" u="sng" dirty="0" smtClean="0">
                <a:solidFill>
                  <a:schemeClr val="bg1"/>
                </a:solidFill>
              </a:rPr>
              <a:t>  Задачи:</a:t>
            </a:r>
          </a:p>
          <a:p>
            <a:r>
              <a:rPr lang="ru-RU" sz="3900" b="1" dirty="0" smtClean="0">
                <a:solidFill>
                  <a:schemeClr val="bg1"/>
                </a:solidFill>
              </a:rPr>
              <a:t>Уметь видеть и исправлять ошибки</a:t>
            </a:r>
          </a:p>
          <a:p>
            <a:r>
              <a:rPr lang="ru-RU" sz="3900" b="1" dirty="0" smtClean="0">
                <a:solidFill>
                  <a:schemeClr val="bg1"/>
                </a:solidFill>
              </a:rPr>
              <a:t>Объяснять правописание слов</a:t>
            </a:r>
          </a:p>
          <a:p>
            <a:r>
              <a:rPr lang="ru-RU" sz="3900" b="1" dirty="0" smtClean="0">
                <a:solidFill>
                  <a:schemeClr val="bg1"/>
                </a:solidFill>
              </a:rPr>
              <a:t>Осуществлять самоконтроль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14465908_1twljakqzcpnek4.jpeg"/>
          <p:cNvPicPr>
            <a:picLocks noChangeAspect="1"/>
          </p:cNvPicPr>
          <p:nvPr/>
        </p:nvPicPr>
        <p:blipFill>
          <a:blip r:embed="rId2" cstate="print"/>
          <a:srcRect t="7161" r="2213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571472" y="1857364"/>
            <a:ext cx="8229600" cy="478634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Хочу знать больше!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600" b="1" i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600" b="1" i="1" dirty="0" smtClean="0">
                <a:solidFill>
                  <a:srgbClr val="FF0000"/>
                </a:solidFill>
              </a:rPr>
              <a:t>        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ru-RU" sz="4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Хорошо знаю материал,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но могу лучше!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6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Пока испытываю трудности!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85728"/>
            <a:ext cx="7201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abic Typesetting" pitchFamily="66" charset="-78"/>
              </a:rPr>
              <a:t> </a:t>
            </a:r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cs typeface="Arabic Typesetting" pitchFamily="66" charset="-78"/>
              </a:rPr>
              <a:t>Гора               Грамоты</a:t>
            </a:r>
            <a:endParaRPr lang="ru-RU" sz="5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002060"/>
                </a:solidFill>
              </a:rPr>
              <a:t>Орфографический тренинг.</a:t>
            </a:r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772400" cy="183515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Хочешь грамотным быть - учись думать!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714760"/>
            <a:ext cx="2857520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Объясни знакомые орфограммы: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142984"/>
            <a:ext cx="4038600" cy="492922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300" b="1" i="1" dirty="0" err="1" smtClean="0">
                <a:solidFill>
                  <a:schemeClr val="bg1"/>
                </a:solidFill>
              </a:rPr>
              <a:t>ска</a:t>
            </a:r>
            <a:r>
              <a:rPr lang="ru-RU" sz="4300" b="1" i="1" dirty="0" smtClean="0">
                <a:solidFill>
                  <a:schemeClr val="bg1"/>
                </a:solidFill>
              </a:rPr>
              <a:t> . </a:t>
            </a:r>
            <a:r>
              <a:rPr lang="ru-RU" sz="4300" b="1" i="1" dirty="0" err="1" smtClean="0">
                <a:solidFill>
                  <a:schemeClr val="bg1"/>
                </a:solidFill>
              </a:rPr>
              <a:t>ка</a:t>
            </a:r>
            <a:endParaRPr lang="ru-RU" sz="43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300" b="1" i="1" dirty="0" err="1" smtClean="0">
                <a:solidFill>
                  <a:schemeClr val="bg1"/>
                </a:solidFill>
              </a:rPr>
              <a:t>гн</a:t>
            </a:r>
            <a:r>
              <a:rPr lang="ru-RU" sz="4300" b="1" i="1" dirty="0" smtClean="0">
                <a:solidFill>
                  <a:schemeClr val="bg1"/>
                </a:solidFill>
              </a:rPr>
              <a:t> . </a:t>
            </a:r>
            <a:r>
              <a:rPr lang="ru-RU" sz="4300" b="1" i="1" dirty="0" err="1" smtClean="0">
                <a:solidFill>
                  <a:schemeClr val="bg1"/>
                </a:solidFill>
              </a:rPr>
              <a:t>здо</a:t>
            </a:r>
            <a:endParaRPr lang="ru-RU" sz="43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300" b="1" i="1" dirty="0" smtClean="0">
                <a:solidFill>
                  <a:schemeClr val="bg1"/>
                </a:solidFill>
              </a:rPr>
              <a:t>сер . </a:t>
            </a:r>
            <a:r>
              <a:rPr lang="ru-RU" sz="4300" b="1" i="1" dirty="0" err="1" smtClean="0">
                <a:solidFill>
                  <a:schemeClr val="bg1"/>
                </a:solidFill>
              </a:rPr>
              <a:t>це</a:t>
            </a:r>
            <a:endParaRPr lang="ru-RU" sz="43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300" b="1" i="1" dirty="0" err="1" smtClean="0">
                <a:solidFill>
                  <a:schemeClr val="bg1"/>
                </a:solidFill>
              </a:rPr>
              <a:t>капус</a:t>
            </a:r>
            <a:r>
              <a:rPr lang="ru-RU" sz="4300" b="1" i="1" dirty="0" smtClean="0">
                <a:solidFill>
                  <a:schemeClr val="bg1"/>
                </a:solidFill>
              </a:rPr>
              <a:t>  . </a:t>
            </a:r>
            <a:r>
              <a:rPr lang="ru-RU" sz="4300" b="1" i="1" dirty="0" err="1" smtClean="0">
                <a:solidFill>
                  <a:schemeClr val="bg1"/>
                </a:solidFill>
              </a:rPr>
              <a:t>ный</a:t>
            </a:r>
            <a:endParaRPr lang="ru-RU" sz="43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300" b="1" i="1" dirty="0" err="1" smtClean="0">
                <a:solidFill>
                  <a:schemeClr val="bg1"/>
                </a:solidFill>
              </a:rPr>
              <a:t>сугро</a:t>
            </a:r>
            <a:r>
              <a:rPr lang="ru-RU" sz="4300" b="1" i="1" dirty="0" smtClean="0">
                <a:solidFill>
                  <a:schemeClr val="bg1"/>
                </a:solidFill>
              </a:rPr>
              <a:t> .</a:t>
            </a:r>
          </a:p>
          <a:p>
            <a:pPr algn="ctr">
              <a:buNone/>
            </a:pPr>
            <a:r>
              <a:rPr lang="ru-RU" sz="4300" b="1" i="1" dirty="0" smtClean="0">
                <a:solidFill>
                  <a:schemeClr val="bg1"/>
                </a:solidFill>
              </a:rPr>
              <a:t>со . </a:t>
            </a:r>
            <a:r>
              <a:rPr lang="ru-RU" sz="4300" b="1" i="1" dirty="0" err="1" smtClean="0">
                <a:solidFill>
                  <a:schemeClr val="bg1"/>
                </a:solidFill>
              </a:rPr>
              <a:t>нце</a:t>
            </a:r>
            <a:endParaRPr lang="ru-RU" sz="43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300" b="1" i="1" dirty="0" smtClean="0">
                <a:solidFill>
                  <a:schemeClr val="bg1"/>
                </a:solidFill>
              </a:rPr>
              <a:t>м . </a:t>
            </a:r>
            <a:r>
              <a:rPr lang="ru-RU" sz="4300" b="1" i="1" dirty="0" err="1" smtClean="0">
                <a:solidFill>
                  <a:schemeClr val="bg1"/>
                </a:solidFill>
              </a:rPr>
              <a:t>рской</a:t>
            </a:r>
            <a:endParaRPr lang="ru-RU" sz="43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300" b="1" i="1" dirty="0" smtClean="0">
                <a:solidFill>
                  <a:schemeClr val="bg1"/>
                </a:solidFill>
              </a:rPr>
              <a:t>м . </a:t>
            </a:r>
            <a:r>
              <a:rPr lang="ru-RU" sz="4300" b="1" i="1" dirty="0" err="1" smtClean="0">
                <a:solidFill>
                  <a:schemeClr val="bg1"/>
                </a:solidFill>
              </a:rPr>
              <a:t>сной</a:t>
            </a:r>
            <a:endParaRPr lang="ru-RU" sz="3900" b="1" i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71546"/>
            <a:ext cx="4038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      е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з</a:t>
            </a:r>
            <a:r>
              <a:rPr lang="ru-RU" sz="4000" b="1" i="1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   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д</a:t>
            </a: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б         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               т            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л                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о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         я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                       </a:t>
            </a:r>
            <a:endParaRPr lang="ru-RU" sz="32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3200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27 -0.12578 " pathEditMode="relative" ptsTypes="AA">
                                      <p:cBhvr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5677 0.08394 " pathEditMode="relative" ptsTypes="AA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1736 -0.04208 " pathEditMode="relative" ptsTypes="AA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5139 -0.16786 " pathEditMode="relative" ptsTypes="AA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8 0.04185 " pathEditMode="relative" ptsTypes="AA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771 -0.10497 " pathEditMode="relative" ptsTypes="AA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17 -0.10474 " pathEditMode="relative" ptsTypes="AA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1979 -0.12578 " pathEditMode="relative" ptsTypes="AA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ALKBOARD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Подбери проверочное слово 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142984"/>
            <a:ext cx="4038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/>
              <a:t>в</a:t>
            </a:r>
            <a:r>
              <a:rPr lang="ru-RU" dirty="0" err="1" smtClean="0"/>
              <a:t>..да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..</a:t>
            </a:r>
            <a:r>
              <a:rPr lang="ru-RU" dirty="0" err="1" smtClean="0"/>
              <a:t>сенний</a:t>
            </a:r>
            <a:endParaRPr lang="ru-RU" dirty="0" smtClean="0"/>
          </a:p>
          <a:p>
            <a:pPr>
              <a:buNone/>
            </a:pPr>
            <a:r>
              <a:rPr lang="ru-RU" dirty="0" err="1"/>
              <a:t>п</a:t>
            </a:r>
            <a:r>
              <a:rPr lang="ru-RU" dirty="0" err="1" smtClean="0"/>
              <a:t>рил</a:t>
            </a:r>
            <a:r>
              <a:rPr lang="ru-RU" dirty="0" smtClean="0"/>
              <a:t>..</a:t>
            </a:r>
            <a:r>
              <a:rPr lang="ru-RU" dirty="0" err="1" smtClean="0"/>
              <a:t>тит</a:t>
            </a:r>
            <a:endParaRPr lang="ru-RU" dirty="0" smtClean="0"/>
          </a:p>
          <a:p>
            <a:pPr>
              <a:buNone/>
            </a:pPr>
            <a:r>
              <a:rPr lang="ru-RU" dirty="0"/>
              <a:t>х</a:t>
            </a:r>
            <a:r>
              <a:rPr lang="ru-RU" dirty="0" smtClean="0"/>
              <a:t>ор..</a:t>
            </a:r>
            <a:r>
              <a:rPr lang="ru-RU" dirty="0" err="1" smtClean="0"/>
              <a:t>шо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Какая орфограмма объединяет эти слова?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71546"/>
            <a:ext cx="4038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водный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осень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перелёт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хороший</a:t>
            </a:r>
          </a:p>
          <a:p>
            <a:pPr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                   </a:t>
            </a:r>
            <a:endParaRPr lang="ru-RU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578</TotalTime>
  <Words>503</Words>
  <Application>Microsoft Office PowerPoint</Application>
  <PresentationFormat>Экран (4:3)</PresentationFormat>
  <Paragraphs>203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МБОУ СОШ № 39 г.Дзержинск</vt:lpstr>
      <vt:lpstr>Корень-</vt:lpstr>
      <vt:lpstr>ЗОЛОТЫЕ  ПРАВИЛА  РУССКОЙ  ОРФОГРАФИИ </vt:lpstr>
      <vt:lpstr> Тема важная, потому что</vt:lpstr>
      <vt:lpstr>Презентация PowerPoint</vt:lpstr>
      <vt:lpstr>Презентация PowerPoint</vt:lpstr>
      <vt:lpstr>Орфографический тренинг.</vt:lpstr>
      <vt:lpstr>Объясни знакомые орфограммы:</vt:lpstr>
      <vt:lpstr>Подбери проверочное слово </vt:lpstr>
      <vt:lpstr>Составь пару</vt:lpstr>
      <vt:lpstr>Проверь себя</vt:lpstr>
      <vt:lpstr>Угадай слова!</vt:lpstr>
      <vt:lpstr>Проверь себя!</vt:lpstr>
      <vt:lpstr>Презентация PowerPoint</vt:lpstr>
      <vt:lpstr>Открой картинку!</vt:lpstr>
      <vt:lpstr>масква – серце нашей родины. Это балшой и кросивый горот. </vt:lpstr>
      <vt:lpstr>Индивидуальная работа</vt:lpstr>
      <vt:lpstr>Самооценка </vt:lpstr>
      <vt:lpstr>Итог урока</vt:lpstr>
      <vt:lpstr>Рефлексия</vt:lpstr>
      <vt:lpstr>Домашнее задание</vt:lpstr>
      <vt:lpstr>Ссылки на интернет-ресурсы: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тренинг</dc:title>
  <dc:creator>Admin</dc:creator>
  <cp:lastModifiedBy>Леха</cp:lastModifiedBy>
  <cp:revision>66</cp:revision>
  <dcterms:created xsi:type="dcterms:W3CDTF">2011-11-28T10:54:51Z</dcterms:created>
  <dcterms:modified xsi:type="dcterms:W3CDTF">2013-01-13T16:38:27Z</dcterms:modified>
</cp:coreProperties>
</file>