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0" r:id="rId5"/>
    <p:sldId id="258" r:id="rId6"/>
    <p:sldId id="273" r:id="rId7"/>
    <p:sldId id="261" r:id="rId8"/>
    <p:sldId id="262" r:id="rId9"/>
    <p:sldId id="264" r:id="rId10"/>
    <p:sldId id="263" r:id="rId11"/>
    <p:sldId id="265" r:id="rId12"/>
    <p:sldId id="271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54027520"/>
        <c:axId val="154029056"/>
        <c:axId val="0"/>
      </c:bar3DChart>
      <c:catAx>
        <c:axId val="154027520"/>
        <c:scaling>
          <c:orientation val="minMax"/>
        </c:scaling>
        <c:axPos val="b"/>
        <c:tickLblPos val="nextTo"/>
        <c:crossAx val="154029056"/>
        <c:crosses val="autoZero"/>
        <c:auto val="1"/>
        <c:lblAlgn val="ctr"/>
        <c:lblOffset val="100"/>
      </c:catAx>
      <c:valAx>
        <c:axId val="154029056"/>
        <c:scaling>
          <c:orientation val="minMax"/>
        </c:scaling>
        <c:axPos val="l"/>
        <c:majorGridlines/>
        <c:numFmt formatCode="General" sourceLinked="1"/>
        <c:tickLblPos val="nextTo"/>
        <c:crossAx val="154027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77166208"/>
        <c:axId val="177167744"/>
        <c:axId val="0"/>
      </c:bar3DChart>
      <c:catAx>
        <c:axId val="177166208"/>
        <c:scaling>
          <c:orientation val="minMax"/>
        </c:scaling>
        <c:axPos val="b"/>
        <c:tickLblPos val="nextTo"/>
        <c:crossAx val="177167744"/>
        <c:crosses val="autoZero"/>
        <c:auto val="1"/>
        <c:lblAlgn val="ctr"/>
        <c:lblOffset val="100"/>
      </c:catAx>
      <c:valAx>
        <c:axId val="177167744"/>
        <c:scaling>
          <c:orientation val="minMax"/>
        </c:scaling>
        <c:axPos val="l"/>
        <c:majorGridlines/>
        <c:numFmt formatCode="General" sourceLinked="1"/>
        <c:tickLblPos val="nextTo"/>
        <c:crossAx val="1771662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AEDD-270C-4C48-8C9D-A867A006F173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98F2-195D-4ACB-8E0B-AD5F581F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357430"/>
            <a:ext cx="5357850" cy="114300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+mj-lt"/>
                <a:cs typeface="Aharoni" pitchFamily="2" charset="-79"/>
              </a:rPr>
              <a:t>ОСЕНЬ ЗОЛОТАЯ</a:t>
            </a:r>
            <a:endParaRPr lang="ru-RU" sz="5400" dirty="0">
              <a:latin typeface="+mj-lt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4643446"/>
            <a:ext cx="661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: воспитатель ГБДОУ №47, </a:t>
            </a:r>
          </a:p>
          <a:p>
            <a:r>
              <a:rPr lang="ru-RU" dirty="0" smtClean="0"/>
              <a:t>                               Костюкова Алла Виленовна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5572140"/>
            <a:ext cx="704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Руководитель : </a:t>
            </a:r>
            <a:r>
              <a:rPr lang="ru-RU" dirty="0" err="1" smtClean="0"/>
              <a:t>Чинакаева</a:t>
            </a:r>
            <a:r>
              <a:rPr lang="ru-RU" dirty="0" smtClean="0"/>
              <a:t> Елена Сергеевна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Чтение художественной литературы и дидактические игры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Olga\Desktop\DSCN38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187802">
            <a:off x="692575" y="1892337"/>
            <a:ext cx="2746425" cy="21184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Olga\Desktop\DSCN3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87056">
            <a:off x="6864874" y="1869729"/>
            <a:ext cx="1951037" cy="14636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Olga\Desktop\DSCN3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02409">
            <a:off x="6813083" y="3639320"/>
            <a:ext cx="1951037" cy="14636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Olga\Desktop\DSCN3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45754">
            <a:off x="5279824" y="2526786"/>
            <a:ext cx="1951037" cy="14636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Olga\Desktop\DSCN38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393116">
            <a:off x="5218845" y="4340812"/>
            <a:ext cx="1951037" cy="14636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Users\Olga\Desktop\DSCN382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837985">
            <a:off x="1845854" y="4170244"/>
            <a:ext cx="1951037" cy="218382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9"/>
            <a:ext cx="7772400" cy="12144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Мониторинг освоения детьми образовательной области «Безопасность» (в условиях осени)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7858180" cy="457203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Пособие «Осень золотая»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После рассмотрения можно задавать детям следующие вопросы: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Почему на одной картинке капелька улыбается, а на другой грустная?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Почему осенью надо тепло одеваться?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Что нужно делать, когда начинается дождь?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Каким деревьям принадлежат листочки?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Где и как можно собирать грибы?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Можно проводить  игровые ситуации, беседы с использованием иллюстраций. Где изображены дети в конкретной  опасной ситуации.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Обработка результатов обследования  должна проводиться путем оценки знаний правил безопасного поведения по следующим критериям: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Объем, полнота знаний об источниках опасности, мерах предосторожности и действиях в опасных ситуациях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Точность и аргументированность суждений о способах безопасного поведения.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основе данных критериев выделяются три уровня усвоения детьми правил безопасного поведения.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Мониторинг освоения детьми ОО «Безопасность»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(конец проекта)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ga\Desktop\фоны\slide0012_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Завершающий этап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Презентация продуктов проекта, рефлексия- размышление над новым знанием или опытом)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Презентация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/и «Золотая осень»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Спортивно- музыкальный досуг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« Как мы друзей нашли»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Комплексно-тематическое планирование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1osen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85728"/>
            <a:ext cx="2667002" cy="2000252"/>
          </a:xfrm>
          <a:prstGeom prst="rect">
            <a:avLst/>
          </a:prstGeom>
        </p:spPr>
      </p:pic>
      <p:pic>
        <p:nvPicPr>
          <p:cNvPr id="9" name="Рисунок 8" descr="normal_1287634406_ose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500306"/>
            <a:ext cx="3143272" cy="2090276"/>
          </a:xfrm>
          <a:prstGeom prst="rect">
            <a:avLst/>
          </a:prstGeom>
        </p:spPr>
      </p:pic>
      <p:pic>
        <p:nvPicPr>
          <p:cNvPr id="11" name="Рисунок 10" descr="osen12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4857760"/>
            <a:ext cx="2286048" cy="171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ga\Desktop\фоны\slide0012_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44544">
            <a:off x="736549" y="1103768"/>
            <a:ext cx="6381337" cy="190472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48354c8e6b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428868"/>
            <a:ext cx="25431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7"/>
            <a:ext cx="835824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Цель проекта</a:t>
            </a:r>
            <a:r>
              <a:rPr lang="ru-RU" sz="2000" dirty="0" smtClean="0"/>
              <a:t>: развивать основы экологической культуры и основ безопасности жизнедеятельности в условиях </a:t>
            </a:r>
            <a:r>
              <a:rPr lang="ru-RU" sz="2000" dirty="0" smtClean="0"/>
              <a:t> </a:t>
            </a:r>
            <a:r>
              <a:rPr lang="ru-RU" sz="2000" dirty="0" smtClean="0"/>
              <a:t>осени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 </a:t>
            </a:r>
            <a:r>
              <a:rPr lang="ru-RU" sz="2000" b="1" u="sng" dirty="0" smtClean="0"/>
              <a:t>Задачи проекта</a:t>
            </a:r>
            <a:r>
              <a:rPr lang="ru-RU" sz="2000" b="1" dirty="0" smtClean="0"/>
              <a:t>  для детей</a:t>
            </a:r>
            <a:r>
              <a:rPr lang="ru-RU" sz="2000" dirty="0" smtClean="0"/>
              <a:t>:</a:t>
            </a:r>
          </a:p>
          <a:p>
            <a:pPr lvl="0"/>
            <a:r>
              <a:rPr lang="ru-RU" sz="2000" dirty="0" smtClean="0"/>
              <a:t>- обобщить и систематизировать представления детей о живой и неживой природе (солнце, воздух, вода, растения, насекомые) через наблюдения в природе, опыты;</a:t>
            </a:r>
          </a:p>
          <a:p>
            <a:pPr lvl="0"/>
            <a:r>
              <a:rPr lang="ru-RU" sz="2000" dirty="0" smtClean="0"/>
              <a:t>- закреплять у детей представления о правилах поведения в природе, об основах безопасности при общении с ее обитателями;</a:t>
            </a:r>
          </a:p>
          <a:p>
            <a:pPr lvl="0"/>
            <a:r>
              <a:rPr lang="ru-RU" sz="2000" dirty="0" smtClean="0"/>
              <a:t>- воспитывать  гуманное  отношение к природе, показать значимость каждого человека в ее сохранности;</a:t>
            </a:r>
          </a:p>
          <a:p>
            <a:pPr lvl="0"/>
            <a:r>
              <a:rPr lang="ru-RU" sz="2000" dirty="0" smtClean="0"/>
              <a:t>- вызывать эмоциональное отношение к природе через чтение художественной литературы и музыку;</a:t>
            </a:r>
          </a:p>
          <a:p>
            <a:pPr lvl="0"/>
            <a:r>
              <a:rPr lang="ru-RU" sz="2000" dirty="0" smtClean="0"/>
              <a:t>- создание  пособия «Золотая осень».</a:t>
            </a:r>
          </a:p>
          <a:p>
            <a:r>
              <a:rPr lang="ru-RU" sz="2000" dirty="0" smtClean="0"/>
              <a:t> </a:t>
            </a:r>
            <a:r>
              <a:rPr lang="ru-RU" sz="2000" b="1" dirty="0" smtClean="0"/>
              <a:t>Для педагогов:</a:t>
            </a:r>
          </a:p>
          <a:p>
            <a:pPr lvl="0"/>
            <a:r>
              <a:rPr lang="ru-RU" sz="2000" dirty="0" smtClean="0"/>
              <a:t>Способствовать использованию метода проекта в работе с детьми.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Для родителей:</a:t>
            </a:r>
          </a:p>
          <a:p>
            <a:pPr lvl="0"/>
            <a:r>
              <a:rPr lang="ru-RU" sz="2000" dirty="0" smtClean="0"/>
              <a:t>- организовать просветительскую работу с родителями об экологическом воспитании детей</a:t>
            </a:r>
          </a:p>
          <a:p>
            <a:pPr lvl="0"/>
            <a:r>
              <a:rPr lang="ru-RU" sz="2000" dirty="0" smtClean="0"/>
              <a:t>- привлечение родителей к участию в проекте.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19288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Осень – время, когда меняется погода, становится сыро и холодно. Поэтому детям нужно научиться беречь свое здоровье. А также это время напомнить, как правильно вести себя на улице</a:t>
            </a:r>
          </a:p>
          <a:p>
            <a:endParaRPr lang="ru-RU" dirty="0"/>
          </a:p>
        </p:txBody>
      </p:sp>
      <p:pic>
        <p:nvPicPr>
          <p:cNvPr id="7" name="Рисунок 6" descr="30174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357562"/>
            <a:ext cx="2898779" cy="314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Мониторинг освоения детьми ОО  «Безопасность»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(начало проекта)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Информационная карта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786742" cy="45005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Проект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  «Осень золотая»</a:t>
            </a:r>
          </a:p>
          <a:p>
            <a:pPr algn="l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Продолжительность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 3 недели</a:t>
            </a:r>
          </a:p>
          <a:p>
            <a:pPr algn="l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Тип проекта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  познавательно-творческий</a:t>
            </a:r>
          </a:p>
          <a:p>
            <a:pPr algn="l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Участники: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дети младшей группы, родители воспитанников, педагоги ДОУ</a:t>
            </a:r>
          </a:p>
          <a:p>
            <a:pPr algn="l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Проблема: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помочь детям понять и осознать, что осенью меняется природа и погода. Поэтому нельзя забывать о правилах безопасности на улице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Этапы реализации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Подготовительный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Основной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Завершающий</a:t>
            </a:r>
          </a:p>
          <a:p>
            <a:pPr marL="514350" indent="-514350" algn="l">
              <a:buAutoNum type="arabicPeriod"/>
            </a:pPr>
            <a:endParaRPr lang="ru-RU" dirty="0"/>
          </a:p>
        </p:txBody>
      </p:sp>
      <p:pic>
        <p:nvPicPr>
          <p:cNvPr id="6" name="Рисунок 5" descr="1350236971_img_48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14" y="3571877"/>
            <a:ext cx="4262466" cy="3196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Растения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Рассматривание растений , растущих на территории ДОУ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беседы о том, как изменяются растения осенью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Изготовление пособия  «Осенний лес»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Поделки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835230_10636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2" y="500042"/>
            <a:ext cx="3568718" cy="2373198"/>
          </a:xfrm>
        </p:spPr>
      </p:pic>
      <p:pic>
        <p:nvPicPr>
          <p:cNvPr id="16" name="Рисунок 15" descr="297020_513303302019517_6329841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786298"/>
            <a:ext cx="2589628" cy="2071702"/>
          </a:xfrm>
          <a:prstGeom prst="rect">
            <a:avLst/>
          </a:prstGeom>
        </p:spPr>
      </p:pic>
      <p:pic>
        <p:nvPicPr>
          <p:cNvPr id="19" name="Рисунок 18" descr="osen1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928934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lga\Desktop\фоны\slide0012_backgrou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Познавательные игры на улице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2571768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8600" u="sng" dirty="0" smtClean="0">
                <a:solidFill>
                  <a:schemeClr val="accent5">
                    <a:lumMod val="50000"/>
                  </a:schemeClr>
                </a:solidFill>
              </a:rPr>
              <a:t>Опыты и эксперименты</a:t>
            </a:r>
          </a:p>
          <a:p>
            <a:pPr>
              <a:buFont typeface="Arial" pitchFamily="34" charset="0"/>
              <a:buChar char="•"/>
            </a:pPr>
            <a:r>
              <a:rPr lang="ru-RU" sz="7400" dirty="0" smtClean="0">
                <a:solidFill>
                  <a:schemeClr val="accent5">
                    <a:lumMod val="50000"/>
                  </a:schemeClr>
                </a:solidFill>
              </a:rPr>
              <a:t>Собери гербарий</a:t>
            </a:r>
          </a:p>
          <a:p>
            <a:pPr>
              <a:buFont typeface="Arial" pitchFamily="34" charset="0"/>
              <a:buChar char="•"/>
            </a:pPr>
            <a:r>
              <a:rPr lang="ru-RU" sz="7400" dirty="0" smtClean="0">
                <a:solidFill>
                  <a:schemeClr val="accent5">
                    <a:lumMod val="50000"/>
                  </a:schemeClr>
                </a:solidFill>
              </a:rPr>
              <a:t>Наблюдение за дождем</a:t>
            </a:r>
          </a:p>
          <a:p>
            <a:pPr>
              <a:buFont typeface="Arial" pitchFamily="34" charset="0"/>
              <a:buChar char="•"/>
            </a:pPr>
            <a:r>
              <a:rPr lang="ru-RU" sz="7400" dirty="0" smtClean="0">
                <a:solidFill>
                  <a:schemeClr val="accent5">
                    <a:lumMod val="50000"/>
                  </a:schemeClr>
                </a:solidFill>
              </a:rPr>
              <a:t>Шишки и желуди для поделок</a:t>
            </a:r>
          </a:p>
          <a:p>
            <a:pPr>
              <a:buFont typeface="Arial" pitchFamily="34" charset="0"/>
              <a:buChar char="•"/>
            </a:pPr>
            <a:endParaRPr lang="ru-RU" sz="51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Рисунок 13" descr="astunt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500174"/>
            <a:ext cx="2495555" cy="3842770"/>
          </a:xfrm>
          <a:prstGeom prst="rect">
            <a:avLst/>
          </a:prstGeom>
        </p:spPr>
      </p:pic>
      <p:pic>
        <p:nvPicPr>
          <p:cNvPr id="15" name="Рисунок 14" descr="1349512968_266343_1436-80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214686"/>
            <a:ext cx="2643206" cy="2660946"/>
          </a:xfrm>
          <a:prstGeom prst="rect">
            <a:avLst/>
          </a:prstGeom>
        </p:spPr>
      </p:pic>
      <p:pic>
        <p:nvPicPr>
          <p:cNvPr id="17" name="Рисунок 16" descr="1350236971_img_4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71876"/>
            <a:ext cx="1905013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Olga\Desktop\фоны\slide0012_backgroun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Продуктивная деятельность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 descr="osen1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14488"/>
            <a:ext cx="2438400" cy="1828800"/>
          </a:xfrm>
          <a:prstGeom prst="rect">
            <a:avLst/>
          </a:prstGeom>
        </p:spPr>
      </p:pic>
      <p:pic>
        <p:nvPicPr>
          <p:cNvPr id="12" name="Рисунок 11" descr="osen1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357298"/>
            <a:ext cx="2214578" cy="1660934"/>
          </a:xfrm>
          <a:prstGeom prst="rect">
            <a:avLst/>
          </a:prstGeom>
        </p:spPr>
      </p:pic>
      <p:pic>
        <p:nvPicPr>
          <p:cNvPr id="13" name="Рисунок 12" descr="osen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857628"/>
            <a:ext cx="3214710" cy="241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470</TotalTime>
  <Words>240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Актуальность</vt:lpstr>
      <vt:lpstr>Мониторинг освоения детьми ОО  «Безопасность» (начало проекта)</vt:lpstr>
      <vt:lpstr>Информационная карта</vt:lpstr>
      <vt:lpstr>Этапы реализации</vt:lpstr>
      <vt:lpstr>Растения</vt:lpstr>
      <vt:lpstr> Познавательные игры на улице</vt:lpstr>
      <vt:lpstr>Продуктивная деятельность</vt:lpstr>
      <vt:lpstr>Чтение художественной литературы и дидактические игры</vt:lpstr>
      <vt:lpstr>Мониторинг освоения детьми образовательной области «Безопасность» (в условиях осени)  </vt:lpstr>
      <vt:lpstr>Мониторинг освоения детьми ОО «Безопасность» (конец проекта)</vt:lpstr>
      <vt:lpstr>Завершающий этап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«Лето и мы»</dc:title>
  <dc:creator>Olga</dc:creator>
  <cp:lastModifiedBy>комп</cp:lastModifiedBy>
  <cp:revision>55</cp:revision>
  <dcterms:created xsi:type="dcterms:W3CDTF">2013-01-31T07:31:03Z</dcterms:created>
  <dcterms:modified xsi:type="dcterms:W3CDTF">2013-09-30T17:32:55Z</dcterms:modified>
</cp:coreProperties>
</file>