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D09228EF-C37F-4506-BADD-9DFBFBB24625}" type="datetimeFigureOut">
              <a:rPr lang="ru-RU"/>
              <a:pPr>
                <a:defRPr/>
              </a:pPr>
              <a:t>30.09.2013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7B9C475-A788-4699-8E52-D0552A8A8D32}" type="slidenum">
              <a:rPr lang="ru-RU"/>
              <a:pPr>
                <a:defRPr/>
              </a:pPr>
              <a:t>‹#›</a:t>
            </a:fld>
            <a:endParaRPr lang="ru-RU"/>
          </a:p>
        </p:txBody>
      </p:sp>
    </p:spTree>
  </p:cSld>
  <p:clrMapOvr>
    <a:masterClrMapping/>
  </p:clrMapOvr>
  <p:transition spd="med">
    <p:pull dir="l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805C217-DBC9-40A6-A1E6-F1B4F7F9A035}" type="datetimeFigureOut">
              <a:rPr lang="ru-RU"/>
              <a:pPr>
                <a:defRPr/>
              </a:pPr>
              <a:t>30.09.2013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239D0EA-E4C5-4777-932E-575CDD8B8695}" type="slidenum">
              <a:rPr lang="ru-RU"/>
              <a:pPr>
                <a:defRPr/>
              </a:pPr>
              <a:t>‹#›</a:t>
            </a:fld>
            <a:endParaRPr lang="ru-RU"/>
          </a:p>
        </p:txBody>
      </p:sp>
    </p:spTree>
  </p:cSld>
  <p:clrMapOvr>
    <a:masterClrMapping/>
  </p:clrMapOvr>
  <p:transition spd="med">
    <p:pull dir="l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7C15140-DCFD-4AD3-B4C3-F8CC9CCE1C7A}" type="datetimeFigureOut">
              <a:rPr lang="ru-RU"/>
              <a:pPr>
                <a:defRPr/>
              </a:pPr>
              <a:t>30.09.2013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1AB3231-CAA5-40DA-B754-AD2F55BEB024}" type="slidenum">
              <a:rPr lang="ru-RU"/>
              <a:pPr>
                <a:defRPr/>
              </a:pPr>
              <a:t>‹#›</a:t>
            </a:fld>
            <a:endParaRPr lang="ru-RU"/>
          </a:p>
        </p:txBody>
      </p:sp>
    </p:spTree>
  </p:cSld>
  <p:clrMapOvr>
    <a:masterClrMapping/>
  </p:clrMapOvr>
  <p:transition spd="med">
    <p:pull dir="l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C29F6D6-1E5F-471C-B5E9-F32E27E85F17}" type="datetimeFigureOut">
              <a:rPr lang="ru-RU"/>
              <a:pPr>
                <a:defRPr/>
              </a:pPr>
              <a:t>30.09.2013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3C0546F-21BD-4406-A833-FC7A39306DAB}" type="slidenum">
              <a:rPr lang="ru-RU"/>
              <a:pPr>
                <a:defRPr/>
              </a:pPr>
              <a:t>‹#›</a:t>
            </a:fld>
            <a:endParaRPr lang="ru-RU"/>
          </a:p>
        </p:txBody>
      </p:sp>
    </p:spTree>
  </p:cSld>
  <p:clrMapOvr>
    <a:masterClrMapping/>
  </p:clrMapOvr>
  <p:transition spd="med">
    <p:pull dir="l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B06EE905-7728-45DD-95DD-42281C5D6520}" type="datetimeFigureOut">
              <a:rPr lang="ru-RU"/>
              <a:pPr>
                <a:defRPr/>
              </a:pPr>
              <a:t>30.09.2013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7833385-DCD2-4252-9EDD-FAA41F76D819}" type="slidenum">
              <a:rPr lang="ru-RU"/>
              <a:pPr>
                <a:defRPr/>
              </a:pPr>
              <a:t>‹#›</a:t>
            </a:fld>
            <a:endParaRPr lang="ru-RU"/>
          </a:p>
        </p:txBody>
      </p:sp>
    </p:spTree>
  </p:cSld>
  <p:clrMapOvr>
    <a:masterClrMapping/>
  </p:clrMapOvr>
  <p:transition spd="med">
    <p:pull dir="l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9285BC88-58D8-4659-B5FD-E60B3CF7FB68}" type="datetimeFigureOut">
              <a:rPr lang="ru-RU"/>
              <a:pPr>
                <a:defRPr/>
              </a:pPr>
              <a:t>30.09.2013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E4854FA-77BE-4A90-97CD-4BACF02564B1}" type="slidenum">
              <a:rPr lang="ru-RU"/>
              <a:pPr>
                <a:defRPr/>
              </a:pPr>
              <a:t>‹#›</a:t>
            </a:fld>
            <a:endParaRPr lang="ru-RU"/>
          </a:p>
        </p:txBody>
      </p:sp>
    </p:spTree>
  </p:cSld>
  <p:clrMapOvr>
    <a:masterClrMapping/>
  </p:clrMapOvr>
  <p:transition spd="med">
    <p:pull dir="l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0FBF777D-0A67-4CB0-A109-CDBCDC7B1D05}" type="datetimeFigureOut">
              <a:rPr lang="ru-RU"/>
              <a:pPr>
                <a:defRPr/>
              </a:pPr>
              <a:t>30.09.2013</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8DB6C124-A516-4754-A8CB-303C7823DF1D}" type="slidenum">
              <a:rPr lang="ru-RU"/>
              <a:pPr>
                <a:defRPr/>
              </a:pPr>
              <a:t>‹#›</a:t>
            </a:fld>
            <a:endParaRPr lang="ru-RU"/>
          </a:p>
        </p:txBody>
      </p:sp>
    </p:spTree>
  </p:cSld>
  <p:clrMapOvr>
    <a:masterClrMapping/>
  </p:clrMapOvr>
  <p:transition spd="med">
    <p:pull dir="l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DFD1C836-2332-4C91-B029-8B41F61B11E9}" type="datetimeFigureOut">
              <a:rPr lang="ru-RU"/>
              <a:pPr>
                <a:defRPr/>
              </a:pPr>
              <a:t>30.09.2013</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DDA8FFFC-06D0-404C-8AF6-443746D4E5C9}" type="slidenum">
              <a:rPr lang="ru-RU"/>
              <a:pPr>
                <a:defRPr/>
              </a:pPr>
              <a:t>‹#›</a:t>
            </a:fld>
            <a:endParaRPr lang="ru-RU"/>
          </a:p>
        </p:txBody>
      </p:sp>
    </p:spTree>
  </p:cSld>
  <p:clrMapOvr>
    <a:masterClrMapping/>
  </p:clrMapOvr>
  <p:transition spd="med">
    <p:pull dir="l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8645D3E2-6DE5-4554-A4EA-EC7D52502ED8}" type="datetimeFigureOut">
              <a:rPr lang="ru-RU"/>
              <a:pPr>
                <a:defRPr/>
              </a:pPr>
              <a:t>30.09.2013</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CE3A81D4-F8B4-4B17-A894-8C24D5AE559B}" type="slidenum">
              <a:rPr lang="ru-RU"/>
              <a:pPr>
                <a:defRPr/>
              </a:pPr>
              <a:t>‹#›</a:t>
            </a:fld>
            <a:endParaRPr lang="ru-RU"/>
          </a:p>
        </p:txBody>
      </p:sp>
    </p:spTree>
  </p:cSld>
  <p:clrMapOvr>
    <a:masterClrMapping/>
  </p:clrMapOvr>
  <p:transition spd="med">
    <p:pull dir="l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77AC14A-9381-4953-A1AA-DB8F9C39ADDF}" type="datetimeFigureOut">
              <a:rPr lang="ru-RU"/>
              <a:pPr>
                <a:defRPr/>
              </a:pPr>
              <a:t>30.09.2013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55615C3-9EE9-49E9-8AA0-1195D5DE3CED}" type="slidenum">
              <a:rPr lang="ru-RU"/>
              <a:pPr>
                <a:defRPr/>
              </a:pPr>
              <a:t>‹#›</a:t>
            </a:fld>
            <a:endParaRPr lang="ru-RU"/>
          </a:p>
        </p:txBody>
      </p:sp>
    </p:spTree>
  </p:cSld>
  <p:clrMapOvr>
    <a:masterClrMapping/>
  </p:clrMapOvr>
  <p:transition spd="med">
    <p:pull dir="l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5E4B36BA-D885-4DE5-A6A5-BF5657C35B5F}" type="datetimeFigureOut">
              <a:rPr lang="ru-RU"/>
              <a:pPr>
                <a:defRPr/>
              </a:pPr>
              <a:t>30.09.2013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3D76353-596E-4419-8592-4D5720A6E231}" type="slidenum">
              <a:rPr lang="ru-RU"/>
              <a:pPr>
                <a:defRPr/>
              </a:pPr>
              <a:t>‹#›</a:t>
            </a:fld>
            <a:endParaRPr lang="ru-RU"/>
          </a:p>
        </p:txBody>
      </p:sp>
    </p:spTree>
  </p:cSld>
  <p:clrMapOvr>
    <a:masterClrMapping/>
  </p:clrMapOvr>
  <p:transition spd="med">
    <p:pull dir="l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5000" b="-25000"/>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50BA9E1-6283-472F-A423-5C1D9744FA1F}" type="datetimeFigureOut">
              <a:rPr lang="ru-RU"/>
              <a:pPr>
                <a:defRPr/>
              </a:pPr>
              <a:t>30.09.2013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47C4CEF-AECC-4E54-8E3E-A84661354325}"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pull dir="lu"/>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0063" y="285750"/>
            <a:ext cx="7772400" cy="2500313"/>
          </a:xfrm>
        </p:spPr>
        <p:txBody>
          <a:bodyPr/>
          <a:lstStyle/>
          <a:p>
            <a:pPr eaLnBrk="1" hangingPunct="1"/>
            <a:r>
              <a:rPr lang="ru-RU" sz="10700" b="1" smtClean="0">
                <a:solidFill>
                  <a:srgbClr val="FF0000"/>
                </a:solidFill>
                <a:latin typeface="Times New Roman" pitchFamily="18" charset="0"/>
                <a:cs typeface="Times New Roman" pitchFamily="18" charset="0"/>
              </a:rPr>
              <a:t>Грибы</a:t>
            </a:r>
            <a:br>
              <a:rPr lang="ru-RU" sz="10700" b="1" smtClean="0">
                <a:solidFill>
                  <a:srgbClr val="FF0000"/>
                </a:solidFill>
                <a:latin typeface="Times New Roman" pitchFamily="18" charset="0"/>
                <a:cs typeface="Times New Roman" pitchFamily="18" charset="0"/>
              </a:rPr>
            </a:br>
            <a:r>
              <a:rPr lang="ru-RU" b="1" smtClean="0">
                <a:solidFill>
                  <a:srgbClr val="FF0000"/>
                </a:solidFill>
                <a:latin typeface="Times New Roman" pitchFamily="18" charset="0"/>
                <a:cs typeface="Times New Roman" pitchFamily="18" charset="0"/>
              </a:rPr>
              <a:t>какие они?</a:t>
            </a:r>
          </a:p>
        </p:txBody>
      </p:sp>
      <p:pic>
        <p:nvPicPr>
          <p:cNvPr id="1026" name="Picture 2" descr="C:\Documents and Settings\Ольга\Рабочий стол\картинки\грибы\2podberezovik.jpg"/>
          <p:cNvPicPr>
            <a:picLocks noChangeAspect="1" noChangeArrowheads="1"/>
          </p:cNvPicPr>
          <p:nvPr/>
        </p:nvPicPr>
        <p:blipFill>
          <a:blip r:embed="rId2"/>
          <a:srcRect/>
          <a:stretch>
            <a:fillRect/>
          </a:stretch>
        </p:blipFill>
        <p:spPr bwMode="auto">
          <a:xfrm>
            <a:off x="285750" y="2786063"/>
            <a:ext cx="2824163" cy="2071687"/>
          </a:xfrm>
          <a:prstGeom prst="rect">
            <a:avLst/>
          </a:prstGeom>
          <a:noFill/>
          <a:ln w="9525">
            <a:noFill/>
            <a:miter lim="800000"/>
            <a:headEnd/>
            <a:tailEnd/>
          </a:ln>
        </p:spPr>
      </p:pic>
      <p:pic>
        <p:nvPicPr>
          <p:cNvPr id="1028" name="Picture 4" descr="C:\Documents and Settings\Ольга\Рабочий стол\картинки\грибы\маслята2.jpg"/>
          <p:cNvPicPr>
            <a:picLocks noChangeAspect="1" noChangeArrowheads="1"/>
          </p:cNvPicPr>
          <p:nvPr/>
        </p:nvPicPr>
        <p:blipFill>
          <a:blip r:embed="rId3"/>
          <a:srcRect/>
          <a:stretch>
            <a:fillRect/>
          </a:stretch>
        </p:blipFill>
        <p:spPr bwMode="auto">
          <a:xfrm>
            <a:off x="3214688" y="4357688"/>
            <a:ext cx="2857500" cy="2143125"/>
          </a:xfrm>
          <a:prstGeom prst="rect">
            <a:avLst/>
          </a:prstGeom>
          <a:noFill/>
          <a:ln w="9525">
            <a:noFill/>
            <a:miter lim="800000"/>
            <a:headEnd/>
            <a:tailEnd/>
          </a:ln>
        </p:spPr>
      </p:pic>
      <p:pic>
        <p:nvPicPr>
          <p:cNvPr id="1029" name="Picture 5" descr="C:\Documents and Settings\Ольга\Рабочий стол\картинки\грибы\лисички2.jpg"/>
          <p:cNvPicPr>
            <a:picLocks noChangeAspect="1" noChangeArrowheads="1"/>
          </p:cNvPicPr>
          <p:nvPr/>
        </p:nvPicPr>
        <p:blipFill>
          <a:blip r:embed="rId4"/>
          <a:srcRect/>
          <a:stretch>
            <a:fillRect/>
          </a:stretch>
        </p:blipFill>
        <p:spPr bwMode="auto">
          <a:xfrm>
            <a:off x="6143625" y="2571750"/>
            <a:ext cx="2786063" cy="2090738"/>
          </a:xfrm>
          <a:prstGeom prst="rect">
            <a:avLst/>
          </a:prstGeom>
          <a:noFill/>
          <a:ln w="9525">
            <a:noFill/>
            <a:miter lim="800000"/>
            <a:headEnd/>
            <a:tailEnd/>
          </a:ln>
        </p:spPr>
      </p:pic>
    </p:spTree>
  </p:cSld>
  <p:clrMapOvr>
    <a:masterClrMapping/>
  </p:clrMapOvr>
  <p:transition spd="med">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par>
                          <p:cTn id="14" fill="hold">
                            <p:stCondLst>
                              <p:cond delay="2000"/>
                            </p:stCondLst>
                            <p:childTnLst>
                              <p:par>
                                <p:cTn id="15" presetID="23" presetClass="entr" presetSubtype="16" fill="hold" nodeType="after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p:cTn id="17" dur="1000" fill="hold"/>
                                        <p:tgtEl>
                                          <p:spTgt spid="1026"/>
                                        </p:tgtEl>
                                        <p:attrNameLst>
                                          <p:attrName>ppt_w</p:attrName>
                                        </p:attrNameLst>
                                      </p:cBhvr>
                                      <p:tavLst>
                                        <p:tav tm="0">
                                          <p:val>
                                            <p:fltVal val="0"/>
                                          </p:val>
                                        </p:tav>
                                        <p:tav tm="100000">
                                          <p:val>
                                            <p:strVal val="#ppt_w"/>
                                          </p:val>
                                        </p:tav>
                                      </p:tavLst>
                                    </p:anim>
                                    <p:anim calcmode="lin" valueType="num">
                                      <p:cBhvr>
                                        <p:cTn id="18" dur="1000" fill="hold"/>
                                        <p:tgtEl>
                                          <p:spTgt spid="1026"/>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anim calcmode="lin" valueType="num">
                                      <p:cBhvr>
                                        <p:cTn id="21" dur="1000" fill="hold"/>
                                        <p:tgtEl>
                                          <p:spTgt spid="1028"/>
                                        </p:tgtEl>
                                        <p:attrNameLst>
                                          <p:attrName>ppt_w</p:attrName>
                                        </p:attrNameLst>
                                      </p:cBhvr>
                                      <p:tavLst>
                                        <p:tav tm="0">
                                          <p:val>
                                            <p:fltVal val="0"/>
                                          </p:val>
                                        </p:tav>
                                        <p:tav tm="100000">
                                          <p:val>
                                            <p:strVal val="#ppt_w"/>
                                          </p:val>
                                        </p:tav>
                                      </p:tavLst>
                                    </p:anim>
                                    <p:anim calcmode="lin" valueType="num">
                                      <p:cBhvr>
                                        <p:cTn id="22" dur="1000" fill="hold"/>
                                        <p:tgtEl>
                                          <p:spTgt spid="1028"/>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1029"/>
                                        </p:tgtEl>
                                        <p:attrNameLst>
                                          <p:attrName>style.visibility</p:attrName>
                                        </p:attrNameLst>
                                      </p:cBhvr>
                                      <p:to>
                                        <p:strVal val="visible"/>
                                      </p:to>
                                    </p:set>
                                    <p:anim calcmode="lin" valueType="num">
                                      <p:cBhvr>
                                        <p:cTn id="25" dur="1000" fill="hold"/>
                                        <p:tgtEl>
                                          <p:spTgt spid="1029"/>
                                        </p:tgtEl>
                                        <p:attrNameLst>
                                          <p:attrName>ppt_w</p:attrName>
                                        </p:attrNameLst>
                                      </p:cBhvr>
                                      <p:tavLst>
                                        <p:tav tm="0">
                                          <p:val>
                                            <p:fltVal val="0"/>
                                          </p:val>
                                        </p:tav>
                                        <p:tav tm="100000">
                                          <p:val>
                                            <p:strVal val="#ppt_w"/>
                                          </p:val>
                                        </p:tav>
                                      </p:tavLst>
                                    </p:anim>
                                    <p:anim calcmode="lin" valueType="num">
                                      <p:cBhvr>
                                        <p:cTn id="26" dur="1000" fill="hold"/>
                                        <p:tgtEl>
                                          <p:spTgt spid="10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p:txBody>
          <a:bodyPr/>
          <a:lstStyle/>
          <a:p>
            <a:pPr eaLnBrk="1" hangingPunct="1"/>
            <a:r>
              <a:rPr lang="ru-RU" b="1" smtClean="0">
                <a:solidFill>
                  <a:srgbClr val="002060"/>
                </a:solidFill>
                <a:latin typeface="Times New Roman" pitchFamily="18" charset="0"/>
                <a:cs typeface="Times New Roman" pitchFamily="18" charset="0"/>
              </a:rPr>
              <a:t>Маслята</a:t>
            </a:r>
          </a:p>
        </p:txBody>
      </p:sp>
      <p:sp>
        <p:nvSpPr>
          <p:cNvPr id="11267" name="Содержимое 2"/>
          <p:cNvSpPr>
            <a:spLocks noGrp="1"/>
          </p:cNvSpPr>
          <p:nvPr>
            <p:ph idx="1"/>
          </p:nvPr>
        </p:nvSpPr>
        <p:spPr>
          <a:xfrm>
            <a:off x="4357688" y="1643063"/>
            <a:ext cx="4614862" cy="3257550"/>
          </a:xfrm>
        </p:spPr>
        <p:txBody>
          <a:bodyPr/>
          <a:lstStyle/>
          <a:p>
            <a:pPr eaLnBrk="1" hangingPunct="1">
              <a:buFont typeface="Arial" charset="0"/>
              <a:buNone/>
            </a:pPr>
            <a:r>
              <a:rPr lang="ru-RU" smtClean="0">
                <a:solidFill>
                  <a:srgbClr val="002060"/>
                </a:solidFill>
              </a:rPr>
              <a:t> </a:t>
            </a:r>
            <a:r>
              <a:rPr lang="ru-RU" sz="2800" b="1" smtClean="0">
                <a:solidFill>
                  <a:srgbClr val="002060"/>
                </a:solidFill>
                <a:latin typeface="Times New Roman" pitchFamily="18" charset="0"/>
                <a:cs typeface="Times New Roman" pitchFamily="18" charset="0"/>
              </a:rPr>
              <a:t>Выросли маслята – </a:t>
            </a:r>
          </a:p>
          <a:p>
            <a:pPr eaLnBrk="1" hangingPunct="1">
              <a:buFont typeface="Arial" charset="0"/>
              <a:buNone/>
            </a:pPr>
            <a:r>
              <a:rPr lang="ru-RU" sz="2800" b="1" smtClean="0">
                <a:solidFill>
                  <a:srgbClr val="002060"/>
                </a:solidFill>
                <a:latin typeface="Times New Roman" pitchFamily="18" charset="0"/>
                <a:cs typeface="Times New Roman" pitchFamily="18" charset="0"/>
              </a:rPr>
              <a:t>Дружные ребята.</a:t>
            </a:r>
          </a:p>
          <a:p>
            <a:pPr eaLnBrk="1" hangingPunct="1">
              <a:buFont typeface="Arial" charset="0"/>
              <a:buNone/>
            </a:pPr>
            <a:r>
              <a:rPr lang="ru-RU" sz="2800" b="1" smtClean="0">
                <a:solidFill>
                  <a:srgbClr val="002060"/>
                </a:solidFill>
                <a:latin typeface="Times New Roman" pitchFamily="18" charset="0"/>
                <a:cs typeface="Times New Roman" pitchFamily="18" charset="0"/>
              </a:rPr>
              <a:t>Шляпки маслянистые,</a:t>
            </a:r>
          </a:p>
          <a:p>
            <a:pPr eaLnBrk="1" hangingPunct="1">
              <a:buFont typeface="Arial" charset="0"/>
              <a:buNone/>
            </a:pPr>
            <a:r>
              <a:rPr lang="ru-RU" sz="2800" b="1" smtClean="0">
                <a:solidFill>
                  <a:srgbClr val="002060"/>
                </a:solidFill>
                <a:latin typeface="Times New Roman" pitchFamily="18" charset="0"/>
                <a:cs typeface="Times New Roman" pitchFamily="18" charset="0"/>
              </a:rPr>
              <a:t>Нежно-золотистые,</a:t>
            </a:r>
          </a:p>
          <a:p>
            <a:pPr eaLnBrk="1" hangingPunct="1">
              <a:buFont typeface="Arial" charset="0"/>
              <a:buNone/>
            </a:pPr>
            <a:r>
              <a:rPr lang="ru-RU" sz="2800" b="1" smtClean="0">
                <a:solidFill>
                  <a:srgbClr val="002060"/>
                </a:solidFill>
                <a:latin typeface="Times New Roman" pitchFamily="18" charset="0"/>
                <a:cs typeface="Times New Roman" pitchFamily="18" charset="0"/>
              </a:rPr>
              <a:t>Словно блинчики румяны</a:t>
            </a:r>
          </a:p>
          <a:p>
            <a:pPr eaLnBrk="1" hangingPunct="1">
              <a:buFont typeface="Arial" charset="0"/>
              <a:buNone/>
            </a:pPr>
            <a:r>
              <a:rPr lang="ru-RU" sz="2800" b="1" smtClean="0">
                <a:solidFill>
                  <a:srgbClr val="002060"/>
                </a:solidFill>
                <a:latin typeface="Times New Roman" pitchFamily="18" charset="0"/>
                <a:cs typeface="Times New Roman" pitchFamily="18" charset="0"/>
              </a:rPr>
              <a:t>Разбежались по полянам.</a:t>
            </a:r>
          </a:p>
        </p:txBody>
      </p:sp>
      <p:pic>
        <p:nvPicPr>
          <p:cNvPr id="11268" name="Picture 3" descr="C:\Documents and Settings\Ольга\Рабочий стол\картинки\грибы\маслята.jpg"/>
          <p:cNvPicPr>
            <a:picLocks noChangeAspect="1" noChangeArrowheads="1"/>
          </p:cNvPicPr>
          <p:nvPr/>
        </p:nvPicPr>
        <p:blipFill>
          <a:blip r:embed="rId2"/>
          <a:srcRect/>
          <a:stretch>
            <a:fillRect/>
          </a:stretch>
        </p:blipFill>
        <p:spPr bwMode="auto">
          <a:xfrm>
            <a:off x="500063" y="1571625"/>
            <a:ext cx="3500437" cy="3638550"/>
          </a:xfrm>
          <a:prstGeom prst="rect">
            <a:avLst/>
          </a:prstGeom>
          <a:noFill/>
          <a:ln w="9525">
            <a:noFill/>
            <a:miter lim="800000"/>
            <a:headEnd/>
            <a:tailEnd/>
          </a:ln>
        </p:spPr>
      </p:pic>
    </p:spTree>
  </p:cSld>
  <p:clrMapOvr>
    <a:masterClrMapping/>
  </p:clrMapOvr>
  <p:transition spd="med">
    <p:pull dir="l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r>
              <a:rPr lang="ru-RU" b="1" smtClean="0">
                <a:solidFill>
                  <a:srgbClr val="002060"/>
                </a:solidFill>
                <a:latin typeface="Times New Roman" pitchFamily="18" charset="0"/>
                <a:cs typeface="Times New Roman" pitchFamily="18" charset="0"/>
              </a:rPr>
              <a:t>Маслята</a:t>
            </a:r>
            <a:endParaRPr lang="ru-RU" smtClean="0"/>
          </a:p>
        </p:txBody>
      </p:sp>
      <p:sp>
        <p:nvSpPr>
          <p:cNvPr id="3" name="Содержимое 2"/>
          <p:cNvSpPr>
            <a:spLocks noGrp="1"/>
          </p:cNvSpPr>
          <p:nvPr>
            <p:ph idx="1"/>
          </p:nvPr>
        </p:nvSpPr>
        <p:spPr>
          <a:xfrm>
            <a:off x="357188" y="4000500"/>
            <a:ext cx="8229600" cy="2428875"/>
          </a:xfrm>
        </p:spPr>
        <p:txBody>
          <a:bodyPr rtlCol="0">
            <a:normAutofit lnSpcReduction="10000"/>
          </a:bodyPr>
          <a:lstStyle/>
          <a:p>
            <a:pPr eaLnBrk="1" fontAlgn="auto" hangingPunct="1">
              <a:spcAft>
                <a:spcPts val="0"/>
              </a:spcAft>
              <a:buFont typeface="Arial" pitchFamily="34" charset="0"/>
              <a:buNone/>
              <a:defRPr/>
            </a:pPr>
            <a:r>
              <a:rPr lang="ru-RU" sz="2800" b="1" dirty="0" smtClean="0">
                <a:solidFill>
                  <a:srgbClr val="002060"/>
                </a:solidFill>
                <a:latin typeface="Times New Roman" pitchFamily="18" charset="0"/>
                <a:cs typeface="Times New Roman" pitchFamily="18" charset="0"/>
              </a:rPr>
              <a:t>   В самом деле, шляпка у маслёнка будто смазана маслом, она блестит и напоминает румяный блин. Отсюда и название. Маслята чаще всего растут на солнечных сосновых опушках, где земля густо усыпана высохшими сосновыми иголками.</a:t>
            </a:r>
            <a:endParaRPr lang="ru-RU" sz="2800" b="1" dirty="0">
              <a:solidFill>
                <a:srgbClr val="002060"/>
              </a:solidFill>
              <a:latin typeface="Times New Roman" pitchFamily="18" charset="0"/>
              <a:cs typeface="Times New Roman" pitchFamily="18" charset="0"/>
            </a:endParaRPr>
          </a:p>
        </p:txBody>
      </p:sp>
      <p:pic>
        <p:nvPicPr>
          <p:cNvPr id="11266" name="Picture 2" descr="C:\Documents and Settings\Ольга\Рабочий стол\картинки\грибы\маслята3.jpg"/>
          <p:cNvPicPr>
            <a:picLocks noChangeAspect="1" noChangeArrowheads="1"/>
          </p:cNvPicPr>
          <p:nvPr/>
        </p:nvPicPr>
        <p:blipFill>
          <a:blip r:embed="rId2"/>
          <a:srcRect/>
          <a:stretch>
            <a:fillRect/>
          </a:stretch>
        </p:blipFill>
        <p:spPr bwMode="auto">
          <a:xfrm>
            <a:off x="571500" y="1357313"/>
            <a:ext cx="3509963" cy="2500312"/>
          </a:xfrm>
          <a:prstGeom prst="rect">
            <a:avLst/>
          </a:prstGeom>
          <a:noFill/>
          <a:ln w="9525">
            <a:noFill/>
            <a:miter lim="800000"/>
            <a:headEnd/>
            <a:tailEnd/>
          </a:ln>
        </p:spPr>
      </p:pic>
      <p:pic>
        <p:nvPicPr>
          <p:cNvPr id="11267" name="Picture 3" descr="C:\Documents and Settings\Ольга\Рабочий стол\картинки\грибы\маслята2.jpg"/>
          <p:cNvPicPr>
            <a:picLocks noChangeAspect="1" noChangeArrowheads="1"/>
          </p:cNvPicPr>
          <p:nvPr/>
        </p:nvPicPr>
        <p:blipFill>
          <a:blip r:embed="rId3"/>
          <a:srcRect/>
          <a:stretch>
            <a:fillRect/>
          </a:stretch>
        </p:blipFill>
        <p:spPr bwMode="auto">
          <a:xfrm>
            <a:off x="4857750" y="1357313"/>
            <a:ext cx="3465513" cy="2492375"/>
          </a:xfrm>
          <a:prstGeom prst="rect">
            <a:avLst/>
          </a:prstGeom>
          <a:noFill/>
          <a:ln w="9525">
            <a:noFill/>
            <a:miter lim="800000"/>
            <a:headEnd/>
            <a:tailEnd/>
          </a:ln>
        </p:spPr>
      </p:pic>
    </p:spTree>
  </p:cSld>
  <p:clrMapOvr>
    <a:masterClrMapping/>
  </p:clrMapOvr>
  <p:transition spd="med">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1266"/>
                                        </p:tgtEl>
                                        <p:attrNameLst>
                                          <p:attrName>style.visibility</p:attrName>
                                        </p:attrNameLst>
                                      </p:cBhvr>
                                      <p:to>
                                        <p:strVal val="visible"/>
                                      </p:to>
                                    </p:set>
                                    <p:anim calcmode="lin" valueType="num">
                                      <p:cBhvr>
                                        <p:cTn id="11" dur="1000" fill="hold"/>
                                        <p:tgtEl>
                                          <p:spTgt spid="11266"/>
                                        </p:tgtEl>
                                        <p:attrNameLst>
                                          <p:attrName>ppt_w</p:attrName>
                                        </p:attrNameLst>
                                      </p:cBhvr>
                                      <p:tavLst>
                                        <p:tav tm="0">
                                          <p:val>
                                            <p:fltVal val="0"/>
                                          </p:val>
                                        </p:tav>
                                        <p:tav tm="100000">
                                          <p:val>
                                            <p:strVal val="#ppt_w"/>
                                          </p:val>
                                        </p:tav>
                                      </p:tavLst>
                                    </p:anim>
                                    <p:anim calcmode="lin" valueType="num">
                                      <p:cBhvr>
                                        <p:cTn id="12" dur="1000" fill="hold"/>
                                        <p:tgtEl>
                                          <p:spTgt spid="11266"/>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1267"/>
                                        </p:tgtEl>
                                        <p:attrNameLst>
                                          <p:attrName>style.visibility</p:attrName>
                                        </p:attrNameLst>
                                      </p:cBhvr>
                                      <p:to>
                                        <p:strVal val="visible"/>
                                      </p:to>
                                    </p:set>
                                    <p:anim calcmode="lin" valueType="num">
                                      <p:cBhvr>
                                        <p:cTn id="15" dur="1000" fill="hold"/>
                                        <p:tgtEl>
                                          <p:spTgt spid="11267"/>
                                        </p:tgtEl>
                                        <p:attrNameLst>
                                          <p:attrName>ppt_w</p:attrName>
                                        </p:attrNameLst>
                                      </p:cBhvr>
                                      <p:tavLst>
                                        <p:tav tm="0">
                                          <p:val>
                                            <p:fltVal val="0"/>
                                          </p:val>
                                        </p:tav>
                                        <p:tav tm="100000">
                                          <p:val>
                                            <p:strVal val="#ppt_w"/>
                                          </p:val>
                                        </p:tav>
                                      </p:tavLst>
                                    </p:anim>
                                    <p:anim calcmode="lin" valueType="num">
                                      <p:cBhvr>
                                        <p:cTn id="16" dur="1000" fill="hold"/>
                                        <p:tgtEl>
                                          <p:spTgt spid="11267"/>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0" presetClass="entr" presetSubtype="0"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edge">
                                      <p:cBhvr>
                                        <p:cTn id="2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457200" y="274638"/>
            <a:ext cx="8229600" cy="868362"/>
          </a:xfrm>
        </p:spPr>
        <p:txBody>
          <a:bodyPr/>
          <a:lstStyle/>
          <a:p>
            <a:pPr eaLnBrk="1" hangingPunct="1"/>
            <a:r>
              <a:rPr lang="ru-RU" b="1" smtClean="0">
                <a:solidFill>
                  <a:srgbClr val="002060"/>
                </a:solidFill>
                <a:latin typeface="Times New Roman" pitchFamily="18" charset="0"/>
                <a:cs typeface="Times New Roman" pitchFamily="18" charset="0"/>
              </a:rPr>
              <a:t>Моховик</a:t>
            </a:r>
          </a:p>
        </p:txBody>
      </p:sp>
      <p:sp>
        <p:nvSpPr>
          <p:cNvPr id="3" name="Содержимое 2"/>
          <p:cNvSpPr>
            <a:spLocks noGrp="1"/>
          </p:cNvSpPr>
          <p:nvPr>
            <p:ph idx="1"/>
          </p:nvPr>
        </p:nvSpPr>
        <p:spPr>
          <a:xfrm>
            <a:off x="4572000" y="1785938"/>
            <a:ext cx="4357688" cy="3757612"/>
          </a:xfrm>
        </p:spPr>
        <p:txBody>
          <a:bodyPr rtlCol="0">
            <a:normAutofit fontScale="92500" lnSpcReduction="20000"/>
          </a:bodyPr>
          <a:lstStyle/>
          <a:p>
            <a:pPr eaLnBrk="1" fontAlgn="auto" hangingPunct="1">
              <a:spcAft>
                <a:spcPts val="0"/>
              </a:spcAft>
              <a:buFont typeface="Arial" pitchFamily="34" charset="0"/>
              <a:buNone/>
              <a:defRPr/>
            </a:pPr>
            <a:r>
              <a:rPr lang="ru-RU" dirty="0" smtClean="0">
                <a:solidFill>
                  <a:srgbClr val="002060"/>
                </a:solidFill>
              </a:rPr>
              <a:t> </a:t>
            </a:r>
            <a:r>
              <a:rPr lang="ru-RU" sz="2800" b="1" dirty="0" smtClean="0">
                <a:solidFill>
                  <a:srgbClr val="002060"/>
                </a:solidFill>
                <a:latin typeface="Times New Roman" pitchFamily="18" charset="0"/>
                <a:cs typeface="Times New Roman" pitchFamily="18" charset="0"/>
              </a:rPr>
              <a:t>Моховик, моховик</a:t>
            </a:r>
          </a:p>
          <a:p>
            <a:pPr eaLnBrk="1" fontAlgn="auto" hangingPunct="1">
              <a:spcAft>
                <a:spcPts val="0"/>
              </a:spcAft>
              <a:buFont typeface="Arial" pitchFamily="34" charset="0"/>
              <a:buNone/>
              <a:defRPr/>
            </a:pPr>
            <a:r>
              <a:rPr lang="ru-RU" sz="2800" b="1" dirty="0" smtClean="0">
                <a:solidFill>
                  <a:srgbClr val="002060"/>
                </a:solidFill>
                <a:latin typeface="Times New Roman" pitchFamily="18" charset="0"/>
                <a:cs typeface="Times New Roman" pitchFamily="18" charset="0"/>
              </a:rPr>
              <a:t>Жить на мхах густых привык.</a:t>
            </a:r>
          </a:p>
          <a:p>
            <a:pPr eaLnBrk="1" fontAlgn="auto" hangingPunct="1">
              <a:spcAft>
                <a:spcPts val="0"/>
              </a:spcAft>
              <a:buFont typeface="Arial" pitchFamily="34" charset="0"/>
              <a:buNone/>
              <a:defRPr/>
            </a:pPr>
            <a:r>
              <a:rPr lang="ru-RU" sz="2800" b="1" dirty="0" smtClean="0">
                <a:solidFill>
                  <a:srgbClr val="002060"/>
                </a:solidFill>
                <a:latin typeface="Times New Roman" pitchFamily="18" charset="0"/>
                <a:cs typeface="Times New Roman" pitchFamily="18" charset="0"/>
              </a:rPr>
              <a:t>Утром умывается</a:t>
            </a:r>
          </a:p>
          <a:p>
            <a:pPr eaLnBrk="1" fontAlgn="auto" hangingPunct="1">
              <a:spcAft>
                <a:spcPts val="0"/>
              </a:spcAft>
              <a:buFont typeface="Arial" pitchFamily="34" charset="0"/>
              <a:buNone/>
              <a:defRPr/>
            </a:pPr>
            <a:r>
              <a:rPr lang="ru-RU" sz="2800" b="1" dirty="0" smtClean="0">
                <a:solidFill>
                  <a:srgbClr val="002060"/>
                </a:solidFill>
                <a:latin typeface="Times New Roman" pitchFamily="18" charset="0"/>
                <a:cs typeface="Times New Roman" pitchFamily="18" charset="0"/>
              </a:rPr>
              <a:t>Он росой студёной,</a:t>
            </a:r>
          </a:p>
          <a:p>
            <a:pPr eaLnBrk="1" fontAlgn="auto" hangingPunct="1">
              <a:spcAft>
                <a:spcPts val="0"/>
              </a:spcAft>
              <a:buFont typeface="Arial" pitchFamily="34" charset="0"/>
              <a:buNone/>
              <a:defRPr/>
            </a:pPr>
            <a:r>
              <a:rPr lang="ru-RU" sz="2800" b="1" dirty="0" smtClean="0">
                <a:solidFill>
                  <a:srgbClr val="002060"/>
                </a:solidFill>
                <a:latin typeface="Times New Roman" pitchFamily="18" charset="0"/>
                <a:cs typeface="Times New Roman" pitchFamily="18" charset="0"/>
              </a:rPr>
              <a:t>Ночью укрывается</a:t>
            </a:r>
          </a:p>
          <a:p>
            <a:pPr eaLnBrk="1" fontAlgn="auto" hangingPunct="1">
              <a:spcAft>
                <a:spcPts val="0"/>
              </a:spcAft>
              <a:buFont typeface="Arial" pitchFamily="34" charset="0"/>
              <a:buNone/>
              <a:defRPr/>
            </a:pPr>
            <a:r>
              <a:rPr lang="ru-RU" sz="2800" b="1" dirty="0" smtClean="0">
                <a:solidFill>
                  <a:srgbClr val="002060"/>
                </a:solidFill>
                <a:latin typeface="Times New Roman" pitchFamily="18" charset="0"/>
                <a:cs typeface="Times New Roman" pitchFamily="18" charset="0"/>
              </a:rPr>
              <a:t>Тёплым мхом зелёным.</a:t>
            </a:r>
          </a:p>
          <a:p>
            <a:pPr eaLnBrk="1" fontAlgn="auto" hangingPunct="1">
              <a:spcAft>
                <a:spcPts val="0"/>
              </a:spcAft>
              <a:buFont typeface="Arial" pitchFamily="34" charset="0"/>
              <a:buNone/>
              <a:defRPr/>
            </a:pPr>
            <a:r>
              <a:rPr lang="ru-RU" sz="2800" b="1" dirty="0" smtClean="0">
                <a:solidFill>
                  <a:srgbClr val="002060"/>
                </a:solidFill>
                <a:latin typeface="Times New Roman" pitchFamily="18" charset="0"/>
                <a:cs typeface="Times New Roman" pitchFamily="18" charset="0"/>
              </a:rPr>
              <a:t>Прячется во мху от нас – </a:t>
            </a:r>
          </a:p>
          <a:p>
            <a:pPr eaLnBrk="1" fontAlgn="auto" hangingPunct="1">
              <a:spcAft>
                <a:spcPts val="0"/>
              </a:spcAft>
              <a:buFont typeface="Arial" pitchFamily="34" charset="0"/>
              <a:buNone/>
              <a:defRPr/>
            </a:pPr>
            <a:r>
              <a:rPr lang="ru-RU" sz="2800" b="1" dirty="0" smtClean="0">
                <a:solidFill>
                  <a:srgbClr val="002060"/>
                </a:solidFill>
                <a:latin typeface="Times New Roman" pitchFamily="18" charset="0"/>
                <a:cs typeface="Times New Roman" pitchFamily="18" charset="0"/>
              </a:rPr>
              <a:t>Не увидит зоркий глаз!</a:t>
            </a:r>
            <a:endParaRPr lang="ru-RU" sz="2800" b="1" dirty="0">
              <a:solidFill>
                <a:srgbClr val="002060"/>
              </a:solidFill>
              <a:latin typeface="Times New Roman" pitchFamily="18" charset="0"/>
              <a:cs typeface="Times New Roman" pitchFamily="18" charset="0"/>
            </a:endParaRPr>
          </a:p>
        </p:txBody>
      </p:sp>
      <p:pic>
        <p:nvPicPr>
          <p:cNvPr id="13316" name="Picture 2" descr="C:\Documents and Settings\Ольга\Рабочий стол\картинки\грибы\mohovik_1.jpg"/>
          <p:cNvPicPr>
            <a:picLocks noChangeAspect="1" noChangeArrowheads="1"/>
          </p:cNvPicPr>
          <p:nvPr/>
        </p:nvPicPr>
        <p:blipFill>
          <a:blip r:embed="rId2"/>
          <a:srcRect/>
          <a:stretch>
            <a:fillRect/>
          </a:stretch>
        </p:blipFill>
        <p:spPr bwMode="auto">
          <a:xfrm>
            <a:off x="357188" y="1928813"/>
            <a:ext cx="4000500" cy="3357562"/>
          </a:xfrm>
          <a:prstGeom prst="rect">
            <a:avLst/>
          </a:prstGeom>
          <a:noFill/>
          <a:ln w="9525">
            <a:noFill/>
            <a:miter lim="800000"/>
            <a:headEnd/>
            <a:tailEnd/>
          </a:ln>
        </p:spPr>
      </p:pic>
    </p:spTree>
  </p:cSld>
  <p:clrMapOvr>
    <a:masterClrMapping/>
  </p:clrMapOvr>
  <p:transition spd="med">
    <p:pull dir="l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r>
              <a:rPr lang="ru-RU" b="1" smtClean="0">
                <a:solidFill>
                  <a:srgbClr val="002060"/>
                </a:solidFill>
                <a:latin typeface="Times New Roman" pitchFamily="18" charset="0"/>
                <a:cs typeface="Times New Roman" pitchFamily="18" charset="0"/>
              </a:rPr>
              <a:t>Моховик</a:t>
            </a:r>
            <a:endParaRPr lang="ru-RU" smtClean="0"/>
          </a:p>
        </p:txBody>
      </p:sp>
      <p:sp>
        <p:nvSpPr>
          <p:cNvPr id="3" name="Содержимое 2"/>
          <p:cNvSpPr>
            <a:spLocks noGrp="1"/>
          </p:cNvSpPr>
          <p:nvPr>
            <p:ph idx="1"/>
          </p:nvPr>
        </p:nvSpPr>
        <p:spPr>
          <a:xfrm>
            <a:off x="357188" y="4143375"/>
            <a:ext cx="8229600" cy="2257425"/>
          </a:xfrm>
        </p:spPr>
        <p:txBody>
          <a:bodyPr/>
          <a:lstStyle/>
          <a:p>
            <a:pPr eaLnBrk="1" hangingPunct="1">
              <a:buFont typeface="Arial" charset="0"/>
              <a:buNone/>
            </a:pPr>
            <a:r>
              <a:rPr lang="ru-RU" sz="2400" b="1" smtClean="0">
                <a:solidFill>
                  <a:srgbClr val="002060"/>
                </a:solidFill>
                <a:latin typeface="Times New Roman" pitchFamily="18" charset="0"/>
                <a:cs typeface="Times New Roman" pitchFamily="18" charset="0"/>
              </a:rPr>
              <a:t>     Грибы моховики чаще растут среди зелёных  мягких мхов. Народ давно заметил: «Всяк моховик жить во мху привык». И название своё моховик получил от слова «мох». Моховики живут во влажных местах смешанных лесов.</a:t>
            </a:r>
          </a:p>
        </p:txBody>
      </p:sp>
      <p:pic>
        <p:nvPicPr>
          <p:cNvPr id="13314" name="Picture 2" descr="C:\Documents and Settings\Ольга\Рабочий стол\картинки\грибы\моховик.jpg"/>
          <p:cNvPicPr>
            <a:picLocks noChangeAspect="1" noChangeArrowheads="1"/>
          </p:cNvPicPr>
          <p:nvPr/>
        </p:nvPicPr>
        <p:blipFill>
          <a:blip r:embed="rId2"/>
          <a:srcRect/>
          <a:stretch>
            <a:fillRect/>
          </a:stretch>
        </p:blipFill>
        <p:spPr bwMode="auto">
          <a:xfrm>
            <a:off x="500063" y="1357313"/>
            <a:ext cx="3414712" cy="2559050"/>
          </a:xfrm>
          <a:prstGeom prst="rect">
            <a:avLst/>
          </a:prstGeom>
          <a:noFill/>
          <a:ln w="9525">
            <a:noFill/>
            <a:miter lim="800000"/>
            <a:headEnd/>
            <a:tailEnd/>
          </a:ln>
        </p:spPr>
      </p:pic>
      <p:pic>
        <p:nvPicPr>
          <p:cNvPr id="13315" name="Picture 3" descr="C:\Documents and Settings\Ольга\Рабочий стол\картинки\грибы\моховик2.jpeg"/>
          <p:cNvPicPr>
            <a:picLocks noChangeAspect="1" noChangeArrowheads="1"/>
          </p:cNvPicPr>
          <p:nvPr/>
        </p:nvPicPr>
        <p:blipFill>
          <a:blip r:embed="rId3"/>
          <a:srcRect/>
          <a:stretch>
            <a:fillRect/>
          </a:stretch>
        </p:blipFill>
        <p:spPr bwMode="auto">
          <a:xfrm>
            <a:off x="4786313" y="1357313"/>
            <a:ext cx="3405187" cy="2554287"/>
          </a:xfrm>
          <a:prstGeom prst="rect">
            <a:avLst/>
          </a:prstGeom>
          <a:noFill/>
          <a:ln w="9525">
            <a:noFill/>
            <a:miter lim="800000"/>
            <a:headEnd/>
            <a:tailEnd/>
          </a:ln>
        </p:spPr>
      </p:pic>
    </p:spTree>
  </p:cSld>
  <p:clrMapOvr>
    <a:masterClrMapping/>
  </p:clrMapOvr>
  <p:transition spd="med">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3314"/>
                                        </p:tgtEl>
                                        <p:attrNameLst>
                                          <p:attrName>style.visibility</p:attrName>
                                        </p:attrNameLst>
                                      </p:cBhvr>
                                      <p:to>
                                        <p:strVal val="visible"/>
                                      </p:to>
                                    </p:set>
                                    <p:anim calcmode="lin" valueType="num">
                                      <p:cBhvr>
                                        <p:cTn id="11" dur="1000" fill="hold"/>
                                        <p:tgtEl>
                                          <p:spTgt spid="13314"/>
                                        </p:tgtEl>
                                        <p:attrNameLst>
                                          <p:attrName>ppt_w</p:attrName>
                                        </p:attrNameLst>
                                      </p:cBhvr>
                                      <p:tavLst>
                                        <p:tav tm="0">
                                          <p:val>
                                            <p:fltVal val="0"/>
                                          </p:val>
                                        </p:tav>
                                        <p:tav tm="100000">
                                          <p:val>
                                            <p:strVal val="#ppt_w"/>
                                          </p:val>
                                        </p:tav>
                                      </p:tavLst>
                                    </p:anim>
                                    <p:anim calcmode="lin" valueType="num">
                                      <p:cBhvr>
                                        <p:cTn id="12" dur="1000" fill="hold"/>
                                        <p:tgtEl>
                                          <p:spTgt spid="13314"/>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13315"/>
                                        </p:tgtEl>
                                        <p:attrNameLst>
                                          <p:attrName>style.visibility</p:attrName>
                                        </p:attrNameLst>
                                      </p:cBhvr>
                                      <p:to>
                                        <p:strVal val="visible"/>
                                      </p:to>
                                    </p:set>
                                    <p:anim calcmode="lin" valueType="num">
                                      <p:cBhvr>
                                        <p:cTn id="16" dur="1000" fill="hold"/>
                                        <p:tgtEl>
                                          <p:spTgt spid="13315"/>
                                        </p:tgtEl>
                                        <p:attrNameLst>
                                          <p:attrName>ppt_w</p:attrName>
                                        </p:attrNameLst>
                                      </p:cBhvr>
                                      <p:tavLst>
                                        <p:tav tm="0">
                                          <p:val>
                                            <p:fltVal val="0"/>
                                          </p:val>
                                        </p:tav>
                                        <p:tav tm="100000">
                                          <p:val>
                                            <p:strVal val="#ppt_w"/>
                                          </p:val>
                                        </p:tav>
                                      </p:tavLst>
                                    </p:anim>
                                    <p:anim calcmode="lin" valueType="num">
                                      <p:cBhvr>
                                        <p:cTn id="17" dur="1000" fill="hold"/>
                                        <p:tgtEl>
                                          <p:spTgt spid="13315"/>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0" presetClass="entr" presetSubtype="0" fill="hold" grpId="0" nodeType="after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wedge">
                                      <p:cBhvr>
                                        <p:cTn id="2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p:txBody>
          <a:bodyPr/>
          <a:lstStyle/>
          <a:p>
            <a:pPr eaLnBrk="1" hangingPunct="1"/>
            <a:r>
              <a:rPr lang="ru-RU" b="1" smtClean="0">
                <a:solidFill>
                  <a:srgbClr val="002060"/>
                </a:solidFill>
                <a:latin typeface="Times New Roman" pitchFamily="18" charset="0"/>
                <a:cs typeface="Times New Roman" pitchFamily="18" charset="0"/>
              </a:rPr>
              <a:t>Опята</a:t>
            </a:r>
            <a:endParaRPr lang="ru-RU" smtClean="0"/>
          </a:p>
        </p:txBody>
      </p:sp>
      <p:sp>
        <p:nvSpPr>
          <p:cNvPr id="15363" name="Содержимое 2"/>
          <p:cNvSpPr>
            <a:spLocks noGrp="1"/>
          </p:cNvSpPr>
          <p:nvPr>
            <p:ph idx="1"/>
          </p:nvPr>
        </p:nvSpPr>
        <p:spPr>
          <a:xfrm>
            <a:off x="4071938" y="1500188"/>
            <a:ext cx="4786312" cy="3786187"/>
          </a:xfrm>
        </p:spPr>
        <p:txBody>
          <a:bodyPr/>
          <a:lstStyle/>
          <a:p>
            <a:pPr eaLnBrk="1" hangingPunct="1">
              <a:buFont typeface="Arial" charset="0"/>
              <a:buNone/>
            </a:pPr>
            <a:r>
              <a:rPr lang="ru-RU" sz="2400" b="1" smtClean="0">
                <a:solidFill>
                  <a:srgbClr val="002060"/>
                </a:solidFill>
                <a:latin typeface="Times New Roman" pitchFamily="18" charset="0"/>
                <a:cs typeface="Times New Roman" pitchFamily="18" charset="0"/>
              </a:rPr>
              <a:t>Бродит солнце в чаще хвойной,</a:t>
            </a:r>
          </a:p>
          <a:p>
            <a:pPr eaLnBrk="1" hangingPunct="1">
              <a:buFont typeface="Arial" charset="0"/>
              <a:buNone/>
            </a:pPr>
            <a:r>
              <a:rPr lang="ru-RU" sz="2400" b="1" smtClean="0">
                <a:solidFill>
                  <a:srgbClr val="002060"/>
                </a:solidFill>
                <a:latin typeface="Times New Roman" pitchFamily="18" charset="0"/>
                <a:cs typeface="Times New Roman" pitchFamily="18" charset="0"/>
              </a:rPr>
              <a:t>Капельки смолы блестят,</a:t>
            </a:r>
          </a:p>
          <a:p>
            <a:pPr eaLnBrk="1" hangingPunct="1">
              <a:buFont typeface="Arial" charset="0"/>
              <a:buNone/>
            </a:pPr>
            <a:r>
              <a:rPr lang="ru-RU" sz="2400" b="1" smtClean="0">
                <a:solidFill>
                  <a:srgbClr val="002060"/>
                </a:solidFill>
                <a:latin typeface="Times New Roman" pitchFamily="18" charset="0"/>
                <a:cs typeface="Times New Roman" pitchFamily="18" charset="0"/>
              </a:rPr>
              <a:t>На берёзе сухостойной</a:t>
            </a:r>
          </a:p>
          <a:p>
            <a:pPr eaLnBrk="1" hangingPunct="1">
              <a:buFont typeface="Arial" charset="0"/>
              <a:buNone/>
            </a:pPr>
            <a:r>
              <a:rPr lang="ru-RU" sz="2400" b="1" smtClean="0">
                <a:solidFill>
                  <a:srgbClr val="002060"/>
                </a:solidFill>
                <a:latin typeface="Times New Roman" pitchFamily="18" charset="0"/>
                <a:cs typeface="Times New Roman" pitchFamily="18" charset="0"/>
              </a:rPr>
              <a:t>Я нашла семью опят.</a:t>
            </a:r>
          </a:p>
          <a:p>
            <a:pPr eaLnBrk="1" hangingPunct="1">
              <a:buFont typeface="Arial" charset="0"/>
              <a:buNone/>
            </a:pPr>
            <a:r>
              <a:rPr lang="ru-RU" sz="2400" b="1" smtClean="0">
                <a:solidFill>
                  <a:srgbClr val="002060"/>
                </a:solidFill>
                <a:latin typeface="Times New Roman" pitchFamily="18" charset="0"/>
                <a:cs typeface="Times New Roman" pitchFamily="18" charset="0"/>
              </a:rPr>
              <a:t>Мама, папа, сёстры, братцы – </a:t>
            </a:r>
          </a:p>
          <a:p>
            <a:pPr eaLnBrk="1" hangingPunct="1">
              <a:buFont typeface="Arial" charset="0"/>
              <a:buNone/>
            </a:pPr>
            <a:r>
              <a:rPr lang="ru-RU" sz="2400" b="1" smtClean="0">
                <a:solidFill>
                  <a:srgbClr val="002060"/>
                </a:solidFill>
                <a:latin typeface="Times New Roman" pitchFamily="18" charset="0"/>
                <a:cs typeface="Times New Roman" pitchFamily="18" charset="0"/>
              </a:rPr>
              <a:t>Взрослые и малыши, </a:t>
            </a:r>
          </a:p>
          <a:p>
            <a:pPr eaLnBrk="1" hangingPunct="1">
              <a:buFont typeface="Arial" charset="0"/>
              <a:buNone/>
            </a:pPr>
            <a:r>
              <a:rPr lang="ru-RU" sz="2400" b="1" smtClean="0">
                <a:solidFill>
                  <a:srgbClr val="002060"/>
                </a:solidFill>
                <a:latin typeface="Times New Roman" pitchFamily="18" charset="0"/>
                <a:cs typeface="Times New Roman" pitchFamily="18" charset="0"/>
              </a:rPr>
              <a:t>Словно вышли прогуляться</a:t>
            </a:r>
          </a:p>
          <a:p>
            <a:pPr eaLnBrk="1" hangingPunct="1">
              <a:buFont typeface="Arial" charset="0"/>
              <a:buNone/>
            </a:pPr>
            <a:r>
              <a:rPr lang="ru-RU" sz="2400" b="1" smtClean="0">
                <a:solidFill>
                  <a:srgbClr val="002060"/>
                </a:solidFill>
                <a:latin typeface="Times New Roman" pitchFamily="18" charset="0"/>
                <a:cs typeface="Times New Roman" pitchFamily="18" charset="0"/>
              </a:rPr>
              <a:t>Жители лесной глуши.</a:t>
            </a:r>
          </a:p>
        </p:txBody>
      </p:sp>
      <p:pic>
        <p:nvPicPr>
          <p:cNvPr id="15364" name="Picture 2" descr="C:\Documents and Settings\Ольга\Рабочий стол\картинки\грибы\опята2.jpg"/>
          <p:cNvPicPr>
            <a:picLocks noChangeAspect="1" noChangeArrowheads="1"/>
          </p:cNvPicPr>
          <p:nvPr/>
        </p:nvPicPr>
        <p:blipFill>
          <a:blip r:embed="rId2"/>
          <a:srcRect/>
          <a:stretch>
            <a:fillRect/>
          </a:stretch>
        </p:blipFill>
        <p:spPr bwMode="auto">
          <a:xfrm>
            <a:off x="428625" y="1428750"/>
            <a:ext cx="3232150" cy="4310063"/>
          </a:xfrm>
          <a:prstGeom prst="rect">
            <a:avLst/>
          </a:prstGeom>
          <a:noFill/>
          <a:ln w="9525">
            <a:noFill/>
            <a:miter lim="800000"/>
            <a:headEnd/>
            <a:tailEnd/>
          </a:ln>
        </p:spPr>
      </p:pic>
    </p:spTree>
  </p:cSld>
  <p:clrMapOvr>
    <a:masterClrMapping/>
  </p:clrMapOvr>
  <p:transition spd="med">
    <p:pull dir="l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r>
              <a:rPr lang="ru-RU" b="1" smtClean="0">
                <a:solidFill>
                  <a:srgbClr val="002060"/>
                </a:solidFill>
                <a:latin typeface="Times New Roman" pitchFamily="18" charset="0"/>
                <a:cs typeface="Times New Roman" pitchFamily="18" charset="0"/>
              </a:rPr>
              <a:t>Опята</a:t>
            </a:r>
          </a:p>
        </p:txBody>
      </p:sp>
      <p:sp>
        <p:nvSpPr>
          <p:cNvPr id="3" name="Содержимое 2"/>
          <p:cNvSpPr>
            <a:spLocks noGrp="1"/>
          </p:cNvSpPr>
          <p:nvPr>
            <p:ph idx="1"/>
          </p:nvPr>
        </p:nvSpPr>
        <p:spPr>
          <a:xfrm>
            <a:off x="357188" y="4572000"/>
            <a:ext cx="8229600" cy="2000250"/>
          </a:xfrm>
        </p:spPr>
        <p:txBody>
          <a:bodyPr/>
          <a:lstStyle/>
          <a:p>
            <a:pPr eaLnBrk="1" hangingPunct="1">
              <a:buFont typeface="Arial" charset="0"/>
              <a:buNone/>
            </a:pPr>
            <a:r>
              <a:rPr lang="ru-RU" sz="2400" b="1" smtClean="0">
                <a:solidFill>
                  <a:srgbClr val="002060"/>
                </a:solidFill>
                <a:latin typeface="Times New Roman" pitchFamily="18" charset="0"/>
                <a:cs typeface="Times New Roman" pitchFamily="18" charset="0"/>
              </a:rPr>
              <a:t>  В конце августа – в начале сентября на пнях и сухостойных деревьях появляются большие дружные семейки опят. Иногда на одном пне их так много, что можно сразу наполнить большую корзину! Опёнок потому так и называется, что любит расти на пнях. </a:t>
            </a:r>
          </a:p>
        </p:txBody>
      </p:sp>
      <p:pic>
        <p:nvPicPr>
          <p:cNvPr id="14338" name="Picture 2" descr="C:\Documents and Settings\Ольга\Рабочий стол\картинки\грибы\опята1.jpg"/>
          <p:cNvPicPr>
            <a:picLocks noChangeAspect="1" noChangeArrowheads="1"/>
          </p:cNvPicPr>
          <p:nvPr/>
        </p:nvPicPr>
        <p:blipFill>
          <a:blip r:embed="rId2"/>
          <a:srcRect/>
          <a:stretch>
            <a:fillRect/>
          </a:stretch>
        </p:blipFill>
        <p:spPr bwMode="auto">
          <a:xfrm>
            <a:off x="714375" y="1571625"/>
            <a:ext cx="3214688" cy="2611438"/>
          </a:xfrm>
          <a:prstGeom prst="rect">
            <a:avLst/>
          </a:prstGeom>
          <a:noFill/>
          <a:ln w="9525">
            <a:noFill/>
            <a:miter lim="800000"/>
            <a:headEnd/>
            <a:tailEnd/>
          </a:ln>
        </p:spPr>
      </p:pic>
      <p:pic>
        <p:nvPicPr>
          <p:cNvPr id="14340" name="Picture 4" descr="C:\Documents and Settings\Ольга\Рабочий стол\картинки\грибы\опята3.jpg"/>
          <p:cNvPicPr>
            <a:picLocks noChangeAspect="1" noChangeArrowheads="1"/>
          </p:cNvPicPr>
          <p:nvPr/>
        </p:nvPicPr>
        <p:blipFill>
          <a:blip r:embed="rId3"/>
          <a:srcRect/>
          <a:stretch>
            <a:fillRect/>
          </a:stretch>
        </p:blipFill>
        <p:spPr bwMode="auto">
          <a:xfrm>
            <a:off x="4857750" y="1571625"/>
            <a:ext cx="3071813" cy="2630488"/>
          </a:xfrm>
          <a:prstGeom prst="rect">
            <a:avLst/>
          </a:prstGeom>
          <a:noFill/>
          <a:ln w="9525">
            <a:noFill/>
            <a:miter lim="800000"/>
            <a:headEnd/>
            <a:tailEnd/>
          </a:ln>
        </p:spPr>
      </p:pic>
    </p:spTree>
  </p:cSld>
  <p:clrMapOvr>
    <a:masterClrMapping/>
  </p:clrMapOvr>
  <p:transition spd="med">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4338"/>
                                        </p:tgtEl>
                                        <p:attrNameLst>
                                          <p:attrName>style.visibility</p:attrName>
                                        </p:attrNameLst>
                                      </p:cBhvr>
                                      <p:to>
                                        <p:strVal val="visible"/>
                                      </p:to>
                                    </p:set>
                                    <p:anim calcmode="lin" valueType="num">
                                      <p:cBhvr>
                                        <p:cTn id="11" dur="1000" fill="hold"/>
                                        <p:tgtEl>
                                          <p:spTgt spid="14338"/>
                                        </p:tgtEl>
                                        <p:attrNameLst>
                                          <p:attrName>ppt_w</p:attrName>
                                        </p:attrNameLst>
                                      </p:cBhvr>
                                      <p:tavLst>
                                        <p:tav tm="0">
                                          <p:val>
                                            <p:fltVal val="0"/>
                                          </p:val>
                                        </p:tav>
                                        <p:tav tm="100000">
                                          <p:val>
                                            <p:strVal val="#ppt_w"/>
                                          </p:val>
                                        </p:tav>
                                      </p:tavLst>
                                    </p:anim>
                                    <p:anim calcmode="lin" valueType="num">
                                      <p:cBhvr>
                                        <p:cTn id="12" dur="1000" fill="hold"/>
                                        <p:tgtEl>
                                          <p:spTgt spid="14338"/>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4340"/>
                                        </p:tgtEl>
                                        <p:attrNameLst>
                                          <p:attrName>style.visibility</p:attrName>
                                        </p:attrNameLst>
                                      </p:cBhvr>
                                      <p:to>
                                        <p:strVal val="visible"/>
                                      </p:to>
                                    </p:set>
                                    <p:anim calcmode="lin" valueType="num">
                                      <p:cBhvr>
                                        <p:cTn id="15" dur="1000" fill="hold"/>
                                        <p:tgtEl>
                                          <p:spTgt spid="14340"/>
                                        </p:tgtEl>
                                        <p:attrNameLst>
                                          <p:attrName>ppt_w</p:attrName>
                                        </p:attrNameLst>
                                      </p:cBhvr>
                                      <p:tavLst>
                                        <p:tav tm="0">
                                          <p:val>
                                            <p:fltVal val="0"/>
                                          </p:val>
                                        </p:tav>
                                        <p:tav tm="100000">
                                          <p:val>
                                            <p:strVal val="#ppt_w"/>
                                          </p:val>
                                        </p:tav>
                                      </p:tavLst>
                                    </p:anim>
                                    <p:anim calcmode="lin" valueType="num">
                                      <p:cBhvr>
                                        <p:cTn id="16" dur="1000" fill="hold"/>
                                        <p:tgtEl>
                                          <p:spTgt spid="14340"/>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0" presetClass="entr" presetSubtype="0"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edge">
                                      <p:cBhvr>
                                        <p:cTn id="2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a:xfrm>
            <a:off x="357188" y="214313"/>
            <a:ext cx="8229600" cy="785812"/>
          </a:xfrm>
        </p:spPr>
        <p:txBody>
          <a:bodyPr/>
          <a:lstStyle/>
          <a:p>
            <a:pPr eaLnBrk="1" hangingPunct="1"/>
            <a:r>
              <a:rPr lang="ru-RU" b="1" smtClean="0">
                <a:solidFill>
                  <a:srgbClr val="002060"/>
                </a:solidFill>
                <a:latin typeface="Times New Roman" pitchFamily="18" charset="0"/>
                <a:cs typeface="Times New Roman" pitchFamily="18" charset="0"/>
              </a:rPr>
              <a:t>Подберёзовик.</a:t>
            </a:r>
          </a:p>
        </p:txBody>
      </p:sp>
      <p:sp>
        <p:nvSpPr>
          <p:cNvPr id="17411" name="Содержимое 2"/>
          <p:cNvSpPr>
            <a:spLocks noGrp="1"/>
          </p:cNvSpPr>
          <p:nvPr>
            <p:ph idx="1"/>
          </p:nvPr>
        </p:nvSpPr>
        <p:spPr>
          <a:xfrm>
            <a:off x="142875" y="3429000"/>
            <a:ext cx="5900738" cy="3214688"/>
          </a:xfrm>
        </p:spPr>
        <p:txBody>
          <a:bodyPr/>
          <a:lstStyle/>
          <a:p>
            <a:pPr eaLnBrk="1" hangingPunct="1">
              <a:buFont typeface="Arial" charset="0"/>
              <a:buNone/>
            </a:pPr>
            <a:r>
              <a:rPr lang="ru-RU" sz="2800" b="1" smtClean="0">
                <a:solidFill>
                  <a:srgbClr val="002060"/>
                </a:solidFill>
                <a:latin typeface="Times New Roman" pitchFamily="18" charset="0"/>
                <a:cs typeface="Times New Roman" pitchFamily="18" charset="0"/>
              </a:rPr>
              <a:t> Под берёзкой белой – </a:t>
            </a:r>
          </a:p>
          <a:p>
            <a:pPr eaLnBrk="1" hangingPunct="1">
              <a:buFont typeface="Arial" charset="0"/>
              <a:buNone/>
            </a:pPr>
            <a:r>
              <a:rPr lang="ru-RU" sz="2800" b="1" smtClean="0">
                <a:solidFill>
                  <a:srgbClr val="002060"/>
                </a:solidFill>
                <a:latin typeface="Times New Roman" pitchFamily="18" charset="0"/>
                <a:cs typeface="Times New Roman" pitchFamily="18" charset="0"/>
              </a:rPr>
              <a:t>Подберёзовик смелый.</a:t>
            </a:r>
          </a:p>
          <a:p>
            <a:pPr eaLnBrk="1" hangingPunct="1">
              <a:buFont typeface="Arial" charset="0"/>
              <a:buNone/>
            </a:pPr>
            <a:r>
              <a:rPr lang="ru-RU" sz="2800" b="1" smtClean="0">
                <a:solidFill>
                  <a:srgbClr val="002060"/>
                </a:solidFill>
                <a:latin typeface="Times New Roman" pitchFamily="18" charset="0"/>
                <a:cs typeface="Times New Roman" pitchFamily="18" charset="0"/>
              </a:rPr>
              <a:t>Он берёзы сын родной,</a:t>
            </a:r>
          </a:p>
          <a:p>
            <a:pPr eaLnBrk="1" hangingPunct="1">
              <a:buFont typeface="Arial" charset="0"/>
              <a:buNone/>
            </a:pPr>
            <a:r>
              <a:rPr lang="ru-RU" sz="2800" b="1" smtClean="0">
                <a:solidFill>
                  <a:srgbClr val="002060"/>
                </a:solidFill>
                <a:latin typeface="Times New Roman" pitchFamily="18" charset="0"/>
                <a:cs typeface="Times New Roman" pitchFamily="18" charset="0"/>
              </a:rPr>
              <a:t>Вырос летнею порой.</a:t>
            </a:r>
          </a:p>
          <a:p>
            <a:pPr eaLnBrk="1" hangingPunct="1">
              <a:buFont typeface="Arial" charset="0"/>
              <a:buNone/>
            </a:pPr>
            <a:r>
              <a:rPr lang="ru-RU" sz="2800" b="1" smtClean="0">
                <a:solidFill>
                  <a:srgbClr val="002060"/>
                </a:solidFill>
                <a:latin typeface="Times New Roman" pitchFamily="18" charset="0"/>
                <a:cs typeface="Times New Roman" pitchFamily="18" charset="0"/>
              </a:rPr>
              <a:t>Встал на длинной стройной ножке,</a:t>
            </a:r>
          </a:p>
          <a:p>
            <a:pPr eaLnBrk="1" hangingPunct="1">
              <a:buFont typeface="Arial" charset="0"/>
              <a:buNone/>
            </a:pPr>
            <a:r>
              <a:rPr lang="ru-RU" sz="2800" b="1" smtClean="0">
                <a:solidFill>
                  <a:srgbClr val="002060"/>
                </a:solidFill>
                <a:latin typeface="Times New Roman" pitchFamily="18" charset="0"/>
                <a:cs typeface="Times New Roman" pitchFamily="18" charset="0"/>
              </a:rPr>
              <a:t>Так и просится в лукошко!.</a:t>
            </a:r>
          </a:p>
        </p:txBody>
      </p:sp>
      <p:pic>
        <p:nvPicPr>
          <p:cNvPr id="17412" name="Picture 2" descr="C:\Documents and Settings\Ольга\Рабочий стол\картинки\грибы\2podberezovik.jpg"/>
          <p:cNvPicPr>
            <a:picLocks noChangeAspect="1" noChangeArrowheads="1"/>
          </p:cNvPicPr>
          <p:nvPr/>
        </p:nvPicPr>
        <p:blipFill>
          <a:blip r:embed="rId2"/>
          <a:srcRect/>
          <a:stretch>
            <a:fillRect/>
          </a:stretch>
        </p:blipFill>
        <p:spPr bwMode="auto">
          <a:xfrm>
            <a:off x="4429125" y="1143000"/>
            <a:ext cx="3929063" cy="2881313"/>
          </a:xfrm>
          <a:prstGeom prst="rect">
            <a:avLst/>
          </a:prstGeom>
          <a:noFill/>
          <a:ln w="9525">
            <a:noFill/>
            <a:miter lim="800000"/>
            <a:headEnd/>
            <a:tailEnd/>
          </a:ln>
        </p:spPr>
      </p:pic>
    </p:spTree>
  </p:cSld>
  <p:clrMapOvr>
    <a:masterClrMapping/>
  </p:clrMapOvr>
  <p:transition spd="med">
    <p:pull dir="l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62"/>
          </a:xfrm>
        </p:spPr>
        <p:txBody>
          <a:bodyPr/>
          <a:lstStyle/>
          <a:p>
            <a:pPr eaLnBrk="1" hangingPunct="1"/>
            <a:r>
              <a:rPr lang="ru-RU" b="1" smtClean="0">
                <a:solidFill>
                  <a:srgbClr val="002060"/>
                </a:solidFill>
                <a:latin typeface="Times New Roman" pitchFamily="18" charset="0"/>
                <a:cs typeface="Times New Roman" pitchFamily="18" charset="0"/>
              </a:rPr>
              <a:t>Подберёзовик.</a:t>
            </a:r>
            <a:endParaRPr lang="ru-RU" smtClean="0"/>
          </a:p>
        </p:txBody>
      </p:sp>
      <p:sp>
        <p:nvSpPr>
          <p:cNvPr id="3" name="Содержимое 2"/>
          <p:cNvSpPr>
            <a:spLocks noGrp="1"/>
          </p:cNvSpPr>
          <p:nvPr>
            <p:ph idx="1"/>
          </p:nvPr>
        </p:nvSpPr>
        <p:spPr>
          <a:xfrm>
            <a:off x="428625" y="4572000"/>
            <a:ext cx="8229600" cy="1971675"/>
          </a:xfrm>
        </p:spPr>
        <p:txBody>
          <a:bodyPr/>
          <a:lstStyle/>
          <a:p>
            <a:pPr eaLnBrk="1" hangingPunct="1">
              <a:buFont typeface="Arial" charset="0"/>
              <a:buNone/>
            </a:pPr>
            <a:r>
              <a:rPr lang="ru-RU" sz="2800" b="1" smtClean="0">
                <a:solidFill>
                  <a:srgbClr val="002060"/>
                </a:solidFill>
                <a:latin typeface="Times New Roman" pitchFamily="18" charset="0"/>
                <a:cs typeface="Times New Roman" pitchFamily="18" charset="0"/>
              </a:rPr>
              <a:t>   Подберёзовик часто встречается в лесах с берёзами, берёзовых рощах, за что получил свое название. Появляется в первой половине лета и встречается до осени.</a:t>
            </a:r>
          </a:p>
        </p:txBody>
      </p:sp>
      <p:pic>
        <p:nvPicPr>
          <p:cNvPr id="17410" name="Picture 2" descr="C:\Documents and Settings\Ольга\Рабочий стол\картинки\грибы\подберезовик.jpg"/>
          <p:cNvPicPr>
            <a:picLocks noChangeAspect="1" noChangeArrowheads="1"/>
          </p:cNvPicPr>
          <p:nvPr/>
        </p:nvPicPr>
        <p:blipFill>
          <a:blip r:embed="rId2"/>
          <a:srcRect/>
          <a:stretch>
            <a:fillRect/>
          </a:stretch>
        </p:blipFill>
        <p:spPr bwMode="auto">
          <a:xfrm>
            <a:off x="571500" y="1428750"/>
            <a:ext cx="3500438" cy="2638425"/>
          </a:xfrm>
          <a:prstGeom prst="rect">
            <a:avLst/>
          </a:prstGeom>
          <a:noFill/>
          <a:ln w="9525">
            <a:noFill/>
            <a:miter lim="800000"/>
            <a:headEnd/>
            <a:tailEnd/>
          </a:ln>
        </p:spPr>
      </p:pic>
      <p:pic>
        <p:nvPicPr>
          <p:cNvPr id="17411" name="Picture 3" descr="C:\Documents and Settings\Ольга\Рабочий стол\картинки\грибы\подберезовик2.jpg"/>
          <p:cNvPicPr>
            <a:picLocks noChangeAspect="1" noChangeArrowheads="1"/>
          </p:cNvPicPr>
          <p:nvPr/>
        </p:nvPicPr>
        <p:blipFill>
          <a:blip r:embed="rId3"/>
          <a:srcRect/>
          <a:stretch>
            <a:fillRect/>
          </a:stretch>
        </p:blipFill>
        <p:spPr bwMode="auto">
          <a:xfrm>
            <a:off x="4857750" y="1428750"/>
            <a:ext cx="3500438" cy="2625725"/>
          </a:xfrm>
          <a:prstGeom prst="rect">
            <a:avLst/>
          </a:prstGeom>
          <a:noFill/>
          <a:ln w="9525">
            <a:noFill/>
            <a:miter lim="800000"/>
            <a:headEnd/>
            <a:tailEnd/>
          </a:ln>
        </p:spPr>
      </p:pic>
    </p:spTree>
  </p:cSld>
  <p:clrMapOvr>
    <a:masterClrMapping/>
  </p:clrMapOvr>
  <p:transition spd="med">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7410"/>
                                        </p:tgtEl>
                                        <p:attrNameLst>
                                          <p:attrName>style.visibility</p:attrName>
                                        </p:attrNameLst>
                                      </p:cBhvr>
                                      <p:to>
                                        <p:strVal val="visible"/>
                                      </p:to>
                                    </p:set>
                                    <p:anim calcmode="lin" valueType="num">
                                      <p:cBhvr>
                                        <p:cTn id="11" dur="1000" fill="hold"/>
                                        <p:tgtEl>
                                          <p:spTgt spid="17410"/>
                                        </p:tgtEl>
                                        <p:attrNameLst>
                                          <p:attrName>ppt_w</p:attrName>
                                        </p:attrNameLst>
                                      </p:cBhvr>
                                      <p:tavLst>
                                        <p:tav tm="0">
                                          <p:val>
                                            <p:fltVal val="0"/>
                                          </p:val>
                                        </p:tav>
                                        <p:tav tm="100000">
                                          <p:val>
                                            <p:strVal val="#ppt_w"/>
                                          </p:val>
                                        </p:tav>
                                      </p:tavLst>
                                    </p:anim>
                                    <p:anim calcmode="lin" valueType="num">
                                      <p:cBhvr>
                                        <p:cTn id="12" dur="1000" fill="hold"/>
                                        <p:tgtEl>
                                          <p:spTgt spid="1741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17411"/>
                                        </p:tgtEl>
                                        <p:attrNameLst>
                                          <p:attrName>style.visibility</p:attrName>
                                        </p:attrNameLst>
                                      </p:cBhvr>
                                      <p:to>
                                        <p:strVal val="visible"/>
                                      </p:to>
                                    </p:set>
                                    <p:anim calcmode="lin" valueType="num">
                                      <p:cBhvr>
                                        <p:cTn id="16" dur="1000" fill="hold"/>
                                        <p:tgtEl>
                                          <p:spTgt spid="17411"/>
                                        </p:tgtEl>
                                        <p:attrNameLst>
                                          <p:attrName>ppt_w</p:attrName>
                                        </p:attrNameLst>
                                      </p:cBhvr>
                                      <p:tavLst>
                                        <p:tav tm="0">
                                          <p:val>
                                            <p:fltVal val="0"/>
                                          </p:val>
                                        </p:tav>
                                        <p:tav tm="100000">
                                          <p:val>
                                            <p:strVal val="#ppt_w"/>
                                          </p:val>
                                        </p:tav>
                                      </p:tavLst>
                                    </p:anim>
                                    <p:anim calcmode="lin" valueType="num">
                                      <p:cBhvr>
                                        <p:cTn id="17" dur="1000" fill="hold"/>
                                        <p:tgtEl>
                                          <p:spTgt spid="17411"/>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0" presetClass="entr" presetSubtype="0" fill="hold" grpId="0" nodeType="after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wedge">
                                      <p:cBhvr>
                                        <p:cTn id="2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p:txBody>
          <a:bodyPr/>
          <a:lstStyle/>
          <a:p>
            <a:pPr eaLnBrk="1" hangingPunct="1"/>
            <a:r>
              <a:rPr lang="ru-RU" b="1" smtClean="0">
                <a:solidFill>
                  <a:srgbClr val="002060"/>
                </a:solidFill>
                <a:latin typeface="Times New Roman" pitchFamily="18" charset="0"/>
                <a:cs typeface="Times New Roman" pitchFamily="18" charset="0"/>
              </a:rPr>
              <a:t>Подосиновик</a:t>
            </a:r>
          </a:p>
        </p:txBody>
      </p:sp>
      <p:sp>
        <p:nvSpPr>
          <p:cNvPr id="3" name="Содержимое 2"/>
          <p:cNvSpPr>
            <a:spLocks noGrp="1"/>
          </p:cNvSpPr>
          <p:nvPr>
            <p:ph idx="1"/>
          </p:nvPr>
        </p:nvSpPr>
        <p:spPr>
          <a:xfrm>
            <a:off x="5072063" y="1643063"/>
            <a:ext cx="3643312" cy="3829050"/>
          </a:xfrm>
        </p:spPr>
        <p:txBody>
          <a:bodyPr rtlCol="0">
            <a:normAutofit lnSpcReduction="10000"/>
          </a:bodyPr>
          <a:lstStyle/>
          <a:p>
            <a:pPr eaLnBrk="1" fontAlgn="auto" hangingPunct="1">
              <a:spcAft>
                <a:spcPts val="0"/>
              </a:spcAft>
              <a:buFont typeface="Arial" pitchFamily="34" charset="0"/>
              <a:buNone/>
              <a:defRPr/>
            </a:pPr>
            <a:r>
              <a:rPr lang="ru-RU" dirty="0" smtClean="0"/>
              <a:t> </a:t>
            </a:r>
            <a:r>
              <a:rPr lang="ru-RU" sz="2400" b="1" dirty="0" smtClean="0">
                <a:solidFill>
                  <a:srgbClr val="002060"/>
                </a:solidFill>
                <a:latin typeface="Times New Roman" pitchFamily="18" charset="0"/>
                <a:cs typeface="Times New Roman" pitchFamily="18" charset="0"/>
              </a:rPr>
              <a:t>Как фонарик-светофор,</a:t>
            </a:r>
          </a:p>
          <a:p>
            <a:pPr eaLnBrk="1" fontAlgn="auto" hangingPunct="1">
              <a:spcAft>
                <a:spcPts val="0"/>
              </a:spcAft>
              <a:buFont typeface="Arial" pitchFamily="34" charset="0"/>
              <a:buNone/>
              <a:defRPr/>
            </a:pPr>
            <a:r>
              <a:rPr lang="ru-RU" sz="2400" b="1" dirty="0" smtClean="0">
                <a:solidFill>
                  <a:srgbClr val="002060"/>
                </a:solidFill>
                <a:latin typeface="Times New Roman" pitchFamily="18" charset="0"/>
                <a:cs typeface="Times New Roman" pitchFamily="18" charset="0"/>
              </a:rPr>
              <a:t>Что зажёгся красным светом,</a:t>
            </a:r>
          </a:p>
          <a:p>
            <a:pPr eaLnBrk="1" fontAlgn="auto" hangingPunct="1">
              <a:spcAft>
                <a:spcPts val="0"/>
              </a:spcAft>
              <a:buFont typeface="Arial" pitchFamily="34" charset="0"/>
              <a:buNone/>
              <a:defRPr/>
            </a:pPr>
            <a:r>
              <a:rPr lang="ru-RU" sz="2400" b="1" dirty="0" smtClean="0">
                <a:solidFill>
                  <a:srgbClr val="002060"/>
                </a:solidFill>
                <a:latin typeface="Times New Roman" pitchFamily="18" charset="0"/>
                <a:cs typeface="Times New Roman" pitchFamily="18" charset="0"/>
              </a:rPr>
              <a:t>Украшает старый бор</a:t>
            </a:r>
          </a:p>
          <a:p>
            <a:pPr eaLnBrk="1" fontAlgn="auto" hangingPunct="1">
              <a:spcAft>
                <a:spcPts val="0"/>
              </a:spcAft>
              <a:buFont typeface="Arial" pitchFamily="34" charset="0"/>
              <a:buNone/>
              <a:defRPr/>
            </a:pPr>
            <a:r>
              <a:rPr lang="ru-RU" sz="2400" b="1" dirty="0" smtClean="0">
                <a:solidFill>
                  <a:srgbClr val="002060"/>
                </a:solidFill>
                <a:latin typeface="Times New Roman" pitchFamily="18" charset="0"/>
                <a:cs typeface="Times New Roman" pitchFamily="18" charset="0"/>
              </a:rPr>
              <a:t>Гриб и осенью, и летом.</a:t>
            </a:r>
          </a:p>
          <a:p>
            <a:pPr eaLnBrk="1" fontAlgn="auto" hangingPunct="1">
              <a:spcAft>
                <a:spcPts val="0"/>
              </a:spcAft>
              <a:buFont typeface="Arial" pitchFamily="34" charset="0"/>
              <a:buNone/>
              <a:defRPr/>
            </a:pPr>
            <a:r>
              <a:rPr lang="ru-RU" sz="2400" b="1" dirty="0" smtClean="0">
                <a:solidFill>
                  <a:srgbClr val="002060"/>
                </a:solidFill>
                <a:latin typeface="Times New Roman" pitchFamily="18" charset="0"/>
                <a:cs typeface="Times New Roman" pitchFamily="18" charset="0"/>
              </a:rPr>
              <a:t>Он растёт в березняках</a:t>
            </a:r>
          </a:p>
          <a:p>
            <a:pPr eaLnBrk="1" fontAlgn="auto" hangingPunct="1">
              <a:spcAft>
                <a:spcPts val="0"/>
              </a:spcAft>
              <a:buFont typeface="Arial" pitchFamily="34" charset="0"/>
              <a:buNone/>
              <a:defRPr/>
            </a:pPr>
            <a:r>
              <a:rPr lang="ru-RU" sz="2400" b="1" dirty="0" smtClean="0">
                <a:solidFill>
                  <a:srgbClr val="002060"/>
                </a:solidFill>
                <a:latin typeface="Times New Roman" pitchFamily="18" charset="0"/>
                <a:cs typeface="Times New Roman" pitchFamily="18" charset="0"/>
              </a:rPr>
              <a:t>И в густом осиннике.</a:t>
            </a:r>
          </a:p>
          <a:p>
            <a:pPr eaLnBrk="1" fontAlgn="auto" hangingPunct="1">
              <a:spcAft>
                <a:spcPts val="0"/>
              </a:spcAft>
              <a:buFont typeface="Arial" pitchFamily="34" charset="0"/>
              <a:buNone/>
              <a:defRPr/>
            </a:pPr>
            <a:r>
              <a:rPr lang="ru-RU" sz="2400" b="1" dirty="0" smtClean="0">
                <a:solidFill>
                  <a:srgbClr val="002060"/>
                </a:solidFill>
                <a:latin typeface="Times New Roman" pitchFamily="18" charset="0"/>
                <a:cs typeface="Times New Roman" pitchFamily="18" charset="0"/>
              </a:rPr>
              <a:t>Срезал я, держу в руках</a:t>
            </a:r>
          </a:p>
          <a:p>
            <a:pPr eaLnBrk="1" fontAlgn="auto" hangingPunct="1">
              <a:spcAft>
                <a:spcPts val="0"/>
              </a:spcAft>
              <a:buFont typeface="Arial" pitchFamily="34" charset="0"/>
              <a:buNone/>
              <a:defRPr/>
            </a:pPr>
            <a:r>
              <a:rPr lang="ru-RU" sz="2400" b="1" dirty="0" smtClean="0">
                <a:solidFill>
                  <a:srgbClr val="002060"/>
                </a:solidFill>
                <a:latin typeface="Times New Roman" pitchFamily="18" charset="0"/>
                <a:cs typeface="Times New Roman" pitchFamily="18" charset="0"/>
              </a:rPr>
              <a:t>Крепкий подосиновик.</a:t>
            </a:r>
            <a:endParaRPr lang="ru-RU" sz="2400" b="1" dirty="0">
              <a:solidFill>
                <a:srgbClr val="002060"/>
              </a:solidFill>
              <a:latin typeface="Times New Roman" pitchFamily="18" charset="0"/>
              <a:cs typeface="Times New Roman" pitchFamily="18" charset="0"/>
            </a:endParaRPr>
          </a:p>
        </p:txBody>
      </p:sp>
      <p:pic>
        <p:nvPicPr>
          <p:cNvPr id="19460" name="Picture 2" descr="C:\Documents and Settings\Ольга\Рабочий стол\картинки\грибы\подосиновик.jpg"/>
          <p:cNvPicPr>
            <a:picLocks noChangeAspect="1" noChangeArrowheads="1"/>
          </p:cNvPicPr>
          <p:nvPr/>
        </p:nvPicPr>
        <p:blipFill>
          <a:blip r:embed="rId2"/>
          <a:srcRect/>
          <a:stretch>
            <a:fillRect/>
          </a:stretch>
        </p:blipFill>
        <p:spPr bwMode="auto">
          <a:xfrm>
            <a:off x="285750" y="1928813"/>
            <a:ext cx="4622800" cy="3200400"/>
          </a:xfrm>
          <a:prstGeom prst="rect">
            <a:avLst/>
          </a:prstGeom>
          <a:noFill/>
          <a:ln w="9525">
            <a:noFill/>
            <a:miter lim="800000"/>
            <a:headEnd/>
            <a:tailEnd/>
          </a:ln>
        </p:spPr>
      </p:pic>
    </p:spTree>
  </p:cSld>
  <p:clrMapOvr>
    <a:masterClrMapping/>
  </p:clrMapOvr>
  <p:transition spd="med">
    <p:pull dir="l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88" y="214313"/>
            <a:ext cx="8229600" cy="714375"/>
          </a:xfrm>
        </p:spPr>
        <p:txBody>
          <a:bodyPr rtlCol="0">
            <a:normAutofit fontScale="90000"/>
          </a:bodyPr>
          <a:lstStyle/>
          <a:p>
            <a:pPr eaLnBrk="1" fontAlgn="auto" hangingPunct="1">
              <a:spcAft>
                <a:spcPts val="0"/>
              </a:spcAft>
              <a:defRPr/>
            </a:pPr>
            <a:r>
              <a:rPr lang="ru-RU" b="1" dirty="0" smtClean="0">
                <a:solidFill>
                  <a:srgbClr val="002060"/>
                </a:solidFill>
                <a:latin typeface="Times New Roman" pitchFamily="18" charset="0"/>
                <a:cs typeface="Times New Roman" pitchFamily="18" charset="0"/>
              </a:rPr>
              <a:t>Подосиновик</a:t>
            </a:r>
            <a:endParaRPr lang="ru-RU" dirty="0"/>
          </a:p>
        </p:txBody>
      </p:sp>
      <p:sp>
        <p:nvSpPr>
          <p:cNvPr id="3" name="Содержимое 2"/>
          <p:cNvSpPr>
            <a:spLocks noGrp="1"/>
          </p:cNvSpPr>
          <p:nvPr>
            <p:ph idx="1"/>
          </p:nvPr>
        </p:nvSpPr>
        <p:spPr>
          <a:xfrm>
            <a:off x="428625" y="3857625"/>
            <a:ext cx="8229600" cy="2757488"/>
          </a:xfrm>
        </p:spPr>
        <p:txBody>
          <a:bodyPr/>
          <a:lstStyle/>
          <a:p>
            <a:pPr eaLnBrk="1" hangingPunct="1">
              <a:buFont typeface="Arial" charset="0"/>
              <a:buNone/>
            </a:pPr>
            <a:r>
              <a:rPr lang="ru-RU" sz="2400" b="1" smtClean="0">
                <a:latin typeface="Times New Roman" pitchFamily="18" charset="0"/>
                <a:cs typeface="Times New Roman" pitchFamily="18" charset="0"/>
              </a:rPr>
              <a:t>    </a:t>
            </a:r>
            <a:r>
              <a:rPr lang="ru-RU" sz="2400" b="1" smtClean="0">
                <a:solidFill>
                  <a:srgbClr val="002060"/>
                </a:solidFill>
                <a:latin typeface="Times New Roman" pitchFamily="18" charset="0"/>
                <a:cs typeface="Times New Roman" pitchFamily="18" charset="0"/>
              </a:rPr>
              <a:t>Своё название гриб получил, потому что растёт под осинами.  А почему? Да потому, что  осенние листья осин  то  багряные, то розовато-красные, и грибы нелегко заметить среди яркой опавшей листвы. «Любят грибы за нос водить»-говорят люди. Думаешь, что это гриб – а это листик, прилипший к сухому сучку.</a:t>
            </a:r>
          </a:p>
        </p:txBody>
      </p:sp>
      <p:pic>
        <p:nvPicPr>
          <p:cNvPr id="19458" name="Picture 2" descr="C:\Documents and Settings\Ольга\Рабочий стол\картинки\грибы\подосиновик2.jpg"/>
          <p:cNvPicPr>
            <a:picLocks noChangeAspect="1" noChangeArrowheads="1"/>
          </p:cNvPicPr>
          <p:nvPr/>
        </p:nvPicPr>
        <p:blipFill>
          <a:blip r:embed="rId2"/>
          <a:srcRect/>
          <a:stretch>
            <a:fillRect/>
          </a:stretch>
        </p:blipFill>
        <p:spPr bwMode="auto">
          <a:xfrm>
            <a:off x="357188" y="1214438"/>
            <a:ext cx="3425825" cy="2571750"/>
          </a:xfrm>
          <a:prstGeom prst="rect">
            <a:avLst/>
          </a:prstGeom>
          <a:noFill/>
          <a:ln w="9525">
            <a:noFill/>
            <a:miter lim="800000"/>
            <a:headEnd/>
            <a:tailEnd/>
          </a:ln>
        </p:spPr>
      </p:pic>
      <p:pic>
        <p:nvPicPr>
          <p:cNvPr id="19459" name="Picture 3" descr="C:\Documents and Settings\Ольга\Рабочий стол\картинки\грибы\подосиновик3.jpeg"/>
          <p:cNvPicPr>
            <a:picLocks noChangeAspect="1" noChangeArrowheads="1"/>
          </p:cNvPicPr>
          <p:nvPr/>
        </p:nvPicPr>
        <p:blipFill>
          <a:blip r:embed="rId3"/>
          <a:srcRect/>
          <a:stretch>
            <a:fillRect/>
          </a:stretch>
        </p:blipFill>
        <p:spPr bwMode="auto">
          <a:xfrm>
            <a:off x="4572000" y="1285875"/>
            <a:ext cx="3714750" cy="2535238"/>
          </a:xfrm>
          <a:prstGeom prst="rect">
            <a:avLst/>
          </a:prstGeom>
          <a:noFill/>
          <a:ln w="9525">
            <a:noFill/>
            <a:miter lim="800000"/>
            <a:headEnd/>
            <a:tailEnd/>
          </a:ln>
        </p:spPr>
      </p:pic>
    </p:spTree>
  </p:cSld>
  <p:clrMapOvr>
    <a:masterClrMapping/>
  </p:clrMapOvr>
  <p:transition spd="med">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9458"/>
                                        </p:tgtEl>
                                        <p:attrNameLst>
                                          <p:attrName>style.visibility</p:attrName>
                                        </p:attrNameLst>
                                      </p:cBhvr>
                                      <p:to>
                                        <p:strVal val="visible"/>
                                      </p:to>
                                    </p:set>
                                    <p:anim calcmode="lin" valueType="num">
                                      <p:cBhvr>
                                        <p:cTn id="11" dur="1000" fill="hold"/>
                                        <p:tgtEl>
                                          <p:spTgt spid="19458"/>
                                        </p:tgtEl>
                                        <p:attrNameLst>
                                          <p:attrName>ppt_w</p:attrName>
                                        </p:attrNameLst>
                                      </p:cBhvr>
                                      <p:tavLst>
                                        <p:tav tm="0">
                                          <p:val>
                                            <p:fltVal val="0"/>
                                          </p:val>
                                        </p:tav>
                                        <p:tav tm="100000">
                                          <p:val>
                                            <p:strVal val="#ppt_w"/>
                                          </p:val>
                                        </p:tav>
                                      </p:tavLst>
                                    </p:anim>
                                    <p:anim calcmode="lin" valueType="num">
                                      <p:cBhvr>
                                        <p:cTn id="12" dur="1000" fill="hold"/>
                                        <p:tgtEl>
                                          <p:spTgt spid="19458"/>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9459"/>
                                        </p:tgtEl>
                                        <p:attrNameLst>
                                          <p:attrName>style.visibility</p:attrName>
                                        </p:attrNameLst>
                                      </p:cBhvr>
                                      <p:to>
                                        <p:strVal val="visible"/>
                                      </p:to>
                                    </p:set>
                                    <p:anim calcmode="lin" valueType="num">
                                      <p:cBhvr>
                                        <p:cTn id="15" dur="1000" fill="hold"/>
                                        <p:tgtEl>
                                          <p:spTgt spid="19459"/>
                                        </p:tgtEl>
                                        <p:attrNameLst>
                                          <p:attrName>ppt_w</p:attrName>
                                        </p:attrNameLst>
                                      </p:cBhvr>
                                      <p:tavLst>
                                        <p:tav tm="0">
                                          <p:val>
                                            <p:fltVal val="0"/>
                                          </p:val>
                                        </p:tav>
                                        <p:tav tm="100000">
                                          <p:val>
                                            <p:strVal val="#ppt_w"/>
                                          </p:val>
                                        </p:tav>
                                      </p:tavLst>
                                    </p:anim>
                                    <p:anim calcmode="lin" valueType="num">
                                      <p:cBhvr>
                                        <p:cTn id="16" dur="1000" fill="hold"/>
                                        <p:tgtEl>
                                          <p:spTgt spid="19459"/>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0" presetClass="entr" presetSubtype="0"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edge">
                                      <p:cBhvr>
                                        <p:cTn id="2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title"/>
          </p:nvPr>
        </p:nvSpPr>
        <p:spPr/>
        <p:txBody>
          <a:bodyPr/>
          <a:lstStyle/>
          <a:p>
            <a:pPr eaLnBrk="1" hangingPunct="1"/>
            <a:r>
              <a:rPr lang="ru-RU" b="1" smtClean="0">
                <a:solidFill>
                  <a:srgbClr val="002060"/>
                </a:solidFill>
                <a:latin typeface="Times New Roman" pitchFamily="18" charset="0"/>
                <a:cs typeface="Times New Roman" pitchFamily="18" charset="0"/>
              </a:rPr>
              <a:t>Белый гриб (боровик)</a:t>
            </a:r>
          </a:p>
        </p:txBody>
      </p:sp>
      <p:sp>
        <p:nvSpPr>
          <p:cNvPr id="3075" name="Содержимое 2"/>
          <p:cNvSpPr>
            <a:spLocks noGrp="1"/>
          </p:cNvSpPr>
          <p:nvPr>
            <p:ph idx="1"/>
          </p:nvPr>
        </p:nvSpPr>
        <p:spPr>
          <a:xfrm>
            <a:off x="4714875" y="1571625"/>
            <a:ext cx="4114800" cy="3543300"/>
          </a:xfrm>
        </p:spPr>
        <p:txBody>
          <a:bodyPr/>
          <a:lstStyle/>
          <a:p>
            <a:pPr eaLnBrk="1" hangingPunct="1">
              <a:buFont typeface="Arial" charset="0"/>
              <a:buNone/>
            </a:pPr>
            <a:r>
              <a:rPr lang="ru-RU" sz="2400" b="1" smtClean="0">
                <a:latin typeface="Times New Roman" pitchFamily="18" charset="0"/>
                <a:cs typeface="Times New Roman" pitchFamily="18" charset="0"/>
              </a:rPr>
              <a:t> Вот гриб-боровик,</a:t>
            </a:r>
          </a:p>
          <a:p>
            <a:pPr eaLnBrk="1" hangingPunct="1">
              <a:buFont typeface="Arial" charset="0"/>
              <a:buNone/>
            </a:pPr>
            <a:r>
              <a:rPr lang="ru-RU" sz="2400" b="1" smtClean="0">
                <a:latin typeface="Times New Roman" pitchFamily="18" charset="0"/>
                <a:cs typeface="Times New Roman" pitchFamily="18" charset="0"/>
              </a:rPr>
              <a:t>Он к почёту привык,</a:t>
            </a:r>
          </a:p>
          <a:p>
            <a:pPr eaLnBrk="1" hangingPunct="1">
              <a:buFont typeface="Arial" charset="0"/>
              <a:buNone/>
            </a:pPr>
            <a:r>
              <a:rPr lang="ru-RU" sz="2400" b="1" smtClean="0">
                <a:latin typeface="Times New Roman" pitchFamily="18" charset="0"/>
                <a:cs typeface="Times New Roman" pitchFamily="18" charset="0"/>
              </a:rPr>
              <a:t>Как полковник, важный он,</a:t>
            </a:r>
          </a:p>
          <a:p>
            <a:pPr eaLnBrk="1" hangingPunct="1">
              <a:buFont typeface="Arial" charset="0"/>
              <a:buNone/>
            </a:pPr>
            <a:r>
              <a:rPr lang="ru-RU" sz="2400" b="1" smtClean="0">
                <a:latin typeface="Times New Roman" pitchFamily="18" charset="0"/>
                <a:cs typeface="Times New Roman" pitchFamily="18" charset="0"/>
              </a:rPr>
              <a:t>Всяк ему отдаст поклон.</a:t>
            </a:r>
          </a:p>
          <a:p>
            <a:pPr eaLnBrk="1" hangingPunct="1">
              <a:buFont typeface="Arial" charset="0"/>
              <a:buNone/>
            </a:pPr>
            <a:r>
              <a:rPr lang="ru-RU" sz="2400" b="1" smtClean="0">
                <a:latin typeface="Times New Roman" pitchFamily="18" charset="0"/>
                <a:cs typeface="Times New Roman" pitchFamily="18" charset="0"/>
              </a:rPr>
              <a:t>Рад ему любой грибник,</a:t>
            </a:r>
          </a:p>
          <a:p>
            <a:pPr eaLnBrk="1" hangingPunct="1">
              <a:buFont typeface="Arial" charset="0"/>
              <a:buNone/>
            </a:pPr>
            <a:r>
              <a:rPr lang="ru-RU" sz="2400" b="1" smtClean="0">
                <a:latin typeface="Times New Roman" pitchFamily="18" charset="0"/>
                <a:cs typeface="Times New Roman" pitchFamily="18" charset="0"/>
              </a:rPr>
              <a:t>Где же ты, мой боровик?</a:t>
            </a:r>
          </a:p>
          <a:p>
            <a:pPr eaLnBrk="1" hangingPunct="1">
              <a:buFont typeface="Arial" charset="0"/>
              <a:buNone/>
            </a:pPr>
            <a:r>
              <a:rPr lang="ru-RU" sz="2400" b="1" smtClean="0">
                <a:latin typeface="Times New Roman" pitchFamily="18" charset="0"/>
                <a:cs typeface="Times New Roman" pitchFamily="18" charset="0"/>
              </a:rPr>
              <a:t>Позову тебя: «А-у-у-у!...</a:t>
            </a:r>
          </a:p>
          <a:p>
            <a:pPr eaLnBrk="1" hangingPunct="1">
              <a:buFont typeface="Arial" charset="0"/>
              <a:buNone/>
            </a:pPr>
            <a:r>
              <a:rPr lang="ru-RU" sz="2400" b="1" smtClean="0">
                <a:latin typeface="Times New Roman" pitchFamily="18" charset="0"/>
                <a:cs typeface="Times New Roman" pitchFamily="18" charset="0"/>
              </a:rPr>
              <a:t>Ты откликнись, я приду!»</a:t>
            </a:r>
          </a:p>
        </p:txBody>
      </p:sp>
      <p:pic>
        <p:nvPicPr>
          <p:cNvPr id="3076" name="Picture 2" descr="C:\Documents and Settings\Ольга\Рабочий стол\картинки\грибы\белый.jpg"/>
          <p:cNvPicPr>
            <a:picLocks noChangeAspect="1" noChangeArrowheads="1"/>
          </p:cNvPicPr>
          <p:nvPr/>
        </p:nvPicPr>
        <p:blipFill>
          <a:blip r:embed="rId2"/>
          <a:srcRect/>
          <a:stretch>
            <a:fillRect/>
          </a:stretch>
        </p:blipFill>
        <p:spPr bwMode="auto">
          <a:xfrm>
            <a:off x="285750" y="1643063"/>
            <a:ext cx="4191000" cy="3429000"/>
          </a:xfrm>
          <a:prstGeom prst="rect">
            <a:avLst/>
          </a:prstGeom>
          <a:noFill/>
          <a:ln w="9525">
            <a:noFill/>
            <a:miter lim="800000"/>
            <a:headEnd/>
            <a:tailEnd/>
          </a:ln>
        </p:spPr>
      </p:pic>
    </p:spTree>
  </p:cSld>
  <p:clrMapOvr>
    <a:masterClrMapping/>
  </p:clrMapOvr>
  <p:transition spd="med">
    <p:pull dir="l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p:txBody>
          <a:bodyPr/>
          <a:lstStyle/>
          <a:p>
            <a:pPr eaLnBrk="1" hangingPunct="1"/>
            <a:r>
              <a:rPr lang="ru-RU" b="1" smtClean="0">
                <a:solidFill>
                  <a:srgbClr val="002060"/>
                </a:solidFill>
                <a:latin typeface="Times New Roman" pitchFamily="18" charset="0"/>
                <a:cs typeface="Times New Roman" pitchFamily="18" charset="0"/>
              </a:rPr>
              <a:t>Рыжик</a:t>
            </a:r>
          </a:p>
        </p:txBody>
      </p:sp>
      <p:sp>
        <p:nvSpPr>
          <p:cNvPr id="21507" name="Содержимое 2"/>
          <p:cNvSpPr>
            <a:spLocks noGrp="1"/>
          </p:cNvSpPr>
          <p:nvPr>
            <p:ph idx="1"/>
          </p:nvPr>
        </p:nvSpPr>
        <p:spPr>
          <a:xfrm>
            <a:off x="3714750" y="2000250"/>
            <a:ext cx="5186363" cy="3000375"/>
          </a:xfrm>
        </p:spPr>
        <p:txBody>
          <a:bodyPr/>
          <a:lstStyle/>
          <a:p>
            <a:pPr eaLnBrk="1" hangingPunct="1">
              <a:buFont typeface="Arial" charset="0"/>
              <a:buNone/>
            </a:pPr>
            <a:r>
              <a:rPr lang="ru-RU" smtClean="0">
                <a:solidFill>
                  <a:srgbClr val="002060"/>
                </a:solidFill>
              </a:rPr>
              <a:t> </a:t>
            </a:r>
            <a:r>
              <a:rPr lang="ru-RU" sz="2800" b="1" smtClean="0">
                <a:solidFill>
                  <a:srgbClr val="002060"/>
                </a:solidFill>
                <a:latin typeface="Times New Roman" pitchFamily="18" charset="0"/>
                <a:cs typeface="Times New Roman" pitchFamily="18" charset="0"/>
              </a:rPr>
              <a:t>По лесу иду и вижу</a:t>
            </a:r>
          </a:p>
          <a:p>
            <a:pPr eaLnBrk="1" hangingPunct="1">
              <a:buFont typeface="Arial" charset="0"/>
              <a:buNone/>
            </a:pPr>
            <a:r>
              <a:rPr lang="ru-RU" sz="2800" b="1" smtClean="0">
                <a:solidFill>
                  <a:srgbClr val="002060"/>
                </a:solidFill>
                <a:latin typeface="Times New Roman" pitchFamily="18" charset="0"/>
                <a:cs typeface="Times New Roman" pitchFamily="18" charset="0"/>
              </a:rPr>
              <a:t>Под сосной грибочек рыжий,</a:t>
            </a:r>
          </a:p>
          <a:p>
            <a:pPr eaLnBrk="1" hangingPunct="1">
              <a:buFont typeface="Arial" charset="0"/>
              <a:buNone/>
            </a:pPr>
            <a:r>
              <a:rPr lang="ru-RU" sz="2800" b="1" smtClean="0">
                <a:solidFill>
                  <a:srgbClr val="002060"/>
                </a:solidFill>
                <a:latin typeface="Times New Roman" pitchFamily="18" charset="0"/>
                <a:cs typeface="Times New Roman" pitchFamily="18" charset="0"/>
              </a:rPr>
              <a:t>Подойду к нему поближе:</a:t>
            </a:r>
          </a:p>
          <a:p>
            <a:pPr eaLnBrk="1" hangingPunct="1">
              <a:buFont typeface="Arial" charset="0"/>
              <a:buNone/>
            </a:pPr>
            <a:r>
              <a:rPr lang="ru-RU" sz="2800" b="1" smtClean="0">
                <a:solidFill>
                  <a:srgbClr val="002060"/>
                </a:solidFill>
                <a:latin typeface="Times New Roman" pitchFamily="18" charset="0"/>
                <a:cs typeface="Times New Roman" pitchFamily="18" charset="0"/>
              </a:rPr>
              <a:t>- Так ведь это рыжий рыжик!</a:t>
            </a:r>
          </a:p>
          <a:p>
            <a:pPr eaLnBrk="1" hangingPunct="1">
              <a:buFont typeface="Arial" charset="0"/>
              <a:buNone/>
            </a:pPr>
            <a:endParaRPr lang="ru-RU" sz="2800" b="1" smtClean="0">
              <a:solidFill>
                <a:srgbClr val="002060"/>
              </a:solidFill>
              <a:latin typeface="Times New Roman" pitchFamily="18" charset="0"/>
              <a:cs typeface="Times New Roman" pitchFamily="18" charset="0"/>
            </a:endParaRPr>
          </a:p>
        </p:txBody>
      </p:sp>
      <p:pic>
        <p:nvPicPr>
          <p:cNvPr id="21508" name="Picture 2" descr="C:\Documents and Settings\Ольга\Рабочий стол\картинки\грибы\рыжик5.jpg"/>
          <p:cNvPicPr>
            <a:picLocks noChangeAspect="1" noChangeArrowheads="1"/>
          </p:cNvPicPr>
          <p:nvPr/>
        </p:nvPicPr>
        <p:blipFill>
          <a:blip r:embed="rId2"/>
          <a:srcRect/>
          <a:stretch>
            <a:fillRect/>
          </a:stretch>
        </p:blipFill>
        <p:spPr bwMode="auto">
          <a:xfrm>
            <a:off x="285750" y="1714500"/>
            <a:ext cx="3408363" cy="3000375"/>
          </a:xfrm>
          <a:prstGeom prst="rect">
            <a:avLst/>
          </a:prstGeom>
          <a:noFill/>
          <a:ln w="9525">
            <a:noFill/>
            <a:miter lim="800000"/>
            <a:headEnd/>
            <a:tailEnd/>
          </a:ln>
        </p:spPr>
      </p:pic>
    </p:spTree>
  </p:cSld>
  <p:clrMapOvr>
    <a:masterClrMapping/>
  </p:clrMapOvr>
  <p:transition spd="med">
    <p:pull dir="l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r>
              <a:rPr lang="ru-RU" b="1" smtClean="0">
                <a:solidFill>
                  <a:srgbClr val="002060"/>
                </a:solidFill>
                <a:latin typeface="Times New Roman" pitchFamily="18" charset="0"/>
                <a:cs typeface="Times New Roman" pitchFamily="18" charset="0"/>
              </a:rPr>
              <a:t>Рыжик</a:t>
            </a:r>
            <a:endParaRPr lang="ru-RU" smtClean="0"/>
          </a:p>
        </p:txBody>
      </p:sp>
      <p:sp>
        <p:nvSpPr>
          <p:cNvPr id="3" name="Содержимое 2"/>
          <p:cNvSpPr>
            <a:spLocks noGrp="1"/>
          </p:cNvSpPr>
          <p:nvPr>
            <p:ph idx="1"/>
          </p:nvPr>
        </p:nvSpPr>
        <p:spPr>
          <a:xfrm>
            <a:off x="500063" y="4500563"/>
            <a:ext cx="8229600" cy="2043112"/>
          </a:xfrm>
        </p:spPr>
        <p:txBody>
          <a:bodyPr/>
          <a:lstStyle/>
          <a:p>
            <a:pPr eaLnBrk="1" hangingPunct="1">
              <a:buFont typeface="Arial" charset="0"/>
              <a:buNone/>
            </a:pPr>
            <a:r>
              <a:rPr lang="ru-RU" sz="2400" b="1" smtClean="0">
                <a:solidFill>
                  <a:srgbClr val="002060"/>
                </a:solidFill>
                <a:latin typeface="Times New Roman" pitchFamily="18" charset="0"/>
                <a:cs typeface="Times New Roman" pitchFamily="18" charset="0"/>
              </a:rPr>
              <a:t>    Рыжики – самые любимые грибы русского народа. Рыжик недаром так называется. И шляпка, и ножка у этого гриба золотисто-оранжевая или ярко-рыжая. Рыжики – очень  душистые грибы, впитавшие лесные ароматы и сосновой смолы, и росистых елей.</a:t>
            </a:r>
          </a:p>
        </p:txBody>
      </p:sp>
      <p:pic>
        <p:nvPicPr>
          <p:cNvPr id="21506" name="Picture 2" descr="C:\Documents and Settings\Ольга\Рабочий стол\картинки\грибы\рыжики3.jpg"/>
          <p:cNvPicPr>
            <a:picLocks noChangeAspect="1" noChangeArrowheads="1"/>
          </p:cNvPicPr>
          <p:nvPr/>
        </p:nvPicPr>
        <p:blipFill>
          <a:blip r:embed="rId2"/>
          <a:srcRect/>
          <a:stretch>
            <a:fillRect/>
          </a:stretch>
        </p:blipFill>
        <p:spPr bwMode="auto">
          <a:xfrm>
            <a:off x="500063" y="1643063"/>
            <a:ext cx="3357562" cy="2519362"/>
          </a:xfrm>
          <a:prstGeom prst="rect">
            <a:avLst/>
          </a:prstGeom>
          <a:noFill/>
          <a:ln w="9525">
            <a:noFill/>
            <a:miter lim="800000"/>
            <a:headEnd/>
            <a:tailEnd/>
          </a:ln>
        </p:spPr>
      </p:pic>
      <p:pic>
        <p:nvPicPr>
          <p:cNvPr id="21507" name="Picture 3" descr="C:\Documents and Settings\Ольга\Рабочий стол\картинки\грибы\рыжики2.jpg"/>
          <p:cNvPicPr>
            <a:picLocks noChangeAspect="1" noChangeArrowheads="1"/>
          </p:cNvPicPr>
          <p:nvPr/>
        </p:nvPicPr>
        <p:blipFill>
          <a:blip r:embed="rId3"/>
          <a:srcRect/>
          <a:stretch>
            <a:fillRect/>
          </a:stretch>
        </p:blipFill>
        <p:spPr bwMode="auto">
          <a:xfrm>
            <a:off x="4857750" y="1606550"/>
            <a:ext cx="3429000" cy="2573338"/>
          </a:xfrm>
          <a:prstGeom prst="rect">
            <a:avLst/>
          </a:prstGeom>
          <a:noFill/>
          <a:ln w="9525">
            <a:noFill/>
            <a:miter lim="800000"/>
            <a:headEnd/>
            <a:tailEnd/>
          </a:ln>
        </p:spPr>
      </p:pic>
    </p:spTree>
  </p:cSld>
  <p:clrMapOvr>
    <a:masterClrMapping/>
  </p:clrMapOvr>
  <p:transition spd="med">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1506"/>
                                        </p:tgtEl>
                                        <p:attrNameLst>
                                          <p:attrName>style.visibility</p:attrName>
                                        </p:attrNameLst>
                                      </p:cBhvr>
                                      <p:to>
                                        <p:strVal val="visible"/>
                                      </p:to>
                                    </p:set>
                                    <p:anim calcmode="lin" valueType="num">
                                      <p:cBhvr>
                                        <p:cTn id="11" dur="1000" fill="hold"/>
                                        <p:tgtEl>
                                          <p:spTgt spid="21506"/>
                                        </p:tgtEl>
                                        <p:attrNameLst>
                                          <p:attrName>ppt_w</p:attrName>
                                        </p:attrNameLst>
                                      </p:cBhvr>
                                      <p:tavLst>
                                        <p:tav tm="0">
                                          <p:val>
                                            <p:fltVal val="0"/>
                                          </p:val>
                                        </p:tav>
                                        <p:tav tm="100000">
                                          <p:val>
                                            <p:strVal val="#ppt_w"/>
                                          </p:val>
                                        </p:tav>
                                      </p:tavLst>
                                    </p:anim>
                                    <p:anim calcmode="lin" valueType="num">
                                      <p:cBhvr>
                                        <p:cTn id="12" dur="1000" fill="hold"/>
                                        <p:tgtEl>
                                          <p:spTgt spid="21506"/>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1507"/>
                                        </p:tgtEl>
                                        <p:attrNameLst>
                                          <p:attrName>style.visibility</p:attrName>
                                        </p:attrNameLst>
                                      </p:cBhvr>
                                      <p:to>
                                        <p:strVal val="visible"/>
                                      </p:to>
                                    </p:set>
                                    <p:anim calcmode="lin" valueType="num">
                                      <p:cBhvr>
                                        <p:cTn id="15" dur="1000" fill="hold"/>
                                        <p:tgtEl>
                                          <p:spTgt spid="21507"/>
                                        </p:tgtEl>
                                        <p:attrNameLst>
                                          <p:attrName>ppt_w</p:attrName>
                                        </p:attrNameLst>
                                      </p:cBhvr>
                                      <p:tavLst>
                                        <p:tav tm="0">
                                          <p:val>
                                            <p:fltVal val="0"/>
                                          </p:val>
                                        </p:tav>
                                        <p:tav tm="100000">
                                          <p:val>
                                            <p:strVal val="#ppt_w"/>
                                          </p:val>
                                        </p:tav>
                                      </p:tavLst>
                                    </p:anim>
                                    <p:anim calcmode="lin" valueType="num">
                                      <p:cBhvr>
                                        <p:cTn id="16" dur="1000" fill="hold"/>
                                        <p:tgtEl>
                                          <p:spTgt spid="21507"/>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0" presetClass="entr" presetSubtype="0"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edge">
                                      <p:cBhvr>
                                        <p:cTn id="2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p:nvPr>
        </p:nvSpPr>
        <p:spPr/>
        <p:txBody>
          <a:bodyPr/>
          <a:lstStyle/>
          <a:p>
            <a:pPr eaLnBrk="1" hangingPunct="1"/>
            <a:r>
              <a:rPr lang="ru-RU" b="1" smtClean="0">
                <a:solidFill>
                  <a:srgbClr val="002060"/>
                </a:solidFill>
                <a:latin typeface="Times New Roman" pitchFamily="18" charset="0"/>
                <a:cs typeface="Times New Roman" pitchFamily="18" charset="0"/>
              </a:rPr>
              <a:t>Сыроежка.</a:t>
            </a:r>
          </a:p>
        </p:txBody>
      </p:sp>
      <p:sp>
        <p:nvSpPr>
          <p:cNvPr id="3" name="Содержимое 2"/>
          <p:cNvSpPr>
            <a:spLocks noGrp="1"/>
          </p:cNvSpPr>
          <p:nvPr>
            <p:ph idx="1"/>
          </p:nvPr>
        </p:nvSpPr>
        <p:spPr>
          <a:xfrm>
            <a:off x="5072063" y="1643063"/>
            <a:ext cx="3714750" cy="3643312"/>
          </a:xfrm>
        </p:spPr>
        <p:txBody>
          <a:bodyPr rtlCol="0">
            <a:normAutofit lnSpcReduction="10000"/>
          </a:bodyPr>
          <a:lstStyle/>
          <a:p>
            <a:pPr eaLnBrk="1" fontAlgn="auto" hangingPunct="1">
              <a:spcAft>
                <a:spcPts val="0"/>
              </a:spcAft>
              <a:buFont typeface="Arial" pitchFamily="34" charset="0"/>
              <a:buNone/>
              <a:defRPr/>
            </a:pPr>
            <a:r>
              <a:rPr lang="ru-RU" dirty="0" smtClean="0"/>
              <a:t> </a:t>
            </a:r>
            <a:r>
              <a:rPr lang="ru-RU" sz="2400" b="1" dirty="0" smtClean="0">
                <a:solidFill>
                  <a:srgbClr val="002060"/>
                </a:solidFill>
                <a:latin typeface="Times New Roman" pitchFamily="18" charset="0"/>
                <a:cs typeface="Times New Roman" pitchFamily="18" charset="0"/>
              </a:rPr>
              <a:t>Тихо по лесу иду,</a:t>
            </a:r>
          </a:p>
          <a:p>
            <a:pPr eaLnBrk="1" fontAlgn="auto" hangingPunct="1">
              <a:spcAft>
                <a:spcPts val="0"/>
              </a:spcAft>
              <a:buFont typeface="Arial" pitchFamily="34" charset="0"/>
              <a:buNone/>
              <a:defRPr/>
            </a:pPr>
            <a:r>
              <a:rPr lang="ru-RU" sz="2400" b="1" dirty="0" smtClean="0">
                <a:solidFill>
                  <a:srgbClr val="002060"/>
                </a:solidFill>
                <a:latin typeface="Times New Roman" pitchFamily="18" charset="0"/>
                <a:cs typeface="Times New Roman" pitchFamily="18" charset="0"/>
              </a:rPr>
              <a:t>Сыроежки в мох кладу.</a:t>
            </a:r>
          </a:p>
          <a:p>
            <a:pPr eaLnBrk="1" fontAlgn="auto" hangingPunct="1">
              <a:spcAft>
                <a:spcPts val="0"/>
              </a:spcAft>
              <a:buFont typeface="Arial" pitchFamily="34" charset="0"/>
              <a:buNone/>
              <a:defRPr/>
            </a:pPr>
            <a:r>
              <a:rPr lang="ru-RU" sz="2400" b="1" dirty="0" smtClean="0">
                <a:solidFill>
                  <a:srgbClr val="002060"/>
                </a:solidFill>
                <a:latin typeface="Times New Roman" pitchFamily="18" charset="0"/>
                <a:cs typeface="Times New Roman" pitchFamily="18" charset="0"/>
              </a:rPr>
              <a:t>Шляпки у них разные – </a:t>
            </a:r>
          </a:p>
          <a:p>
            <a:pPr eaLnBrk="1" fontAlgn="auto" hangingPunct="1">
              <a:spcAft>
                <a:spcPts val="0"/>
              </a:spcAft>
              <a:buFont typeface="Arial" pitchFamily="34" charset="0"/>
              <a:buNone/>
              <a:defRPr/>
            </a:pPr>
            <a:r>
              <a:rPr lang="ru-RU" sz="2400" b="1" dirty="0" smtClean="0">
                <a:solidFill>
                  <a:srgbClr val="002060"/>
                </a:solidFill>
                <a:latin typeface="Times New Roman" pitchFamily="18" charset="0"/>
                <a:cs typeface="Times New Roman" pitchFamily="18" charset="0"/>
              </a:rPr>
              <a:t>Зелёные и красные,</a:t>
            </a:r>
          </a:p>
          <a:p>
            <a:pPr eaLnBrk="1" fontAlgn="auto" hangingPunct="1">
              <a:spcAft>
                <a:spcPts val="0"/>
              </a:spcAft>
              <a:buFont typeface="Arial" pitchFamily="34" charset="0"/>
              <a:buNone/>
              <a:defRPr/>
            </a:pPr>
            <a:r>
              <a:rPr lang="ru-RU" sz="2400" b="1" dirty="0" smtClean="0">
                <a:solidFill>
                  <a:srgbClr val="002060"/>
                </a:solidFill>
                <a:latin typeface="Times New Roman" pitchFamily="18" charset="0"/>
                <a:cs typeface="Times New Roman" pitchFamily="18" charset="0"/>
              </a:rPr>
              <a:t>Иногда лиловые, </a:t>
            </a:r>
          </a:p>
          <a:p>
            <a:pPr eaLnBrk="1" fontAlgn="auto" hangingPunct="1">
              <a:spcAft>
                <a:spcPts val="0"/>
              </a:spcAft>
              <a:buFont typeface="Arial" pitchFamily="34" charset="0"/>
              <a:buNone/>
              <a:defRPr/>
            </a:pPr>
            <a:r>
              <a:rPr lang="ru-RU" sz="2400" b="1" dirty="0" smtClean="0">
                <a:solidFill>
                  <a:srgbClr val="002060"/>
                </a:solidFill>
                <a:latin typeface="Times New Roman" pitchFamily="18" charset="0"/>
                <a:cs typeface="Times New Roman" pitchFamily="18" charset="0"/>
              </a:rPr>
              <a:t>Словно аметисты.</a:t>
            </a:r>
          </a:p>
          <a:p>
            <a:pPr eaLnBrk="1" fontAlgn="auto" hangingPunct="1">
              <a:spcAft>
                <a:spcPts val="0"/>
              </a:spcAft>
              <a:buFont typeface="Arial" pitchFamily="34" charset="0"/>
              <a:buNone/>
              <a:defRPr/>
            </a:pPr>
            <a:r>
              <a:rPr lang="ru-RU" sz="2400" b="1" dirty="0" smtClean="0">
                <a:solidFill>
                  <a:srgbClr val="002060"/>
                </a:solidFill>
                <a:latin typeface="Times New Roman" pitchFamily="18" charset="0"/>
                <a:cs typeface="Times New Roman" pitchFamily="18" charset="0"/>
              </a:rPr>
              <a:t>Еловые, сосновые – </a:t>
            </a:r>
          </a:p>
          <a:p>
            <a:pPr eaLnBrk="1" fontAlgn="auto" hangingPunct="1">
              <a:spcAft>
                <a:spcPts val="0"/>
              </a:spcAft>
              <a:buFont typeface="Arial" pitchFamily="34" charset="0"/>
              <a:buNone/>
              <a:defRPr/>
            </a:pPr>
            <a:r>
              <a:rPr lang="ru-RU" sz="2400" b="1" dirty="0" smtClean="0">
                <a:solidFill>
                  <a:srgbClr val="002060"/>
                </a:solidFill>
                <a:latin typeface="Times New Roman" pitchFamily="18" charset="0"/>
                <a:cs typeface="Times New Roman" pitchFamily="18" charset="0"/>
              </a:rPr>
              <a:t>Да чего ж цветисты!</a:t>
            </a:r>
            <a:endParaRPr lang="ru-RU" sz="2400" b="1" dirty="0">
              <a:solidFill>
                <a:srgbClr val="002060"/>
              </a:solidFill>
              <a:latin typeface="Times New Roman" pitchFamily="18" charset="0"/>
              <a:cs typeface="Times New Roman" pitchFamily="18" charset="0"/>
            </a:endParaRPr>
          </a:p>
        </p:txBody>
      </p:sp>
      <p:pic>
        <p:nvPicPr>
          <p:cNvPr id="23556" name="Picture 2" descr="C:\Documents and Settings\Ольга\Рабочий стол\картинки\грибы\сыроежка2.jpg"/>
          <p:cNvPicPr>
            <a:picLocks noChangeAspect="1" noChangeArrowheads="1"/>
          </p:cNvPicPr>
          <p:nvPr/>
        </p:nvPicPr>
        <p:blipFill>
          <a:blip r:embed="rId2"/>
          <a:srcRect/>
          <a:stretch>
            <a:fillRect/>
          </a:stretch>
        </p:blipFill>
        <p:spPr bwMode="auto">
          <a:xfrm>
            <a:off x="428625" y="1857375"/>
            <a:ext cx="4011613" cy="3000375"/>
          </a:xfrm>
          <a:prstGeom prst="rect">
            <a:avLst/>
          </a:prstGeom>
          <a:noFill/>
          <a:ln w="9525">
            <a:noFill/>
            <a:miter lim="800000"/>
            <a:headEnd/>
            <a:tailEnd/>
          </a:ln>
        </p:spPr>
      </p:pic>
    </p:spTree>
  </p:cSld>
  <p:clrMapOvr>
    <a:masterClrMapping/>
  </p:clrMapOvr>
  <p:transition spd="med">
    <p:pull dir="l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5" y="214313"/>
            <a:ext cx="8229600" cy="642937"/>
          </a:xfrm>
        </p:spPr>
        <p:txBody>
          <a:bodyPr rtlCol="0">
            <a:normAutofit fontScale="90000"/>
          </a:bodyPr>
          <a:lstStyle/>
          <a:p>
            <a:pPr eaLnBrk="1" fontAlgn="auto" hangingPunct="1">
              <a:spcAft>
                <a:spcPts val="0"/>
              </a:spcAft>
              <a:defRPr/>
            </a:pPr>
            <a:r>
              <a:rPr lang="ru-RU" b="1" dirty="0" smtClean="0">
                <a:solidFill>
                  <a:srgbClr val="002060"/>
                </a:solidFill>
                <a:latin typeface="Times New Roman" pitchFamily="18" charset="0"/>
                <a:cs typeface="Times New Roman" pitchFamily="18" charset="0"/>
              </a:rPr>
              <a:t>Сыроежка.</a:t>
            </a:r>
            <a:endParaRPr lang="ru-RU" dirty="0"/>
          </a:p>
        </p:txBody>
      </p:sp>
      <p:sp>
        <p:nvSpPr>
          <p:cNvPr id="3" name="Содержимое 2"/>
          <p:cNvSpPr>
            <a:spLocks noGrp="1"/>
          </p:cNvSpPr>
          <p:nvPr>
            <p:ph idx="1"/>
          </p:nvPr>
        </p:nvSpPr>
        <p:spPr>
          <a:xfrm>
            <a:off x="285750" y="3786188"/>
            <a:ext cx="8229600" cy="2857500"/>
          </a:xfrm>
        </p:spPr>
        <p:txBody>
          <a:bodyPr/>
          <a:lstStyle/>
          <a:p>
            <a:pPr eaLnBrk="1" hangingPunct="1">
              <a:buFont typeface="Arial" charset="0"/>
              <a:buNone/>
            </a:pPr>
            <a:r>
              <a:rPr lang="ru-RU" sz="2400" b="1" smtClean="0">
                <a:solidFill>
                  <a:srgbClr val="002060"/>
                </a:solidFill>
                <a:latin typeface="Times New Roman" pitchFamily="18" charset="0"/>
                <a:cs typeface="Times New Roman" pitchFamily="18" charset="0"/>
              </a:rPr>
              <a:t>   Почему шапочки сыроежек окрашены в разные цвета радуги? Да потому, что цвет шляпки зависит от места, где вырос этот гриб. Если под краснеющими осинками, то шляпки красные или лиловые, если под желтеющими берёзами, то шапочки грибов – жёлтые.     Почему сыроежка так называется? А вот этого никто не знает. Ведь никто их не ест сырыми.</a:t>
            </a:r>
          </a:p>
        </p:txBody>
      </p:sp>
      <p:pic>
        <p:nvPicPr>
          <p:cNvPr id="23554" name="Picture 2" descr="C:\Documents and Settings\Ольга\Рабочий стол\картинки\грибы\сыроежка желтая.jpg"/>
          <p:cNvPicPr>
            <a:picLocks noChangeAspect="1" noChangeArrowheads="1"/>
          </p:cNvPicPr>
          <p:nvPr/>
        </p:nvPicPr>
        <p:blipFill>
          <a:blip r:embed="rId2"/>
          <a:srcRect/>
          <a:stretch>
            <a:fillRect/>
          </a:stretch>
        </p:blipFill>
        <p:spPr bwMode="auto">
          <a:xfrm>
            <a:off x="642938" y="1000125"/>
            <a:ext cx="3214687" cy="2571750"/>
          </a:xfrm>
          <a:prstGeom prst="rect">
            <a:avLst/>
          </a:prstGeom>
          <a:noFill/>
          <a:ln w="9525">
            <a:noFill/>
            <a:miter lim="800000"/>
            <a:headEnd/>
            <a:tailEnd/>
          </a:ln>
        </p:spPr>
      </p:pic>
      <p:pic>
        <p:nvPicPr>
          <p:cNvPr id="23555" name="Picture 3" descr="C:\Documents and Settings\Ольга\Рабочий стол\картинки\грибы\сыроежка 4.jpg"/>
          <p:cNvPicPr>
            <a:picLocks noChangeAspect="1" noChangeArrowheads="1"/>
          </p:cNvPicPr>
          <p:nvPr/>
        </p:nvPicPr>
        <p:blipFill>
          <a:blip r:embed="rId3"/>
          <a:srcRect/>
          <a:stretch>
            <a:fillRect/>
          </a:stretch>
        </p:blipFill>
        <p:spPr bwMode="auto">
          <a:xfrm>
            <a:off x="4572000" y="1000125"/>
            <a:ext cx="3429000" cy="2571750"/>
          </a:xfrm>
          <a:prstGeom prst="rect">
            <a:avLst/>
          </a:prstGeom>
          <a:noFill/>
          <a:ln w="9525">
            <a:noFill/>
            <a:miter lim="800000"/>
            <a:headEnd/>
            <a:tailEnd/>
          </a:ln>
        </p:spPr>
      </p:pic>
    </p:spTree>
  </p:cSld>
  <p:clrMapOvr>
    <a:masterClrMapping/>
  </p:clrMapOvr>
  <p:transition spd="med">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3554"/>
                                        </p:tgtEl>
                                        <p:attrNameLst>
                                          <p:attrName>style.visibility</p:attrName>
                                        </p:attrNameLst>
                                      </p:cBhvr>
                                      <p:to>
                                        <p:strVal val="visible"/>
                                      </p:to>
                                    </p:set>
                                    <p:anim calcmode="lin" valueType="num">
                                      <p:cBhvr>
                                        <p:cTn id="11" dur="1000" fill="hold"/>
                                        <p:tgtEl>
                                          <p:spTgt spid="23554"/>
                                        </p:tgtEl>
                                        <p:attrNameLst>
                                          <p:attrName>ppt_w</p:attrName>
                                        </p:attrNameLst>
                                      </p:cBhvr>
                                      <p:tavLst>
                                        <p:tav tm="0">
                                          <p:val>
                                            <p:fltVal val="0"/>
                                          </p:val>
                                        </p:tav>
                                        <p:tav tm="100000">
                                          <p:val>
                                            <p:strVal val="#ppt_w"/>
                                          </p:val>
                                        </p:tav>
                                      </p:tavLst>
                                    </p:anim>
                                    <p:anim calcmode="lin" valueType="num">
                                      <p:cBhvr>
                                        <p:cTn id="12" dur="1000" fill="hold"/>
                                        <p:tgtEl>
                                          <p:spTgt spid="23554"/>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3555"/>
                                        </p:tgtEl>
                                        <p:attrNameLst>
                                          <p:attrName>style.visibility</p:attrName>
                                        </p:attrNameLst>
                                      </p:cBhvr>
                                      <p:to>
                                        <p:strVal val="visible"/>
                                      </p:to>
                                    </p:set>
                                    <p:anim calcmode="lin" valueType="num">
                                      <p:cBhvr>
                                        <p:cTn id="15" dur="1000" fill="hold"/>
                                        <p:tgtEl>
                                          <p:spTgt spid="23555"/>
                                        </p:tgtEl>
                                        <p:attrNameLst>
                                          <p:attrName>ppt_w</p:attrName>
                                        </p:attrNameLst>
                                      </p:cBhvr>
                                      <p:tavLst>
                                        <p:tav tm="0">
                                          <p:val>
                                            <p:fltVal val="0"/>
                                          </p:val>
                                        </p:tav>
                                        <p:tav tm="100000">
                                          <p:val>
                                            <p:strVal val="#ppt_w"/>
                                          </p:val>
                                        </p:tav>
                                      </p:tavLst>
                                    </p:anim>
                                    <p:anim calcmode="lin" valueType="num">
                                      <p:cBhvr>
                                        <p:cTn id="16" dur="1000" fill="hold"/>
                                        <p:tgtEl>
                                          <p:spTgt spid="2355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0" presetClass="entr" presetSubtype="0"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edge">
                                      <p:cBhvr>
                                        <p:cTn id="2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62"/>
          </a:xfrm>
        </p:spPr>
        <p:txBody>
          <a:bodyPr/>
          <a:lstStyle/>
          <a:p>
            <a:pPr eaLnBrk="1" hangingPunct="1"/>
            <a:r>
              <a:rPr lang="ru-RU" b="1" smtClean="0">
                <a:solidFill>
                  <a:srgbClr val="FF0000"/>
                </a:solidFill>
                <a:latin typeface="Times New Roman" pitchFamily="18" charset="0"/>
                <a:cs typeface="Times New Roman" pitchFamily="18" charset="0"/>
              </a:rPr>
              <a:t>Отгадай загадки</a:t>
            </a:r>
          </a:p>
        </p:txBody>
      </p:sp>
      <p:sp>
        <p:nvSpPr>
          <p:cNvPr id="3" name="Содержимое 2"/>
          <p:cNvSpPr>
            <a:spLocks noGrp="1"/>
          </p:cNvSpPr>
          <p:nvPr>
            <p:ph idx="1"/>
          </p:nvPr>
        </p:nvSpPr>
        <p:spPr>
          <a:xfrm>
            <a:off x="214313" y="1214438"/>
            <a:ext cx="4714875" cy="2114550"/>
          </a:xfrm>
        </p:spPr>
        <p:txBody>
          <a:bodyPr rtlCol="0">
            <a:normAutofit lnSpcReduction="10000"/>
          </a:bodyPr>
          <a:lstStyle/>
          <a:p>
            <a:pPr eaLnBrk="1" fontAlgn="auto" hangingPunct="1">
              <a:spcAft>
                <a:spcPts val="0"/>
              </a:spcAft>
              <a:buFont typeface="Arial" pitchFamily="34" charset="0"/>
              <a:buNone/>
              <a:defRPr/>
            </a:pPr>
            <a:r>
              <a:rPr lang="ru-RU" sz="2400" b="1" dirty="0" smtClean="0">
                <a:latin typeface="Times New Roman" pitchFamily="18" charset="0"/>
                <a:cs typeface="Times New Roman" pitchFamily="18" charset="0"/>
              </a:rPr>
              <a:t>Это гриб нарядный</a:t>
            </a:r>
          </a:p>
          <a:p>
            <a:pPr eaLnBrk="1" fontAlgn="auto" hangingPunct="1">
              <a:spcAft>
                <a:spcPts val="0"/>
              </a:spcAft>
              <a:buFont typeface="Arial" pitchFamily="34" charset="0"/>
              <a:buNone/>
              <a:defRPr/>
            </a:pPr>
            <a:r>
              <a:rPr lang="ru-RU" sz="2400" b="1" dirty="0" smtClean="0">
                <a:latin typeface="Times New Roman" pitchFamily="18" charset="0"/>
                <a:cs typeface="Times New Roman" pitchFamily="18" charset="0"/>
              </a:rPr>
              <a:t>Растёт с осиной рядом,</a:t>
            </a:r>
          </a:p>
          <a:p>
            <a:pPr eaLnBrk="1" fontAlgn="auto" hangingPunct="1">
              <a:spcAft>
                <a:spcPts val="0"/>
              </a:spcAft>
              <a:buFont typeface="Arial" pitchFamily="34" charset="0"/>
              <a:buNone/>
              <a:defRPr/>
            </a:pPr>
            <a:r>
              <a:rPr lang="ru-RU" sz="2400" b="1" dirty="0" smtClean="0">
                <a:latin typeface="Times New Roman" pitchFamily="18" charset="0"/>
                <a:cs typeface="Times New Roman" pitchFamily="18" charset="0"/>
              </a:rPr>
              <a:t>На головку надет</a:t>
            </a:r>
          </a:p>
          <a:p>
            <a:pPr eaLnBrk="1" fontAlgn="auto" hangingPunct="1">
              <a:spcAft>
                <a:spcPts val="0"/>
              </a:spcAft>
              <a:buFont typeface="Arial" pitchFamily="34" charset="0"/>
              <a:buNone/>
              <a:defRPr/>
            </a:pPr>
            <a:r>
              <a:rPr lang="ru-RU" sz="2400" b="1" dirty="0" smtClean="0">
                <a:latin typeface="Times New Roman" pitchFamily="18" charset="0"/>
                <a:cs typeface="Times New Roman" pitchFamily="18" charset="0"/>
              </a:rPr>
              <a:t>Ярко-красный берет.</a:t>
            </a:r>
          </a:p>
          <a:p>
            <a:pPr eaLnBrk="1" fontAlgn="auto" hangingPunct="1">
              <a:spcAft>
                <a:spcPts val="0"/>
              </a:spcAft>
              <a:buFont typeface="Arial" pitchFamily="34" charset="0"/>
              <a:buNone/>
              <a:defRPr/>
            </a:pPr>
            <a:r>
              <a:rPr lang="ru-RU" sz="2400" b="1" dirty="0">
                <a:latin typeface="Times New Roman" pitchFamily="18" charset="0"/>
                <a:cs typeface="Times New Roman" pitchFamily="18" charset="0"/>
              </a:rPr>
              <a:t> </a:t>
            </a:r>
            <a:r>
              <a:rPr lang="ru-RU" sz="2400" b="1" dirty="0" smtClean="0">
                <a:latin typeface="Times New Roman" pitchFamily="18" charset="0"/>
                <a:cs typeface="Times New Roman" pitchFamily="18" charset="0"/>
              </a:rPr>
              <a:t>                          (</a:t>
            </a:r>
            <a:r>
              <a:rPr lang="ru-RU" sz="2400" b="1" dirty="0" smtClean="0">
                <a:solidFill>
                  <a:srgbClr val="FF0000"/>
                </a:solidFill>
                <a:latin typeface="Times New Roman" pitchFamily="18" charset="0"/>
                <a:cs typeface="Times New Roman" pitchFamily="18" charset="0"/>
              </a:rPr>
              <a:t>подосиновик</a:t>
            </a:r>
            <a:r>
              <a:rPr lang="ru-RU" sz="2400" b="1" dirty="0" smtClean="0">
                <a:latin typeface="Times New Roman" pitchFamily="18" charset="0"/>
                <a:cs typeface="Times New Roman" pitchFamily="18" charset="0"/>
              </a:rPr>
              <a:t>)</a:t>
            </a:r>
          </a:p>
          <a:p>
            <a:pPr eaLnBrk="1" fontAlgn="auto" hangingPunct="1">
              <a:spcAft>
                <a:spcPts val="0"/>
              </a:spcAft>
              <a:buFont typeface="Arial" pitchFamily="34" charset="0"/>
              <a:buNone/>
              <a:defRPr/>
            </a:pPr>
            <a:endParaRPr lang="ru-RU" dirty="0"/>
          </a:p>
        </p:txBody>
      </p:sp>
      <p:sp>
        <p:nvSpPr>
          <p:cNvPr id="5" name="Прямоугольник 4"/>
          <p:cNvSpPr>
            <a:spLocks noChangeArrowheads="1"/>
          </p:cNvSpPr>
          <p:nvPr/>
        </p:nvSpPr>
        <p:spPr bwMode="auto">
          <a:xfrm>
            <a:off x="285750" y="4214813"/>
            <a:ext cx="5286375" cy="1938337"/>
          </a:xfrm>
          <a:prstGeom prst="rect">
            <a:avLst/>
          </a:prstGeom>
          <a:noFill/>
          <a:ln w="9525">
            <a:noFill/>
            <a:miter lim="800000"/>
            <a:headEnd/>
            <a:tailEnd/>
          </a:ln>
        </p:spPr>
        <p:txBody>
          <a:bodyPr>
            <a:spAutoFit/>
          </a:bodyPr>
          <a:lstStyle/>
          <a:p>
            <a:r>
              <a:rPr lang="ru-RU" sz="2400" b="1">
                <a:latin typeface="Times New Roman" pitchFamily="18" charset="0"/>
                <a:cs typeface="Times New Roman" pitchFamily="18" charset="0"/>
              </a:rPr>
              <a:t> Возле пней и на лужайке</a:t>
            </a:r>
          </a:p>
          <a:p>
            <a:r>
              <a:rPr lang="ru-RU" sz="2400" b="1">
                <a:latin typeface="Times New Roman" pitchFamily="18" charset="0"/>
                <a:cs typeface="Times New Roman" pitchFamily="18" charset="0"/>
              </a:rPr>
              <a:t>Мы всегда гуляем стайкой.</a:t>
            </a:r>
          </a:p>
          <a:p>
            <a:r>
              <a:rPr lang="ru-RU" sz="2400" b="1">
                <a:latin typeface="Times New Roman" pitchFamily="18" charset="0"/>
                <a:cs typeface="Times New Roman" pitchFamily="18" charset="0"/>
              </a:rPr>
              <a:t>Очень дружные ребята,</a:t>
            </a:r>
          </a:p>
          <a:p>
            <a:r>
              <a:rPr lang="ru-RU" sz="2400" b="1">
                <a:latin typeface="Times New Roman" pitchFamily="18" charset="0"/>
                <a:cs typeface="Times New Roman" pitchFamily="18" charset="0"/>
              </a:rPr>
              <a:t>Называют нас…</a:t>
            </a:r>
          </a:p>
          <a:p>
            <a:r>
              <a:rPr lang="ru-RU" sz="2400" b="1">
                <a:latin typeface="Times New Roman" pitchFamily="18" charset="0"/>
                <a:cs typeface="Times New Roman" pitchFamily="18" charset="0"/>
              </a:rPr>
              <a:t>                        (</a:t>
            </a:r>
            <a:r>
              <a:rPr lang="ru-RU" sz="2400" b="1">
                <a:solidFill>
                  <a:srgbClr val="FF0000"/>
                </a:solidFill>
                <a:latin typeface="Times New Roman" pitchFamily="18" charset="0"/>
                <a:cs typeface="Times New Roman" pitchFamily="18" charset="0"/>
              </a:rPr>
              <a:t>опята</a:t>
            </a:r>
            <a:r>
              <a:rPr lang="ru-RU" sz="2400" b="1">
                <a:latin typeface="Times New Roman" pitchFamily="18" charset="0"/>
                <a:cs typeface="Times New Roman" pitchFamily="18" charset="0"/>
              </a:rPr>
              <a:t>)</a:t>
            </a:r>
          </a:p>
        </p:txBody>
      </p:sp>
      <p:pic>
        <p:nvPicPr>
          <p:cNvPr id="24579" name="Picture 3" descr="C:\Documents and Settings\Ольга\Рабочий стол\картинки\грибы\подосиновик3.jpeg"/>
          <p:cNvPicPr>
            <a:picLocks noChangeAspect="1" noChangeArrowheads="1"/>
          </p:cNvPicPr>
          <p:nvPr/>
        </p:nvPicPr>
        <p:blipFill>
          <a:blip r:embed="rId2"/>
          <a:srcRect/>
          <a:stretch>
            <a:fillRect/>
          </a:stretch>
        </p:blipFill>
        <p:spPr bwMode="auto">
          <a:xfrm>
            <a:off x="5429250" y="1357313"/>
            <a:ext cx="2452688" cy="1673225"/>
          </a:xfrm>
          <a:prstGeom prst="rect">
            <a:avLst/>
          </a:prstGeom>
          <a:noFill/>
          <a:ln w="9525">
            <a:noFill/>
            <a:miter lim="800000"/>
            <a:headEnd/>
            <a:tailEnd/>
          </a:ln>
        </p:spPr>
      </p:pic>
      <p:pic>
        <p:nvPicPr>
          <p:cNvPr id="24580" name="Picture 4" descr="C:\Documents and Settings\Ольга\Рабочий стол\картинки\грибы\опята.jpg"/>
          <p:cNvPicPr>
            <a:picLocks noChangeAspect="1" noChangeArrowheads="1"/>
          </p:cNvPicPr>
          <p:nvPr/>
        </p:nvPicPr>
        <p:blipFill>
          <a:blip r:embed="rId3"/>
          <a:srcRect/>
          <a:stretch>
            <a:fillRect/>
          </a:stretch>
        </p:blipFill>
        <p:spPr bwMode="auto">
          <a:xfrm>
            <a:off x="5500688" y="4357688"/>
            <a:ext cx="2381250" cy="1762125"/>
          </a:xfrm>
          <a:prstGeom prst="rect">
            <a:avLst/>
          </a:prstGeom>
          <a:noFill/>
          <a:ln w="9525">
            <a:noFill/>
            <a:miter lim="800000"/>
            <a:headEnd/>
            <a:tailEnd/>
          </a:ln>
        </p:spPr>
      </p:pic>
    </p:spTree>
  </p:cSld>
  <p:clrMapOvr>
    <a:masterClrMapping/>
  </p:clrMapOvr>
  <p:transition spd="med">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1000"/>
                                        <p:tgtEl>
                                          <p:spTgt spid="3">
                                            <p:txEl>
                                              <p:pRg st="4" end="4"/>
                                            </p:txEl>
                                          </p:spTgt>
                                        </p:tgtEl>
                                      </p:cBhvr>
                                    </p:animEffect>
                                    <p:anim calcmode="lin" valueType="num">
                                      <p:cBhvr>
                                        <p:cTn id="1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6" presetID="23" presetClass="entr" presetSubtype="16" fill="hold" nodeType="withEffect">
                                  <p:stCondLst>
                                    <p:cond delay="0"/>
                                  </p:stCondLst>
                                  <p:childTnLst>
                                    <p:set>
                                      <p:cBhvr>
                                        <p:cTn id="17" dur="1" fill="hold">
                                          <p:stCondLst>
                                            <p:cond delay="0"/>
                                          </p:stCondLst>
                                        </p:cTn>
                                        <p:tgtEl>
                                          <p:spTgt spid="24579"/>
                                        </p:tgtEl>
                                        <p:attrNameLst>
                                          <p:attrName>style.visibility</p:attrName>
                                        </p:attrNameLst>
                                      </p:cBhvr>
                                      <p:to>
                                        <p:strVal val="visible"/>
                                      </p:to>
                                    </p:set>
                                    <p:anim calcmode="lin" valueType="num">
                                      <p:cBhvr>
                                        <p:cTn id="18" dur="1000" fill="hold"/>
                                        <p:tgtEl>
                                          <p:spTgt spid="24579"/>
                                        </p:tgtEl>
                                        <p:attrNameLst>
                                          <p:attrName>ppt_w</p:attrName>
                                        </p:attrNameLst>
                                      </p:cBhvr>
                                      <p:tavLst>
                                        <p:tav tm="0">
                                          <p:val>
                                            <p:fltVal val="0"/>
                                          </p:val>
                                        </p:tav>
                                        <p:tav tm="100000">
                                          <p:val>
                                            <p:strVal val="#ppt_w"/>
                                          </p:val>
                                        </p:tav>
                                      </p:tavLst>
                                    </p:anim>
                                    <p:anim calcmode="lin" valueType="num">
                                      <p:cBhvr>
                                        <p:cTn id="19" dur="1000" fill="hold"/>
                                        <p:tgtEl>
                                          <p:spTgt spid="24579"/>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fade">
                                      <p:cBhvr>
                                        <p:cTn id="24" dur="1000"/>
                                        <p:tgtEl>
                                          <p:spTgt spid="5">
                                            <p:txEl>
                                              <p:pRg st="4" end="4"/>
                                            </p:txEl>
                                          </p:spTgt>
                                        </p:tgtEl>
                                      </p:cBhvr>
                                    </p:animEffect>
                                    <p:anim calcmode="lin" valueType="num">
                                      <p:cBhvr>
                                        <p:cTn id="2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4" end="4"/>
                                            </p:txEl>
                                          </p:spTgt>
                                        </p:tgtEl>
                                        <p:attrNameLst>
                                          <p:attrName>ppt_y</p:attrName>
                                        </p:attrNameLst>
                                      </p:cBhvr>
                                      <p:tavLst>
                                        <p:tav tm="0">
                                          <p:val>
                                            <p:strVal val="#ppt_y+.1"/>
                                          </p:val>
                                        </p:tav>
                                        <p:tav tm="100000">
                                          <p:val>
                                            <p:strVal val="#ppt_y"/>
                                          </p:val>
                                        </p:tav>
                                      </p:tavLst>
                                    </p:anim>
                                  </p:childTnLst>
                                </p:cTn>
                              </p:par>
                              <p:par>
                                <p:cTn id="27" presetID="23" presetClass="entr" presetSubtype="16" fill="hold" nodeType="withEffect">
                                  <p:stCondLst>
                                    <p:cond delay="0"/>
                                  </p:stCondLst>
                                  <p:childTnLst>
                                    <p:set>
                                      <p:cBhvr>
                                        <p:cTn id="28" dur="1" fill="hold">
                                          <p:stCondLst>
                                            <p:cond delay="0"/>
                                          </p:stCondLst>
                                        </p:cTn>
                                        <p:tgtEl>
                                          <p:spTgt spid="24580"/>
                                        </p:tgtEl>
                                        <p:attrNameLst>
                                          <p:attrName>style.visibility</p:attrName>
                                        </p:attrNameLst>
                                      </p:cBhvr>
                                      <p:to>
                                        <p:strVal val="visible"/>
                                      </p:to>
                                    </p:set>
                                    <p:anim calcmode="lin" valueType="num">
                                      <p:cBhvr>
                                        <p:cTn id="29" dur="1000" fill="hold"/>
                                        <p:tgtEl>
                                          <p:spTgt spid="24580"/>
                                        </p:tgtEl>
                                        <p:attrNameLst>
                                          <p:attrName>ppt_w</p:attrName>
                                        </p:attrNameLst>
                                      </p:cBhvr>
                                      <p:tavLst>
                                        <p:tav tm="0">
                                          <p:val>
                                            <p:fltVal val="0"/>
                                          </p:val>
                                        </p:tav>
                                        <p:tav tm="100000">
                                          <p:val>
                                            <p:strVal val="#ppt_w"/>
                                          </p:val>
                                        </p:tav>
                                      </p:tavLst>
                                    </p:anim>
                                    <p:anim calcmode="lin" valueType="num">
                                      <p:cBhvr>
                                        <p:cTn id="30" dur="1000" fill="hold"/>
                                        <p:tgtEl>
                                          <p:spTgt spid="2458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88" y="571500"/>
            <a:ext cx="4257675" cy="1471613"/>
          </a:xfrm>
        </p:spPr>
        <p:txBody>
          <a:bodyPr/>
          <a:lstStyle/>
          <a:p>
            <a:pPr eaLnBrk="1" hangingPunct="1">
              <a:buFont typeface="Arial" charset="0"/>
              <a:buNone/>
            </a:pPr>
            <a:r>
              <a:rPr lang="ru-RU" sz="2400" b="1" smtClean="0">
                <a:latin typeface="Times New Roman" pitchFamily="18" charset="0"/>
                <a:cs typeface="Times New Roman" pitchFamily="18" charset="0"/>
              </a:rPr>
              <a:t>  Жёлто-рыжие сестрички,</a:t>
            </a:r>
          </a:p>
          <a:p>
            <a:pPr eaLnBrk="1" hangingPunct="1">
              <a:buFont typeface="Arial" charset="0"/>
              <a:buNone/>
            </a:pPr>
            <a:r>
              <a:rPr lang="ru-RU" sz="2400" b="1" smtClean="0">
                <a:latin typeface="Times New Roman" pitchFamily="18" charset="0"/>
                <a:cs typeface="Times New Roman" pitchFamily="18" charset="0"/>
              </a:rPr>
              <a:t>  Величают нас …</a:t>
            </a:r>
          </a:p>
          <a:p>
            <a:pPr eaLnBrk="1" hangingPunct="1">
              <a:buFont typeface="Arial" charset="0"/>
              <a:buNone/>
            </a:pPr>
            <a:r>
              <a:rPr lang="ru-RU" sz="2400" b="1" smtClean="0">
                <a:latin typeface="Times New Roman" pitchFamily="18" charset="0"/>
                <a:cs typeface="Times New Roman" pitchFamily="18" charset="0"/>
              </a:rPr>
              <a:t>                       (</a:t>
            </a:r>
            <a:r>
              <a:rPr lang="ru-RU" sz="2400" b="1" smtClean="0">
                <a:solidFill>
                  <a:srgbClr val="FF0000"/>
                </a:solidFill>
                <a:latin typeface="Times New Roman" pitchFamily="18" charset="0"/>
                <a:cs typeface="Times New Roman" pitchFamily="18" charset="0"/>
              </a:rPr>
              <a:t>лисички</a:t>
            </a:r>
            <a:r>
              <a:rPr lang="ru-RU" sz="2400" b="1" smtClean="0">
                <a:latin typeface="Times New Roman" pitchFamily="18" charset="0"/>
                <a:cs typeface="Times New Roman" pitchFamily="18" charset="0"/>
              </a:rPr>
              <a:t>)</a:t>
            </a:r>
          </a:p>
          <a:p>
            <a:pPr eaLnBrk="1" hangingPunct="1">
              <a:buFont typeface="Arial" charset="0"/>
              <a:buNone/>
            </a:pPr>
            <a:endParaRPr lang="ru-RU" sz="2400" b="1" smtClean="0">
              <a:latin typeface="Times New Roman" pitchFamily="18" charset="0"/>
              <a:cs typeface="Times New Roman" pitchFamily="18" charset="0"/>
            </a:endParaRPr>
          </a:p>
        </p:txBody>
      </p:sp>
      <p:pic>
        <p:nvPicPr>
          <p:cNvPr id="26626" name="Picture 2" descr="C:\Documents and Settings\Ольга\Рабочий стол\картинки\грибы\лисички3.jpeg"/>
          <p:cNvPicPr>
            <a:picLocks noChangeAspect="1" noChangeArrowheads="1"/>
          </p:cNvPicPr>
          <p:nvPr/>
        </p:nvPicPr>
        <p:blipFill>
          <a:blip r:embed="rId2"/>
          <a:srcRect/>
          <a:stretch>
            <a:fillRect/>
          </a:stretch>
        </p:blipFill>
        <p:spPr bwMode="auto">
          <a:xfrm>
            <a:off x="6143625" y="500063"/>
            <a:ext cx="2000250" cy="1500187"/>
          </a:xfrm>
          <a:prstGeom prst="rect">
            <a:avLst/>
          </a:prstGeom>
          <a:noFill/>
          <a:ln w="9525">
            <a:noFill/>
            <a:miter lim="800000"/>
            <a:headEnd/>
            <a:tailEnd/>
          </a:ln>
        </p:spPr>
      </p:pic>
      <p:sp>
        <p:nvSpPr>
          <p:cNvPr id="5" name="Прямоугольник 4"/>
          <p:cNvSpPr>
            <a:spLocks noChangeArrowheads="1"/>
          </p:cNvSpPr>
          <p:nvPr/>
        </p:nvSpPr>
        <p:spPr bwMode="auto">
          <a:xfrm>
            <a:off x="500063" y="4500563"/>
            <a:ext cx="4572000" cy="1938337"/>
          </a:xfrm>
          <a:prstGeom prst="rect">
            <a:avLst/>
          </a:prstGeom>
          <a:noFill/>
          <a:ln w="9525">
            <a:noFill/>
            <a:miter lim="800000"/>
            <a:headEnd/>
            <a:tailEnd/>
          </a:ln>
        </p:spPr>
        <p:txBody>
          <a:bodyPr>
            <a:spAutoFit/>
          </a:bodyPr>
          <a:lstStyle/>
          <a:p>
            <a:r>
              <a:rPr lang="ru-RU" sz="2400" b="1">
                <a:latin typeface="Times New Roman" pitchFamily="18" charset="0"/>
                <a:cs typeface="Times New Roman" pitchFamily="18" charset="0"/>
              </a:rPr>
              <a:t>Это грибок – </a:t>
            </a:r>
          </a:p>
          <a:p>
            <a:r>
              <a:rPr lang="ru-RU" sz="2400" b="1">
                <a:latin typeface="Times New Roman" pitchFamily="18" charset="0"/>
                <a:cs typeface="Times New Roman" pitchFamily="18" charset="0"/>
              </a:rPr>
              <a:t>Берёзы сынок.</a:t>
            </a:r>
          </a:p>
          <a:p>
            <a:r>
              <a:rPr lang="ru-RU" sz="2400" b="1">
                <a:latin typeface="Times New Roman" pitchFamily="18" charset="0"/>
                <a:cs typeface="Times New Roman" pitchFamily="18" charset="0"/>
              </a:rPr>
              <a:t>Кто его найдёт,</a:t>
            </a:r>
          </a:p>
          <a:p>
            <a:r>
              <a:rPr lang="ru-RU" sz="2400" b="1">
                <a:latin typeface="Times New Roman" pitchFamily="18" charset="0"/>
                <a:cs typeface="Times New Roman" pitchFamily="18" charset="0"/>
              </a:rPr>
              <a:t>Всяк в лукошко кладёт.</a:t>
            </a:r>
          </a:p>
          <a:p>
            <a:r>
              <a:rPr lang="ru-RU" b="1">
                <a:latin typeface="Times New Roman" pitchFamily="18" charset="0"/>
                <a:cs typeface="Times New Roman" pitchFamily="18" charset="0"/>
              </a:rPr>
              <a:t>                      (</a:t>
            </a:r>
            <a:r>
              <a:rPr lang="ru-RU" sz="2400" b="1">
                <a:solidFill>
                  <a:srgbClr val="FF0000"/>
                </a:solidFill>
                <a:latin typeface="Times New Roman" pitchFamily="18" charset="0"/>
                <a:cs typeface="Times New Roman" pitchFamily="18" charset="0"/>
              </a:rPr>
              <a:t>подберёзовик</a:t>
            </a:r>
            <a:r>
              <a:rPr lang="ru-RU" sz="2400" b="1">
                <a:latin typeface="Times New Roman" pitchFamily="18" charset="0"/>
                <a:cs typeface="Times New Roman" pitchFamily="18" charset="0"/>
              </a:rPr>
              <a:t>)</a:t>
            </a:r>
          </a:p>
        </p:txBody>
      </p:sp>
      <p:pic>
        <p:nvPicPr>
          <p:cNvPr id="26627" name="Picture 3" descr="C:\Documents and Settings\Ольга\Рабочий стол\картинки\грибы\подберезовик.jpg"/>
          <p:cNvPicPr>
            <a:picLocks noChangeAspect="1" noChangeArrowheads="1"/>
          </p:cNvPicPr>
          <p:nvPr/>
        </p:nvPicPr>
        <p:blipFill>
          <a:blip r:embed="rId3"/>
          <a:srcRect/>
          <a:stretch>
            <a:fillRect/>
          </a:stretch>
        </p:blipFill>
        <p:spPr bwMode="auto">
          <a:xfrm>
            <a:off x="6072188" y="4714875"/>
            <a:ext cx="2132012" cy="1606550"/>
          </a:xfrm>
          <a:prstGeom prst="rect">
            <a:avLst/>
          </a:prstGeom>
          <a:noFill/>
          <a:ln w="9525">
            <a:noFill/>
            <a:miter lim="800000"/>
            <a:headEnd/>
            <a:tailEnd/>
          </a:ln>
        </p:spPr>
      </p:pic>
      <p:sp>
        <p:nvSpPr>
          <p:cNvPr id="7" name="Прямоугольник 6"/>
          <p:cNvSpPr>
            <a:spLocks noChangeArrowheads="1"/>
          </p:cNvSpPr>
          <p:nvPr/>
        </p:nvSpPr>
        <p:spPr bwMode="auto">
          <a:xfrm>
            <a:off x="0" y="2714625"/>
            <a:ext cx="4572000" cy="1200150"/>
          </a:xfrm>
          <a:prstGeom prst="rect">
            <a:avLst/>
          </a:prstGeom>
          <a:noFill/>
          <a:ln w="9525">
            <a:noFill/>
            <a:miter lim="800000"/>
            <a:headEnd/>
            <a:tailEnd/>
          </a:ln>
        </p:spPr>
        <p:txBody>
          <a:bodyPr>
            <a:spAutoFit/>
          </a:bodyPr>
          <a:lstStyle/>
          <a:p>
            <a:r>
              <a:rPr lang="ru-RU" sz="2400" b="1">
                <a:latin typeface="Times New Roman" pitchFamily="18" charset="0"/>
                <a:cs typeface="Times New Roman" pitchFamily="18" charset="0"/>
              </a:rPr>
              <a:t>Вот грибочек ярко-рыжий,</a:t>
            </a:r>
          </a:p>
          <a:p>
            <a:r>
              <a:rPr lang="ru-RU" sz="2400" b="1">
                <a:latin typeface="Times New Roman" pitchFamily="18" charset="0"/>
                <a:cs typeface="Times New Roman" pitchFamily="18" charset="0"/>
              </a:rPr>
              <a:t>Вы узнали? Это…</a:t>
            </a:r>
          </a:p>
          <a:p>
            <a:r>
              <a:rPr lang="ru-RU" sz="2400" b="1">
                <a:latin typeface="Times New Roman" pitchFamily="18" charset="0"/>
                <a:cs typeface="Times New Roman" pitchFamily="18" charset="0"/>
              </a:rPr>
              <a:t>                           (</a:t>
            </a:r>
            <a:r>
              <a:rPr lang="ru-RU" sz="2400" b="1">
                <a:solidFill>
                  <a:srgbClr val="FF0000"/>
                </a:solidFill>
                <a:latin typeface="Times New Roman" pitchFamily="18" charset="0"/>
                <a:cs typeface="Times New Roman" pitchFamily="18" charset="0"/>
              </a:rPr>
              <a:t>рыжик</a:t>
            </a:r>
            <a:r>
              <a:rPr lang="ru-RU" sz="2400" b="1">
                <a:latin typeface="Times New Roman" pitchFamily="18" charset="0"/>
                <a:cs typeface="Times New Roman" pitchFamily="18" charset="0"/>
              </a:rPr>
              <a:t>)</a:t>
            </a:r>
          </a:p>
        </p:txBody>
      </p:sp>
      <p:pic>
        <p:nvPicPr>
          <p:cNvPr id="26628" name="Picture 4" descr="C:\Documents and Settings\Ольга\Рабочий стол\картинки\грибы\рыжики2.jpg"/>
          <p:cNvPicPr>
            <a:picLocks noChangeAspect="1" noChangeArrowheads="1"/>
          </p:cNvPicPr>
          <p:nvPr/>
        </p:nvPicPr>
        <p:blipFill>
          <a:blip r:embed="rId4"/>
          <a:srcRect/>
          <a:stretch>
            <a:fillRect/>
          </a:stretch>
        </p:blipFill>
        <p:spPr bwMode="auto">
          <a:xfrm>
            <a:off x="6072188" y="2571750"/>
            <a:ext cx="2071687" cy="1554163"/>
          </a:xfrm>
          <a:prstGeom prst="rect">
            <a:avLst/>
          </a:prstGeom>
          <a:noFill/>
          <a:ln w="9525">
            <a:noFill/>
            <a:miter lim="800000"/>
            <a:headEnd/>
            <a:tailEnd/>
          </a:ln>
        </p:spPr>
      </p:pic>
    </p:spTree>
  </p:cSld>
  <p:clrMapOvr>
    <a:masterClrMapping/>
  </p:clrMapOvr>
  <p:transition spd="med">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23" presetClass="entr" presetSubtype="16" fill="hold" nodeType="withEffect">
                                  <p:stCondLst>
                                    <p:cond delay="0"/>
                                  </p:stCondLst>
                                  <p:childTnLst>
                                    <p:set>
                                      <p:cBhvr>
                                        <p:cTn id="11" dur="1" fill="hold">
                                          <p:stCondLst>
                                            <p:cond delay="0"/>
                                          </p:stCondLst>
                                        </p:cTn>
                                        <p:tgtEl>
                                          <p:spTgt spid="26626"/>
                                        </p:tgtEl>
                                        <p:attrNameLst>
                                          <p:attrName>style.visibility</p:attrName>
                                        </p:attrNameLst>
                                      </p:cBhvr>
                                      <p:to>
                                        <p:strVal val="visible"/>
                                      </p:to>
                                    </p:set>
                                    <p:anim calcmode="lin" valueType="num">
                                      <p:cBhvr>
                                        <p:cTn id="12" dur="1000" fill="hold"/>
                                        <p:tgtEl>
                                          <p:spTgt spid="26626"/>
                                        </p:tgtEl>
                                        <p:attrNameLst>
                                          <p:attrName>ppt_w</p:attrName>
                                        </p:attrNameLst>
                                      </p:cBhvr>
                                      <p:tavLst>
                                        <p:tav tm="0">
                                          <p:val>
                                            <p:fltVal val="0"/>
                                          </p:val>
                                        </p:tav>
                                        <p:tav tm="100000">
                                          <p:val>
                                            <p:strVal val="#ppt_w"/>
                                          </p:val>
                                        </p:tav>
                                      </p:tavLst>
                                    </p:anim>
                                    <p:anim calcmode="lin" valueType="num">
                                      <p:cBhvr>
                                        <p:cTn id="13" dur="1000" fill="hold"/>
                                        <p:tgtEl>
                                          <p:spTgt spid="26626"/>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fade">
                                      <p:cBhvr>
                                        <p:cTn id="18" dur="1000"/>
                                        <p:tgtEl>
                                          <p:spTgt spid="7">
                                            <p:txEl>
                                              <p:pRg st="2" end="2"/>
                                            </p:txEl>
                                          </p:spTgt>
                                        </p:tgtEl>
                                      </p:cBhvr>
                                    </p:animEffect>
                                    <p:anim calcmode="lin" valueType="num">
                                      <p:cBhvr>
                                        <p:cTn id="19"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2" end="2"/>
                                            </p:txEl>
                                          </p:spTgt>
                                        </p:tgtEl>
                                        <p:attrNameLst>
                                          <p:attrName>ppt_y</p:attrName>
                                        </p:attrNameLst>
                                      </p:cBhvr>
                                      <p:tavLst>
                                        <p:tav tm="0">
                                          <p:val>
                                            <p:strVal val="#ppt_y+.1"/>
                                          </p:val>
                                        </p:tav>
                                        <p:tav tm="100000">
                                          <p:val>
                                            <p:strVal val="#ppt_y"/>
                                          </p:val>
                                        </p:tav>
                                      </p:tavLst>
                                    </p:anim>
                                  </p:childTnLst>
                                </p:cTn>
                              </p:par>
                              <p:par>
                                <p:cTn id="21" presetID="23" presetClass="entr" presetSubtype="16" fill="hold" nodeType="withEffect">
                                  <p:stCondLst>
                                    <p:cond delay="0"/>
                                  </p:stCondLst>
                                  <p:childTnLst>
                                    <p:set>
                                      <p:cBhvr>
                                        <p:cTn id="22" dur="1" fill="hold">
                                          <p:stCondLst>
                                            <p:cond delay="0"/>
                                          </p:stCondLst>
                                        </p:cTn>
                                        <p:tgtEl>
                                          <p:spTgt spid="26628"/>
                                        </p:tgtEl>
                                        <p:attrNameLst>
                                          <p:attrName>style.visibility</p:attrName>
                                        </p:attrNameLst>
                                      </p:cBhvr>
                                      <p:to>
                                        <p:strVal val="visible"/>
                                      </p:to>
                                    </p:set>
                                    <p:anim calcmode="lin" valueType="num">
                                      <p:cBhvr>
                                        <p:cTn id="23" dur="1000" fill="hold"/>
                                        <p:tgtEl>
                                          <p:spTgt spid="26628"/>
                                        </p:tgtEl>
                                        <p:attrNameLst>
                                          <p:attrName>ppt_w</p:attrName>
                                        </p:attrNameLst>
                                      </p:cBhvr>
                                      <p:tavLst>
                                        <p:tav tm="0">
                                          <p:val>
                                            <p:fltVal val="0"/>
                                          </p:val>
                                        </p:tav>
                                        <p:tav tm="100000">
                                          <p:val>
                                            <p:strVal val="#ppt_w"/>
                                          </p:val>
                                        </p:tav>
                                      </p:tavLst>
                                    </p:anim>
                                    <p:anim calcmode="lin" valueType="num">
                                      <p:cBhvr>
                                        <p:cTn id="24" dur="1000" fill="hold"/>
                                        <p:tgtEl>
                                          <p:spTgt spid="26628"/>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Effect transition="in" filter="fade">
                                      <p:cBhvr>
                                        <p:cTn id="29" dur="1000"/>
                                        <p:tgtEl>
                                          <p:spTgt spid="5">
                                            <p:txEl>
                                              <p:pRg st="4" end="4"/>
                                            </p:txEl>
                                          </p:spTgt>
                                        </p:tgtEl>
                                      </p:cBhvr>
                                    </p:animEffect>
                                    <p:anim calcmode="lin" valueType="num">
                                      <p:cBhvr>
                                        <p:cTn id="30"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2" presetID="23" presetClass="entr" presetSubtype="16" fill="hold" nodeType="withEffect">
                                  <p:stCondLst>
                                    <p:cond delay="0"/>
                                  </p:stCondLst>
                                  <p:childTnLst>
                                    <p:set>
                                      <p:cBhvr>
                                        <p:cTn id="33" dur="1" fill="hold">
                                          <p:stCondLst>
                                            <p:cond delay="0"/>
                                          </p:stCondLst>
                                        </p:cTn>
                                        <p:tgtEl>
                                          <p:spTgt spid="26627"/>
                                        </p:tgtEl>
                                        <p:attrNameLst>
                                          <p:attrName>style.visibility</p:attrName>
                                        </p:attrNameLst>
                                      </p:cBhvr>
                                      <p:to>
                                        <p:strVal val="visible"/>
                                      </p:to>
                                    </p:set>
                                    <p:anim calcmode="lin" valueType="num">
                                      <p:cBhvr>
                                        <p:cTn id="34" dur="1000" fill="hold"/>
                                        <p:tgtEl>
                                          <p:spTgt spid="26627"/>
                                        </p:tgtEl>
                                        <p:attrNameLst>
                                          <p:attrName>ppt_w</p:attrName>
                                        </p:attrNameLst>
                                      </p:cBhvr>
                                      <p:tavLst>
                                        <p:tav tm="0">
                                          <p:val>
                                            <p:fltVal val="0"/>
                                          </p:val>
                                        </p:tav>
                                        <p:tav tm="100000">
                                          <p:val>
                                            <p:strVal val="#ppt_w"/>
                                          </p:val>
                                        </p:tav>
                                      </p:tavLst>
                                    </p:anim>
                                    <p:anim calcmode="lin" valueType="num">
                                      <p:cBhvr>
                                        <p:cTn id="35" dur="1000" fill="hold"/>
                                        <p:tgtEl>
                                          <p:spTgt spid="2662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50" y="1214438"/>
            <a:ext cx="5472113" cy="1571625"/>
          </a:xfrm>
        </p:spPr>
        <p:txBody>
          <a:bodyPr/>
          <a:lstStyle/>
          <a:p>
            <a:pPr eaLnBrk="1" hangingPunct="1">
              <a:buFont typeface="Arial" charset="0"/>
              <a:buNone/>
            </a:pPr>
            <a:r>
              <a:rPr lang="ru-RU" sz="2400" b="1" smtClean="0">
                <a:latin typeface="Times New Roman" pitchFamily="18" charset="0"/>
                <a:cs typeface="Times New Roman" pitchFamily="18" charset="0"/>
              </a:rPr>
              <a:t>Крепкий маленький грибок,</a:t>
            </a:r>
          </a:p>
          <a:p>
            <a:pPr eaLnBrk="1" hangingPunct="1">
              <a:buFont typeface="Arial" charset="0"/>
              <a:buNone/>
            </a:pPr>
            <a:r>
              <a:rPr lang="ru-RU" sz="2400" b="1" smtClean="0">
                <a:latin typeface="Times New Roman" pitchFamily="18" charset="0"/>
                <a:cs typeface="Times New Roman" pitchFamily="18" charset="0"/>
              </a:rPr>
              <a:t>Маслянистый, как блинок.</a:t>
            </a:r>
          </a:p>
          <a:p>
            <a:pPr eaLnBrk="1" hangingPunct="1">
              <a:buFont typeface="Arial" charset="0"/>
              <a:buNone/>
            </a:pPr>
            <a:r>
              <a:rPr lang="ru-RU" sz="2400" b="1" smtClean="0">
                <a:latin typeface="Times New Roman" pitchFamily="18" charset="0"/>
                <a:cs typeface="Times New Roman" pitchFamily="18" charset="0"/>
              </a:rPr>
              <a:t>                        (</a:t>
            </a:r>
            <a:r>
              <a:rPr lang="ru-RU" sz="2400" b="1" smtClean="0">
                <a:solidFill>
                  <a:srgbClr val="FF0000"/>
                </a:solidFill>
                <a:latin typeface="Times New Roman" pitchFamily="18" charset="0"/>
                <a:cs typeface="Times New Roman" pitchFamily="18" charset="0"/>
              </a:rPr>
              <a:t>маслёнок</a:t>
            </a:r>
            <a:r>
              <a:rPr lang="ru-RU" sz="2400" b="1" smtClean="0">
                <a:latin typeface="Times New Roman" pitchFamily="18" charset="0"/>
                <a:cs typeface="Times New Roman" pitchFamily="18" charset="0"/>
              </a:rPr>
              <a:t>)</a:t>
            </a:r>
          </a:p>
        </p:txBody>
      </p:sp>
      <p:sp>
        <p:nvSpPr>
          <p:cNvPr id="4" name="Прямоугольник 3"/>
          <p:cNvSpPr>
            <a:spLocks noChangeArrowheads="1"/>
          </p:cNvSpPr>
          <p:nvPr/>
        </p:nvSpPr>
        <p:spPr bwMode="auto">
          <a:xfrm>
            <a:off x="214313" y="3714750"/>
            <a:ext cx="4572000" cy="1938338"/>
          </a:xfrm>
          <a:prstGeom prst="rect">
            <a:avLst/>
          </a:prstGeom>
          <a:noFill/>
          <a:ln w="9525">
            <a:noFill/>
            <a:miter lim="800000"/>
            <a:headEnd/>
            <a:tailEnd/>
          </a:ln>
        </p:spPr>
        <p:txBody>
          <a:bodyPr>
            <a:spAutoFit/>
          </a:bodyPr>
          <a:lstStyle/>
          <a:p>
            <a:r>
              <a:rPr lang="ru-RU" sz="2400" b="1">
                <a:latin typeface="Times New Roman" pitchFamily="18" charset="0"/>
                <a:cs typeface="Times New Roman" pitchFamily="18" charset="0"/>
              </a:rPr>
              <a:t>Этот грибок </a:t>
            </a:r>
          </a:p>
          <a:p>
            <a:r>
              <a:rPr lang="ru-RU" sz="2400" b="1">
                <a:latin typeface="Times New Roman" pitchFamily="18" charset="0"/>
                <a:cs typeface="Times New Roman" pitchFamily="18" charset="0"/>
              </a:rPr>
              <a:t>Похож на колобок.</a:t>
            </a:r>
          </a:p>
          <a:p>
            <a:r>
              <a:rPr lang="ru-RU" sz="2400" b="1">
                <a:latin typeface="Times New Roman" pitchFamily="18" charset="0"/>
                <a:cs typeface="Times New Roman" pitchFamily="18" charset="0"/>
              </a:rPr>
              <a:t>К тёплым дождикам привык,</a:t>
            </a:r>
          </a:p>
          <a:p>
            <a:r>
              <a:rPr lang="ru-RU" sz="2400" b="1">
                <a:latin typeface="Times New Roman" pitchFamily="18" charset="0"/>
                <a:cs typeface="Times New Roman" pitchFamily="18" charset="0"/>
              </a:rPr>
              <a:t>Гриб зовётся…..</a:t>
            </a:r>
          </a:p>
          <a:p>
            <a:r>
              <a:rPr lang="ru-RU" sz="2400" b="1">
                <a:latin typeface="Times New Roman" pitchFamily="18" charset="0"/>
                <a:cs typeface="Times New Roman" pitchFamily="18" charset="0"/>
              </a:rPr>
              <a:t>                       (</a:t>
            </a:r>
            <a:r>
              <a:rPr lang="ru-RU" sz="2400" b="1">
                <a:solidFill>
                  <a:srgbClr val="FF0000"/>
                </a:solidFill>
                <a:latin typeface="Times New Roman" pitchFamily="18" charset="0"/>
                <a:cs typeface="Times New Roman" pitchFamily="18" charset="0"/>
              </a:rPr>
              <a:t>дождевик</a:t>
            </a:r>
            <a:r>
              <a:rPr lang="ru-RU" sz="2400" b="1">
                <a:latin typeface="Times New Roman" pitchFamily="18" charset="0"/>
                <a:cs typeface="Times New Roman" pitchFamily="18" charset="0"/>
              </a:rPr>
              <a:t>)</a:t>
            </a:r>
          </a:p>
        </p:txBody>
      </p:sp>
      <p:pic>
        <p:nvPicPr>
          <p:cNvPr id="25603" name="Picture 3" descr="C:\Documents and Settings\Ольга\Рабочий стол\картинки\грибы\маслята2.jpg"/>
          <p:cNvPicPr>
            <a:picLocks noChangeAspect="1" noChangeArrowheads="1"/>
          </p:cNvPicPr>
          <p:nvPr/>
        </p:nvPicPr>
        <p:blipFill>
          <a:blip r:embed="rId2"/>
          <a:srcRect/>
          <a:stretch>
            <a:fillRect/>
          </a:stretch>
        </p:blipFill>
        <p:spPr bwMode="auto">
          <a:xfrm>
            <a:off x="5643563" y="857250"/>
            <a:ext cx="2393950" cy="1795463"/>
          </a:xfrm>
          <a:prstGeom prst="rect">
            <a:avLst/>
          </a:prstGeom>
          <a:noFill/>
          <a:ln w="9525">
            <a:noFill/>
            <a:miter lim="800000"/>
            <a:headEnd/>
            <a:tailEnd/>
          </a:ln>
        </p:spPr>
      </p:pic>
      <p:pic>
        <p:nvPicPr>
          <p:cNvPr id="25605" name="Picture 5" descr="C:\Documents and Settings\Ольга\Рабочий стол\картинки\грибы\дождевик.jpeg"/>
          <p:cNvPicPr>
            <a:picLocks noChangeAspect="1" noChangeArrowheads="1"/>
          </p:cNvPicPr>
          <p:nvPr/>
        </p:nvPicPr>
        <p:blipFill>
          <a:blip r:embed="rId3"/>
          <a:srcRect/>
          <a:stretch>
            <a:fillRect/>
          </a:stretch>
        </p:blipFill>
        <p:spPr bwMode="auto">
          <a:xfrm>
            <a:off x="5715000" y="3857625"/>
            <a:ext cx="2381250" cy="1795463"/>
          </a:xfrm>
          <a:prstGeom prst="rect">
            <a:avLst/>
          </a:prstGeom>
          <a:noFill/>
          <a:ln w="9525">
            <a:noFill/>
            <a:miter lim="800000"/>
            <a:headEnd/>
            <a:tailEnd/>
          </a:ln>
        </p:spPr>
      </p:pic>
    </p:spTree>
  </p:cSld>
  <p:clrMapOvr>
    <a:masterClrMapping/>
  </p:clrMapOvr>
  <p:transition spd="med">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23" presetClass="entr" presetSubtype="16" fill="hold" nodeType="withEffect">
                                  <p:stCondLst>
                                    <p:cond delay="0"/>
                                  </p:stCondLst>
                                  <p:childTnLst>
                                    <p:set>
                                      <p:cBhvr>
                                        <p:cTn id="11" dur="1" fill="hold">
                                          <p:stCondLst>
                                            <p:cond delay="0"/>
                                          </p:stCondLst>
                                        </p:cTn>
                                        <p:tgtEl>
                                          <p:spTgt spid="25603"/>
                                        </p:tgtEl>
                                        <p:attrNameLst>
                                          <p:attrName>style.visibility</p:attrName>
                                        </p:attrNameLst>
                                      </p:cBhvr>
                                      <p:to>
                                        <p:strVal val="visible"/>
                                      </p:to>
                                    </p:set>
                                    <p:anim calcmode="lin" valueType="num">
                                      <p:cBhvr>
                                        <p:cTn id="12" dur="1000" fill="hold"/>
                                        <p:tgtEl>
                                          <p:spTgt spid="25603"/>
                                        </p:tgtEl>
                                        <p:attrNameLst>
                                          <p:attrName>ppt_w</p:attrName>
                                        </p:attrNameLst>
                                      </p:cBhvr>
                                      <p:tavLst>
                                        <p:tav tm="0">
                                          <p:val>
                                            <p:fltVal val="0"/>
                                          </p:val>
                                        </p:tav>
                                        <p:tav tm="100000">
                                          <p:val>
                                            <p:strVal val="#ppt_w"/>
                                          </p:val>
                                        </p:tav>
                                      </p:tavLst>
                                    </p:anim>
                                    <p:anim calcmode="lin" valueType="num">
                                      <p:cBhvr>
                                        <p:cTn id="13" dur="1000" fill="hold"/>
                                        <p:tgtEl>
                                          <p:spTgt spid="25603"/>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1000"/>
                                        <p:tgtEl>
                                          <p:spTgt spid="4">
                                            <p:txEl>
                                              <p:pRg st="4" end="4"/>
                                            </p:txEl>
                                          </p:spTgt>
                                        </p:tgtEl>
                                      </p:cBhvr>
                                    </p:animEffect>
                                    <p:anim calcmode="lin" valueType="num">
                                      <p:cBhvr>
                                        <p:cTn id="1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4" end="4"/>
                                            </p:txEl>
                                          </p:spTgt>
                                        </p:tgtEl>
                                        <p:attrNameLst>
                                          <p:attrName>ppt_y</p:attrName>
                                        </p:attrNameLst>
                                      </p:cBhvr>
                                      <p:tavLst>
                                        <p:tav tm="0">
                                          <p:val>
                                            <p:strVal val="#ppt_y+.1"/>
                                          </p:val>
                                        </p:tav>
                                        <p:tav tm="100000">
                                          <p:val>
                                            <p:strVal val="#ppt_y"/>
                                          </p:val>
                                        </p:tav>
                                      </p:tavLst>
                                    </p:anim>
                                  </p:childTnLst>
                                </p:cTn>
                              </p:par>
                              <p:par>
                                <p:cTn id="21" presetID="23" presetClass="entr" presetSubtype="16" fill="hold" nodeType="withEffect">
                                  <p:stCondLst>
                                    <p:cond delay="0"/>
                                  </p:stCondLst>
                                  <p:childTnLst>
                                    <p:set>
                                      <p:cBhvr>
                                        <p:cTn id="22" dur="1" fill="hold">
                                          <p:stCondLst>
                                            <p:cond delay="0"/>
                                          </p:stCondLst>
                                        </p:cTn>
                                        <p:tgtEl>
                                          <p:spTgt spid="25605"/>
                                        </p:tgtEl>
                                        <p:attrNameLst>
                                          <p:attrName>style.visibility</p:attrName>
                                        </p:attrNameLst>
                                      </p:cBhvr>
                                      <p:to>
                                        <p:strVal val="visible"/>
                                      </p:to>
                                    </p:set>
                                    <p:anim calcmode="lin" valueType="num">
                                      <p:cBhvr>
                                        <p:cTn id="23" dur="1000" fill="hold"/>
                                        <p:tgtEl>
                                          <p:spTgt spid="25605"/>
                                        </p:tgtEl>
                                        <p:attrNameLst>
                                          <p:attrName>ppt_w</p:attrName>
                                        </p:attrNameLst>
                                      </p:cBhvr>
                                      <p:tavLst>
                                        <p:tav tm="0">
                                          <p:val>
                                            <p:fltVal val="0"/>
                                          </p:val>
                                        </p:tav>
                                        <p:tav tm="100000">
                                          <p:val>
                                            <p:strVal val="#ppt_w"/>
                                          </p:val>
                                        </p:tav>
                                      </p:tavLst>
                                    </p:anim>
                                    <p:anim calcmode="lin" valueType="num">
                                      <p:cBhvr>
                                        <p:cTn id="24" dur="1000" fill="hold"/>
                                        <p:tgtEl>
                                          <p:spTgt spid="2560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1"/>
          <p:cNvSpPr>
            <a:spLocks noGrp="1"/>
          </p:cNvSpPr>
          <p:nvPr>
            <p:ph type="title"/>
          </p:nvPr>
        </p:nvSpPr>
        <p:spPr>
          <a:xfrm>
            <a:off x="357188" y="214313"/>
            <a:ext cx="8229600" cy="796925"/>
          </a:xfrm>
        </p:spPr>
        <p:txBody>
          <a:bodyPr/>
          <a:lstStyle/>
          <a:p>
            <a:pPr eaLnBrk="1" hangingPunct="1"/>
            <a:r>
              <a:rPr lang="ru-RU" sz="4000" b="1" smtClean="0">
                <a:solidFill>
                  <a:srgbClr val="FF0000"/>
                </a:solidFill>
                <a:latin typeface="Times New Roman" pitchFamily="18" charset="0"/>
                <a:cs typeface="Times New Roman" pitchFamily="18" charset="0"/>
              </a:rPr>
              <a:t> Пословицы и поговорки</a:t>
            </a:r>
          </a:p>
        </p:txBody>
      </p:sp>
      <p:sp>
        <p:nvSpPr>
          <p:cNvPr id="28675" name="Содержимое 2"/>
          <p:cNvSpPr>
            <a:spLocks noGrp="1"/>
          </p:cNvSpPr>
          <p:nvPr>
            <p:ph idx="1"/>
          </p:nvPr>
        </p:nvSpPr>
        <p:spPr>
          <a:xfrm>
            <a:off x="457200" y="1000125"/>
            <a:ext cx="8229600" cy="5572125"/>
          </a:xfrm>
        </p:spPr>
        <p:txBody>
          <a:bodyPr/>
          <a:lstStyle/>
          <a:p>
            <a:pPr eaLnBrk="1" hangingPunct="1">
              <a:buFont typeface="Arial" charset="0"/>
              <a:buNone/>
            </a:pPr>
            <a:r>
              <a:rPr lang="ru-RU" sz="2800" b="1" smtClean="0">
                <a:latin typeface="Times New Roman" pitchFamily="18" charset="0"/>
                <a:cs typeface="Times New Roman" pitchFamily="18" charset="0"/>
              </a:rPr>
              <a:t>1.Будет дождик – будут и грибки, а будут грибки – будут и кузовки.</a:t>
            </a:r>
          </a:p>
          <a:p>
            <a:pPr eaLnBrk="1" hangingPunct="1">
              <a:buFont typeface="Arial" charset="0"/>
              <a:buNone/>
            </a:pPr>
            <a:r>
              <a:rPr lang="ru-RU" sz="2800" b="1" smtClean="0">
                <a:latin typeface="Times New Roman" pitchFamily="18" charset="0"/>
                <a:cs typeface="Times New Roman" pitchFamily="18" charset="0"/>
              </a:rPr>
              <a:t>2. Возле леса жить – голодному не быть.</a:t>
            </a:r>
          </a:p>
          <a:p>
            <a:pPr eaLnBrk="1" hangingPunct="1">
              <a:buFont typeface="Arial" charset="0"/>
              <a:buNone/>
            </a:pPr>
            <a:r>
              <a:rPr lang="ru-RU" sz="2800" b="1" smtClean="0">
                <a:latin typeface="Times New Roman" pitchFamily="18" charset="0"/>
                <a:cs typeface="Times New Roman" pitchFamily="18" charset="0"/>
              </a:rPr>
              <a:t>3. Где гриб вырос, там его и берут.</a:t>
            </a:r>
          </a:p>
          <a:p>
            <a:pPr eaLnBrk="1" hangingPunct="1">
              <a:buFont typeface="Arial" charset="0"/>
              <a:buNone/>
            </a:pPr>
            <a:r>
              <a:rPr lang="ru-RU" sz="2800" b="1" smtClean="0">
                <a:latin typeface="Times New Roman" pitchFamily="18" charset="0"/>
                <a:cs typeface="Times New Roman" pitchFamily="18" charset="0"/>
              </a:rPr>
              <a:t>4.Кто любит земле кланяться, без грибов не останется.</a:t>
            </a:r>
          </a:p>
          <a:p>
            <a:pPr eaLnBrk="1" hangingPunct="1">
              <a:buFont typeface="Arial" charset="0"/>
              <a:buNone/>
            </a:pPr>
            <a:r>
              <a:rPr lang="ru-RU" sz="2800" b="1" smtClean="0">
                <a:latin typeface="Times New Roman" pitchFamily="18" charset="0"/>
                <a:cs typeface="Times New Roman" pitchFamily="18" charset="0"/>
              </a:rPr>
              <a:t>5. Кто пораньше встаёт, тот грибки</a:t>
            </a:r>
          </a:p>
          <a:p>
            <a:pPr eaLnBrk="1" hangingPunct="1">
              <a:buFont typeface="Arial" charset="0"/>
              <a:buNone/>
            </a:pPr>
            <a:r>
              <a:rPr lang="ru-RU" sz="2800" b="1" smtClean="0">
                <a:latin typeface="Times New Roman" pitchFamily="18" charset="0"/>
                <a:cs typeface="Times New Roman" pitchFamily="18" charset="0"/>
              </a:rPr>
              <a:t>    в кузов кладёт.</a:t>
            </a:r>
          </a:p>
          <a:p>
            <a:pPr eaLnBrk="1" hangingPunct="1">
              <a:buFont typeface="Arial" charset="0"/>
              <a:buNone/>
            </a:pPr>
            <a:r>
              <a:rPr lang="ru-RU" sz="2800" b="1" smtClean="0">
                <a:latin typeface="Times New Roman" pitchFamily="18" charset="0"/>
                <a:cs typeface="Times New Roman" pitchFamily="18" charset="0"/>
              </a:rPr>
              <a:t>6.Не поклонись грибу до земли, не поднять его в лукошко.</a:t>
            </a:r>
          </a:p>
        </p:txBody>
      </p:sp>
      <p:pic>
        <p:nvPicPr>
          <p:cNvPr id="28676" name="Picture 2" descr="C:\Documents and Settings\Ольга\Рабочий стол\картинки\грибы\рыжики3.jpg"/>
          <p:cNvPicPr>
            <a:picLocks noChangeAspect="1" noChangeArrowheads="1"/>
          </p:cNvPicPr>
          <p:nvPr/>
        </p:nvPicPr>
        <p:blipFill>
          <a:blip r:embed="rId2"/>
          <a:srcRect/>
          <a:stretch>
            <a:fillRect/>
          </a:stretch>
        </p:blipFill>
        <p:spPr bwMode="auto">
          <a:xfrm>
            <a:off x="7358063" y="3571875"/>
            <a:ext cx="1466850" cy="1100138"/>
          </a:xfrm>
          <a:prstGeom prst="rect">
            <a:avLst/>
          </a:prstGeom>
          <a:noFill/>
          <a:ln w="9525">
            <a:noFill/>
            <a:miter lim="800000"/>
            <a:headEnd/>
            <a:tailEnd/>
          </a:ln>
        </p:spPr>
      </p:pic>
      <p:pic>
        <p:nvPicPr>
          <p:cNvPr id="28677" name="Picture 4" descr="C:\Documents and Settings\Ольга\Рабочий стол\картинки\грибы\рыжик.jpeg"/>
          <p:cNvPicPr>
            <a:picLocks noChangeAspect="1" noChangeArrowheads="1"/>
          </p:cNvPicPr>
          <p:nvPr/>
        </p:nvPicPr>
        <p:blipFill>
          <a:blip r:embed="rId3"/>
          <a:srcRect/>
          <a:stretch>
            <a:fillRect/>
          </a:stretch>
        </p:blipFill>
        <p:spPr bwMode="auto">
          <a:xfrm>
            <a:off x="7286625" y="5500688"/>
            <a:ext cx="1500188" cy="1125537"/>
          </a:xfrm>
          <a:prstGeom prst="rect">
            <a:avLst/>
          </a:prstGeom>
          <a:noFill/>
          <a:ln w="9525">
            <a:noFill/>
            <a:miter lim="800000"/>
            <a:headEnd/>
            <a:tailEnd/>
          </a:ln>
        </p:spPr>
      </p:pic>
      <p:pic>
        <p:nvPicPr>
          <p:cNvPr id="28678" name="Picture 5" descr="C:\Documents and Settings\Ольга\Рабочий стол\картинки\грибы\лисички.jpeg"/>
          <p:cNvPicPr>
            <a:picLocks noChangeAspect="1" noChangeArrowheads="1"/>
          </p:cNvPicPr>
          <p:nvPr/>
        </p:nvPicPr>
        <p:blipFill>
          <a:blip r:embed="rId4"/>
          <a:srcRect/>
          <a:stretch>
            <a:fillRect/>
          </a:stretch>
        </p:blipFill>
        <p:spPr bwMode="auto">
          <a:xfrm>
            <a:off x="7286625" y="1643063"/>
            <a:ext cx="1500188" cy="1125537"/>
          </a:xfrm>
          <a:prstGeom prst="rect">
            <a:avLst/>
          </a:prstGeom>
          <a:noFill/>
          <a:ln w="9525">
            <a:noFill/>
            <a:miter lim="800000"/>
            <a:headEnd/>
            <a:tailEnd/>
          </a:ln>
        </p:spPr>
      </p:pic>
    </p:spTree>
  </p:cSld>
  <p:clrMapOvr>
    <a:masterClrMapping/>
  </p:clrMapOvr>
  <p:transition spd="med">
    <p:pull dir="l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r>
              <a:rPr lang="ru-RU" b="1" smtClean="0">
                <a:solidFill>
                  <a:srgbClr val="002060"/>
                </a:solidFill>
                <a:latin typeface="Times New Roman" pitchFamily="18" charset="0"/>
                <a:cs typeface="Times New Roman" pitchFamily="18" charset="0"/>
              </a:rPr>
              <a:t>Белый гриб (боровик)</a:t>
            </a:r>
            <a:endParaRPr lang="ru-RU" smtClean="0"/>
          </a:p>
        </p:txBody>
      </p:sp>
      <p:sp>
        <p:nvSpPr>
          <p:cNvPr id="3" name="Содержимое 2"/>
          <p:cNvSpPr>
            <a:spLocks noGrp="1"/>
          </p:cNvSpPr>
          <p:nvPr>
            <p:ph idx="1"/>
          </p:nvPr>
        </p:nvSpPr>
        <p:spPr>
          <a:xfrm>
            <a:off x="428625" y="4500563"/>
            <a:ext cx="8229600" cy="2043112"/>
          </a:xfrm>
        </p:spPr>
        <p:txBody>
          <a:bodyPr/>
          <a:lstStyle/>
          <a:p>
            <a:pPr eaLnBrk="1" hangingPunct="1">
              <a:buFont typeface="Arial" charset="0"/>
              <a:buNone/>
            </a:pPr>
            <a:r>
              <a:rPr lang="ru-RU" sz="2800" b="1" smtClean="0">
                <a:solidFill>
                  <a:srgbClr val="002060"/>
                </a:solidFill>
                <a:latin typeface="Times New Roman" pitchFamily="18" charset="0"/>
                <a:cs typeface="Times New Roman" pitchFamily="18" charset="0"/>
              </a:rPr>
              <a:t>    Боровиками зовут их потому, что любят они расти в сосновых и еловых борах, а белыми от того, что мякоть этих грибов-красавцев белая, не темнеющая ни при варке, ни при сушке.</a:t>
            </a:r>
          </a:p>
          <a:p>
            <a:pPr eaLnBrk="1" hangingPunct="1">
              <a:buFont typeface="Arial" charset="0"/>
              <a:buNone/>
            </a:pPr>
            <a:endParaRPr lang="ru-RU" smtClean="0"/>
          </a:p>
        </p:txBody>
      </p:sp>
      <p:pic>
        <p:nvPicPr>
          <p:cNvPr id="3074" name="Picture 2" descr="C:\Documents and Settings\Ольга\Рабочий стол\картинки\грибы\белый2.jpg"/>
          <p:cNvPicPr>
            <a:picLocks noChangeAspect="1" noChangeArrowheads="1"/>
          </p:cNvPicPr>
          <p:nvPr/>
        </p:nvPicPr>
        <p:blipFill>
          <a:blip r:embed="rId2"/>
          <a:srcRect/>
          <a:stretch>
            <a:fillRect/>
          </a:stretch>
        </p:blipFill>
        <p:spPr bwMode="auto">
          <a:xfrm>
            <a:off x="642938" y="1517650"/>
            <a:ext cx="3286125" cy="2465388"/>
          </a:xfrm>
          <a:prstGeom prst="rect">
            <a:avLst/>
          </a:prstGeom>
          <a:noFill/>
          <a:ln w="9525">
            <a:noFill/>
            <a:miter lim="800000"/>
            <a:headEnd/>
            <a:tailEnd/>
          </a:ln>
        </p:spPr>
      </p:pic>
      <p:pic>
        <p:nvPicPr>
          <p:cNvPr id="3075" name="Picture 3" descr="C:\Documents and Settings\Ольга\Рабочий стол\картинки\грибы\белый4.jpg"/>
          <p:cNvPicPr>
            <a:picLocks noChangeAspect="1" noChangeArrowheads="1"/>
          </p:cNvPicPr>
          <p:nvPr/>
        </p:nvPicPr>
        <p:blipFill>
          <a:blip r:embed="rId3"/>
          <a:srcRect/>
          <a:stretch>
            <a:fillRect/>
          </a:stretch>
        </p:blipFill>
        <p:spPr bwMode="auto">
          <a:xfrm>
            <a:off x="4714875" y="1517650"/>
            <a:ext cx="3286125" cy="2465388"/>
          </a:xfrm>
          <a:prstGeom prst="rect">
            <a:avLst/>
          </a:prstGeom>
          <a:noFill/>
          <a:ln w="9525">
            <a:noFill/>
            <a:miter lim="800000"/>
            <a:headEnd/>
            <a:tailEnd/>
          </a:ln>
        </p:spPr>
      </p:pic>
    </p:spTree>
  </p:cSld>
  <p:clrMapOvr>
    <a:masterClrMapping/>
  </p:clrMapOvr>
  <p:transition spd="med">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074"/>
                                        </p:tgtEl>
                                        <p:attrNameLst>
                                          <p:attrName>style.visibility</p:attrName>
                                        </p:attrNameLst>
                                      </p:cBhvr>
                                      <p:to>
                                        <p:strVal val="visible"/>
                                      </p:to>
                                    </p:set>
                                    <p:anim calcmode="lin" valueType="num">
                                      <p:cBhvr>
                                        <p:cTn id="11" dur="1000" fill="hold"/>
                                        <p:tgtEl>
                                          <p:spTgt spid="3074"/>
                                        </p:tgtEl>
                                        <p:attrNameLst>
                                          <p:attrName>ppt_w</p:attrName>
                                        </p:attrNameLst>
                                      </p:cBhvr>
                                      <p:tavLst>
                                        <p:tav tm="0">
                                          <p:val>
                                            <p:fltVal val="0"/>
                                          </p:val>
                                        </p:tav>
                                        <p:tav tm="100000">
                                          <p:val>
                                            <p:strVal val="#ppt_w"/>
                                          </p:val>
                                        </p:tav>
                                      </p:tavLst>
                                    </p:anim>
                                    <p:anim calcmode="lin" valueType="num">
                                      <p:cBhvr>
                                        <p:cTn id="12" dur="1000" fill="hold"/>
                                        <p:tgtEl>
                                          <p:spTgt spid="3074"/>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3075"/>
                                        </p:tgtEl>
                                        <p:attrNameLst>
                                          <p:attrName>style.visibility</p:attrName>
                                        </p:attrNameLst>
                                      </p:cBhvr>
                                      <p:to>
                                        <p:strVal val="visible"/>
                                      </p:to>
                                    </p:set>
                                    <p:anim calcmode="lin" valueType="num">
                                      <p:cBhvr>
                                        <p:cTn id="15" dur="1000" fill="hold"/>
                                        <p:tgtEl>
                                          <p:spTgt spid="3075"/>
                                        </p:tgtEl>
                                        <p:attrNameLst>
                                          <p:attrName>ppt_w</p:attrName>
                                        </p:attrNameLst>
                                      </p:cBhvr>
                                      <p:tavLst>
                                        <p:tav tm="0">
                                          <p:val>
                                            <p:fltVal val="0"/>
                                          </p:val>
                                        </p:tav>
                                        <p:tav tm="100000">
                                          <p:val>
                                            <p:strVal val="#ppt_w"/>
                                          </p:val>
                                        </p:tav>
                                      </p:tavLst>
                                    </p:anim>
                                    <p:anim calcmode="lin" valueType="num">
                                      <p:cBhvr>
                                        <p:cTn id="16" dur="1000" fill="hold"/>
                                        <p:tgtEl>
                                          <p:spTgt spid="307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0" presetClass="entr" presetSubtype="0"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edge">
                                      <p:cBhvr>
                                        <p:cTn id="2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a:xfrm>
            <a:off x="428625" y="142875"/>
            <a:ext cx="8229600" cy="846138"/>
          </a:xfrm>
        </p:spPr>
        <p:txBody>
          <a:bodyPr/>
          <a:lstStyle/>
          <a:p>
            <a:pPr eaLnBrk="1" hangingPunct="1"/>
            <a:r>
              <a:rPr lang="ru-RU" sz="4800" b="1" smtClean="0">
                <a:solidFill>
                  <a:srgbClr val="002060"/>
                </a:solidFill>
                <a:latin typeface="Times New Roman" pitchFamily="18" charset="0"/>
                <a:cs typeface="Times New Roman" pitchFamily="18" charset="0"/>
              </a:rPr>
              <a:t>Груздь</a:t>
            </a:r>
          </a:p>
        </p:txBody>
      </p:sp>
      <p:sp>
        <p:nvSpPr>
          <p:cNvPr id="3" name="Содержимое 2"/>
          <p:cNvSpPr>
            <a:spLocks noGrp="1"/>
          </p:cNvSpPr>
          <p:nvPr>
            <p:ph idx="1"/>
          </p:nvPr>
        </p:nvSpPr>
        <p:spPr>
          <a:xfrm>
            <a:off x="2357438" y="4429125"/>
            <a:ext cx="4614862" cy="2214563"/>
          </a:xfrm>
        </p:spPr>
        <p:txBody>
          <a:bodyPr rtlCol="0">
            <a:normAutofit fontScale="92500"/>
          </a:bodyPr>
          <a:lstStyle/>
          <a:p>
            <a:pPr eaLnBrk="1" fontAlgn="auto" hangingPunct="1">
              <a:spcAft>
                <a:spcPts val="0"/>
              </a:spcAft>
              <a:buFont typeface="Arial" pitchFamily="34" charset="0"/>
              <a:buNone/>
              <a:defRPr/>
            </a:pPr>
            <a:r>
              <a:rPr lang="ru-RU" dirty="0" smtClean="0"/>
              <a:t> </a:t>
            </a:r>
            <a:r>
              <a:rPr lang="ru-RU" sz="2800" b="1" dirty="0" smtClean="0">
                <a:solidFill>
                  <a:srgbClr val="002060"/>
                </a:solidFill>
                <a:latin typeface="Times New Roman" pitchFamily="18" charset="0"/>
                <a:cs typeface="Times New Roman" pitchFamily="18" charset="0"/>
              </a:rPr>
              <a:t>Груздь не ходит в одиночку,</a:t>
            </a:r>
          </a:p>
          <a:p>
            <a:pPr eaLnBrk="1" fontAlgn="auto" hangingPunct="1">
              <a:spcAft>
                <a:spcPts val="0"/>
              </a:spcAft>
              <a:buFont typeface="Arial" pitchFamily="34" charset="0"/>
              <a:buNone/>
              <a:defRPr/>
            </a:pPr>
            <a:r>
              <a:rPr lang="ru-RU" sz="2800" b="1" dirty="0" smtClean="0">
                <a:solidFill>
                  <a:srgbClr val="002060"/>
                </a:solidFill>
                <a:latin typeface="Times New Roman" pitchFamily="18" charset="0"/>
                <a:cs typeface="Times New Roman" pitchFamily="18" charset="0"/>
              </a:rPr>
              <a:t>С ним племянницы и дочки,</a:t>
            </a:r>
          </a:p>
          <a:p>
            <a:pPr eaLnBrk="1" fontAlgn="auto" hangingPunct="1">
              <a:spcAft>
                <a:spcPts val="0"/>
              </a:spcAft>
              <a:buFont typeface="Arial" pitchFamily="34" charset="0"/>
              <a:buNone/>
              <a:defRPr/>
            </a:pPr>
            <a:r>
              <a:rPr lang="ru-RU" sz="2800" b="1" dirty="0" smtClean="0">
                <a:solidFill>
                  <a:srgbClr val="002060"/>
                </a:solidFill>
                <a:latin typeface="Times New Roman" pitchFamily="18" charset="0"/>
                <a:cs typeface="Times New Roman" pitchFamily="18" charset="0"/>
              </a:rPr>
              <a:t>Тёти, дяди, сыновья – </a:t>
            </a:r>
          </a:p>
          <a:p>
            <a:pPr eaLnBrk="1" fontAlgn="auto" hangingPunct="1">
              <a:spcAft>
                <a:spcPts val="0"/>
              </a:spcAft>
              <a:buFont typeface="Arial" pitchFamily="34" charset="0"/>
              <a:buNone/>
              <a:defRPr/>
            </a:pPr>
            <a:r>
              <a:rPr lang="ru-RU" sz="2800" b="1" dirty="0" smtClean="0">
                <a:solidFill>
                  <a:srgbClr val="002060"/>
                </a:solidFill>
                <a:latin typeface="Times New Roman" pitchFamily="18" charset="0"/>
                <a:cs typeface="Times New Roman" pitchFamily="18" charset="0"/>
              </a:rPr>
              <a:t>Очень дружная семья!</a:t>
            </a:r>
          </a:p>
        </p:txBody>
      </p:sp>
      <p:pic>
        <p:nvPicPr>
          <p:cNvPr id="5124" name="Picture 2" descr="C:\Documents and Settings\Ольга\Рабочий стол\картинки\грибы\груздь3.jpg"/>
          <p:cNvPicPr>
            <a:picLocks noChangeAspect="1" noChangeArrowheads="1"/>
          </p:cNvPicPr>
          <p:nvPr/>
        </p:nvPicPr>
        <p:blipFill>
          <a:blip r:embed="rId2"/>
          <a:srcRect/>
          <a:stretch>
            <a:fillRect/>
          </a:stretch>
        </p:blipFill>
        <p:spPr bwMode="auto">
          <a:xfrm>
            <a:off x="2071688" y="1071563"/>
            <a:ext cx="4572000" cy="3049587"/>
          </a:xfrm>
          <a:prstGeom prst="rect">
            <a:avLst/>
          </a:prstGeom>
          <a:noFill/>
          <a:ln w="9525">
            <a:noFill/>
            <a:miter lim="800000"/>
            <a:headEnd/>
            <a:tailEnd/>
          </a:ln>
        </p:spPr>
      </p:pic>
    </p:spTree>
  </p:cSld>
  <p:clrMapOvr>
    <a:masterClrMapping/>
  </p:clrMapOvr>
  <p:transition spd="med">
    <p:pull dir="l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r>
              <a:rPr lang="ru-RU" b="1" smtClean="0">
                <a:solidFill>
                  <a:srgbClr val="002060"/>
                </a:solidFill>
                <a:latin typeface="Times New Roman" pitchFamily="18" charset="0"/>
                <a:cs typeface="Times New Roman" pitchFamily="18" charset="0"/>
              </a:rPr>
              <a:t>Груздь</a:t>
            </a:r>
            <a:endParaRPr lang="ru-RU" smtClean="0"/>
          </a:p>
        </p:txBody>
      </p:sp>
      <p:sp>
        <p:nvSpPr>
          <p:cNvPr id="3" name="Содержимое 2"/>
          <p:cNvSpPr>
            <a:spLocks noGrp="1"/>
          </p:cNvSpPr>
          <p:nvPr>
            <p:ph idx="1"/>
          </p:nvPr>
        </p:nvSpPr>
        <p:spPr>
          <a:xfrm>
            <a:off x="357188" y="4500563"/>
            <a:ext cx="8229600" cy="1900237"/>
          </a:xfrm>
        </p:spPr>
        <p:txBody>
          <a:bodyPr/>
          <a:lstStyle/>
          <a:p>
            <a:pPr eaLnBrk="1" hangingPunct="1">
              <a:buFont typeface="Arial" charset="0"/>
              <a:buNone/>
            </a:pPr>
            <a:r>
              <a:rPr lang="ru-RU" sz="2800" b="1" smtClean="0">
                <a:solidFill>
                  <a:srgbClr val="002060"/>
                </a:solidFill>
                <a:latin typeface="Times New Roman" pitchFamily="18" charset="0"/>
                <a:cs typeface="Times New Roman" pitchFamily="18" charset="0"/>
              </a:rPr>
              <a:t>   Название груздя происходит от слова «груда».Эти грибы растут плотно прижавшись друг к другу, кучками, грудами, сгрудившись.</a:t>
            </a:r>
          </a:p>
        </p:txBody>
      </p:sp>
      <p:pic>
        <p:nvPicPr>
          <p:cNvPr id="5122" name="Picture 2" descr="C:\Documents and Settings\Ольга\Рабочий стол\картинки\грибы\груздь2.jpg"/>
          <p:cNvPicPr>
            <a:picLocks noChangeAspect="1" noChangeArrowheads="1"/>
          </p:cNvPicPr>
          <p:nvPr/>
        </p:nvPicPr>
        <p:blipFill>
          <a:blip r:embed="rId2"/>
          <a:srcRect/>
          <a:stretch>
            <a:fillRect/>
          </a:stretch>
        </p:blipFill>
        <p:spPr bwMode="auto">
          <a:xfrm>
            <a:off x="785813" y="1500188"/>
            <a:ext cx="3438525" cy="2571750"/>
          </a:xfrm>
          <a:prstGeom prst="rect">
            <a:avLst/>
          </a:prstGeom>
          <a:noFill/>
          <a:ln w="9525">
            <a:noFill/>
            <a:miter lim="800000"/>
            <a:headEnd/>
            <a:tailEnd/>
          </a:ln>
        </p:spPr>
      </p:pic>
      <p:pic>
        <p:nvPicPr>
          <p:cNvPr id="5123" name="Picture 3" descr="C:\Documents and Settings\Ольга\Рабочий стол\картинки\грибы\грузди7.jpg"/>
          <p:cNvPicPr>
            <a:picLocks noChangeAspect="1" noChangeArrowheads="1"/>
          </p:cNvPicPr>
          <p:nvPr/>
        </p:nvPicPr>
        <p:blipFill>
          <a:blip r:embed="rId3"/>
          <a:srcRect/>
          <a:stretch>
            <a:fillRect/>
          </a:stretch>
        </p:blipFill>
        <p:spPr bwMode="auto">
          <a:xfrm>
            <a:off x="4857750" y="1500188"/>
            <a:ext cx="2898775" cy="2643187"/>
          </a:xfrm>
          <a:prstGeom prst="rect">
            <a:avLst/>
          </a:prstGeom>
          <a:noFill/>
          <a:ln w="9525">
            <a:noFill/>
            <a:miter lim="800000"/>
            <a:headEnd/>
            <a:tailEnd/>
          </a:ln>
        </p:spPr>
      </p:pic>
    </p:spTree>
  </p:cSld>
  <p:clrMapOvr>
    <a:masterClrMapping/>
  </p:clrMapOvr>
  <p:transition spd="med">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122"/>
                                        </p:tgtEl>
                                        <p:attrNameLst>
                                          <p:attrName>style.visibility</p:attrName>
                                        </p:attrNameLst>
                                      </p:cBhvr>
                                      <p:to>
                                        <p:strVal val="visible"/>
                                      </p:to>
                                    </p:set>
                                    <p:anim calcmode="lin" valueType="num">
                                      <p:cBhvr>
                                        <p:cTn id="11" dur="1000" fill="hold"/>
                                        <p:tgtEl>
                                          <p:spTgt spid="5122"/>
                                        </p:tgtEl>
                                        <p:attrNameLst>
                                          <p:attrName>ppt_w</p:attrName>
                                        </p:attrNameLst>
                                      </p:cBhvr>
                                      <p:tavLst>
                                        <p:tav tm="0">
                                          <p:val>
                                            <p:fltVal val="0"/>
                                          </p:val>
                                        </p:tav>
                                        <p:tav tm="100000">
                                          <p:val>
                                            <p:strVal val="#ppt_w"/>
                                          </p:val>
                                        </p:tav>
                                      </p:tavLst>
                                    </p:anim>
                                    <p:anim calcmode="lin" valueType="num">
                                      <p:cBhvr>
                                        <p:cTn id="12" dur="1000" fill="hold"/>
                                        <p:tgtEl>
                                          <p:spTgt spid="5122"/>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5123"/>
                                        </p:tgtEl>
                                        <p:attrNameLst>
                                          <p:attrName>style.visibility</p:attrName>
                                        </p:attrNameLst>
                                      </p:cBhvr>
                                      <p:to>
                                        <p:strVal val="visible"/>
                                      </p:to>
                                    </p:set>
                                    <p:anim calcmode="lin" valueType="num">
                                      <p:cBhvr>
                                        <p:cTn id="15" dur="1000" fill="hold"/>
                                        <p:tgtEl>
                                          <p:spTgt spid="5123"/>
                                        </p:tgtEl>
                                        <p:attrNameLst>
                                          <p:attrName>ppt_w</p:attrName>
                                        </p:attrNameLst>
                                      </p:cBhvr>
                                      <p:tavLst>
                                        <p:tav tm="0">
                                          <p:val>
                                            <p:fltVal val="0"/>
                                          </p:val>
                                        </p:tav>
                                        <p:tav tm="100000">
                                          <p:val>
                                            <p:strVal val="#ppt_w"/>
                                          </p:val>
                                        </p:tav>
                                      </p:tavLst>
                                    </p:anim>
                                    <p:anim calcmode="lin" valueType="num">
                                      <p:cBhvr>
                                        <p:cTn id="16" dur="1000" fill="hold"/>
                                        <p:tgtEl>
                                          <p:spTgt spid="5123"/>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0" presetClass="entr" presetSubtype="0"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edge">
                                      <p:cBhvr>
                                        <p:cTn id="2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p:txBody>
          <a:bodyPr/>
          <a:lstStyle/>
          <a:p>
            <a:pPr eaLnBrk="1" hangingPunct="1"/>
            <a:r>
              <a:rPr lang="ru-RU" b="1" smtClean="0">
                <a:solidFill>
                  <a:srgbClr val="002060"/>
                </a:solidFill>
                <a:latin typeface="Times New Roman" pitchFamily="18" charset="0"/>
                <a:cs typeface="Times New Roman" pitchFamily="18" charset="0"/>
              </a:rPr>
              <a:t>Дождевик</a:t>
            </a:r>
          </a:p>
        </p:txBody>
      </p:sp>
      <p:sp>
        <p:nvSpPr>
          <p:cNvPr id="7171" name="Содержимое 2"/>
          <p:cNvSpPr>
            <a:spLocks noGrp="1"/>
          </p:cNvSpPr>
          <p:nvPr>
            <p:ph idx="1"/>
          </p:nvPr>
        </p:nvSpPr>
        <p:spPr>
          <a:xfrm>
            <a:off x="4572000" y="1500188"/>
            <a:ext cx="4400550" cy="3686175"/>
          </a:xfrm>
        </p:spPr>
        <p:txBody>
          <a:bodyPr/>
          <a:lstStyle/>
          <a:p>
            <a:pPr eaLnBrk="1" hangingPunct="1">
              <a:buFont typeface="Arial" charset="0"/>
              <a:buNone/>
            </a:pPr>
            <a:r>
              <a:rPr lang="ru-RU" sz="2800" b="1" smtClean="0">
                <a:latin typeface="Times New Roman" pitchFamily="18" charset="0"/>
                <a:cs typeface="Times New Roman" pitchFamily="18" charset="0"/>
              </a:rPr>
              <a:t> </a:t>
            </a:r>
            <a:r>
              <a:rPr lang="ru-RU" sz="2400" b="1" smtClean="0">
                <a:solidFill>
                  <a:srgbClr val="002060"/>
                </a:solidFill>
                <a:latin typeface="Times New Roman" pitchFamily="18" charset="0"/>
                <a:cs typeface="Times New Roman" pitchFamily="18" charset="0"/>
              </a:rPr>
              <a:t>Этот круглый грибок</a:t>
            </a:r>
          </a:p>
          <a:p>
            <a:pPr eaLnBrk="1" hangingPunct="1">
              <a:buFont typeface="Arial" charset="0"/>
              <a:buNone/>
            </a:pPr>
            <a:r>
              <a:rPr lang="ru-RU" sz="2400" b="1" smtClean="0">
                <a:solidFill>
                  <a:srgbClr val="002060"/>
                </a:solidFill>
                <a:latin typeface="Times New Roman" pitchFamily="18" charset="0"/>
                <a:cs typeface="Times New Roman" pitchFamily="18" charset="0"/>
              </a:rPr>
              <a:t>Так похож на колобок.</a:t>
            </a:r>
          </a:p>
          <a:p>
            <a:pPr eaLnBrk="1" hangingPunct="1">
              <a:buFont typeface="Arial" charset="0"/>
              <a:buNone/>
            </a:pPr>
            <a:r>
              <a:rPr lang="ru-RU" sz="2400" b="1" smtClean="0">
                <a:solidFill>
                  <a:srgbClr val="002060"/>
                </a:solidFill>
                <a:latin typeface="Times New Roman" pitchFamily="18" charset="0"/>
                <a:cs typeface="Times New Roman" pitchFamily="18" charset="0"/>
              </a:rPr>
              <a:t>К тёплым дождикам привык,</a:t>
            </a:r>
          </a:p>
          <a:p>
            <a:pPr eaLnBrk="1" hangingPunct="1">
              <a:buFont typeface="Arial" charset="0"/>
              <a:buNone/>
            </a:pPr>
            <a:r>
              <a:rPr lang="ru-RU" sz="2400" b="1" smtClean="0">
                <a:solidFill>
                  <a:srgbClr val="002060"/>
                </a:solidFill>
                <a:latin typeface="Times New Roman" pitchFamily="18" charset="0"/>
                <a:cs typeface="Times New Roman" pitchFamily="18" charset="0"/>
              </a:rPr>
              <a:t>Он зовётся дождевик.</a:t>
            </a:r>
          </a:p>
          <a:p>
            <a:pPr eaLnBrk="1" hangingPunct="1">
              <a:buFont typeface="Arial" charset="0"/>
              <a:buNone/>
            </a:pPr>
            <a:r>
              <a:rPr lang="ru-RU" sz="2400" b="1" smtClean="0">
                <a:solidFill>
                  <a:srgbClr val="002060"/>
                </a:solidFill>
                <a:latin typeface="Times New Roman" pitchFamily="18" charset="0"/>
                <a:cs typeface="Times New Roman" pitchFamily="18" charset="0"/>
              </a:rPr>
              <a:t>А когда грибок созреет</a:t>
            </a:r>
          </a:p>
          <a:p>
            <a:pPr eaLnBrk="1" hangingPunct="1">
              <a:buFont typeface="Arial" charset="0"/>
              <a:buNone/>
            </a:pPr>
            <a:r>
              <a:rPr lang="ru-RU" sz="2400" b="1" smtClean="0">
                <a:solidFill>
                  <a:srgbClr val="002060"/>
                </a:solidFill>
                <a:latin typeface="Times New Roman" pitchFamily="18" charset="0"/>
                <a:cs typeface="Times New Roman" pitchFamily="18" charset="0"/>
              </a:rPr>
              <a:t>Он немного потемнеет,</a:t>
            </a:r>
          </a:p>
          <a:p>
            <a:pPr eaLnBrk="1" hangingPunct="1">
              <a:buFont typeface="Arial" charset="0"/>
              <a:buNone/>
            </a:pPr>
            <a:r>
              <a:rPr lang="ru-RU" sz="2400" b="1" smtClean="0">
                <a:solidFill>
                  <a:srgbClr val="002060"/>
                </a:solidFill>
                <a:latin typeface="Times New Roman" pitchFamily="18" charset="0"/>
                <a:cs typeface="Times New Roman" pitchFamily="18" charset="0"/>
              </a:rPr>
              <a:t>В воздух выбросит дымок</a:t>
            </a:r>
          </a:p>
          <a:p>
            <a:pPr eaLnBrk="1" hangingPunct="1">
              <a:buFont typeface="Arial" charset="0"/>
              <a:buNone/>
            </a:pPr>
            <a:r>
              <a:rPr lang="ru-RU" sz="2400" b="1" smtClean="0">
                <a:solidFill>
                  <a:srgbClr val="002060"/>
                </a:solidFill>
                <a:latin typeface="Times New Roman" pitchFamily="18" charset="0"/>
                <a:cs typeface="Times New Roman" pitchFamily="18" charset="0"/>
              </a:rPr>
              <a:t>Круглый славный колобок.</a:t>
            </a:r>
          </a:p>
        </p:txBody>
      </p:sp>
      <p:pic>
        <p:nvPicPr>
          <p:cNvPr id="7172" name="Picture 2" descr="C:\Documents and Settings\Ольга\Рабочий стол\картинки\грибы\дождевик2.jpeg"/>
          <p:cNvPicPr>
            <a:picLocks noChangeAspect="1" noChangeArrowheads="1"/>
          </p:cNvPicPr>
          <p:nvPr/>
        </p:nvPicPr>
        <p:blipFill>
          <a:blip r:embed="rId2"/>
          <a:srcRect/>
          <a:stretch>
            <a:fillRect/>
          </a:stretch>
        </p:blipFill>
        <p:spPr bwMode="auto">
          <a:xfrm>
            <a:off x="285750" y="1785938"/>
            <a:ext cx="4095750" cy="3143250"/>
          </a:xfrm>
          <a:prstGeom prst="rect">
            <a:avLst/>
          </a:prstGeom>
          <a:noFill/>
          <a:ln w="9525">
            <a:noFill/>
            <a:miter lim="800000"/>
            <a:headEnd/>
            <a:tailEnd/>
          </a:ln>
        </p:spPr>
      </p:pic>
    </p:spTree>
  </p:cSld>
  <p:clrMapOvr>
    <a:masterClrMapping/>
  </p:clrMapOvr>
  <p:transition spd="med">
    <p:pull dir="l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5" y="142875"/>
            <a:ext cx="8229600" cy="857250"/>
          </a:xfrm>
        </p:spPr>
        <p:txBody>
          <a:bodyPr/>
          <a:lstStyle/>
          <a:p>
            <a:pPr eaLnBrk="1" hangingPunct="1"/>
            <a:r>
              <a:rPr lang="ru-RU" b="1" smtClean="0">
                <a:solidFill>
                  <a:srgbClr val="002060"/>
                </a:solidFill>
                <a:latin typeface="Times New Roman" pitchFamily="18" charset="0"/>
                <a:cs typeface="Times New Roman" pitchFamily="18" charset="0"/>
              </a:rPr>
              <a:t>Дождевик</a:t>
            </a:r>
            <a:endParaRPr lang="ru-RU" smtClean="0"/>
          </a:p>
        </p:txBody>
      </p:sp>
      <p:sp>
        <p:nvSpPr>
          <p:cNvPr id="3" name="Содержимое 2"/>
          <p:cNvSpPr>
            <a:spLocks noGrp="1"/>
          </p:cNvSpPr>
          <p:nvPr>
            <p:ph idx="1"/>
          </p:nvPr>
        </p:nvSpPr>
        <p:spPr>
          <a:xfrm>
            <a:off x="285750" y="4000500"/>
            <a:ext cx="8229600" cy="2686050"/>
          </a:xfrm>
        </p:spPr>
        <p:txBody>
          <a:bodyPr/>
          <a:lstStyle/>
          <a:p>
            <a:pPr eaLnBrk="1" hangingPunct="1">
              <a:buFont typeface="Arial" charset="0"/>
              <a:buNone/>
            </a:pPr>
            <a:r>
              <a:rPr lang="ru-RU" sz="2400" b="1" smtClean="0">
                <a:solidFill>
                  <a:srgbClr val="002060"/>
                </a:solidFill>
                <a:latin typeface="Times New Roman" pitchFamily="18" charset="0"/>
                <a:cs typeface="Times New Roman" pitchFamily="18" charset="0"/>
              </a:rPr>
              <a:t>    Дождевики совсем непохожи на другие грибы. У них нет ни шляпки, ни ножки. Поверхностный слой у них двойной. Когда гриб созревает, его называют «дедушкиным дымком», «пузатым пыльником». Почему? Да если наступить на зрелый гриб-дождевик ногой, то кожура лопается, выбрасывая тёмный дымок.</a:t>
            </a:r>
          </a:p>
        </p:txBody>
      </p:sp>
      <p:pic>
        <p:nvPicPr>
          <p:cNvPr id="7170" name="Picture 2" descr="C:\Documents and Settings\Ольга\Рабочий стол\картинки\грибы\дождевик3.jpg"/>
          <p:cNvPicPr>
            <a:picLocks noChangeAspect="1" noChangeArrowheads="1"/>
          </p:cNvPicPr>
          <p:nvPr/>
        </p:nvPicPr>
        <p:blipFill>
          <a:blip r:embed="rId2"/>
          <a:srcRect/>
          <a:stretch>
            <a:fillRect/>
          </a:stretch>
        </p:blipFill>
        <p:spPr bwMode="auto">
          <a:xfrm>
            <a:off x="428625" y="1214438"/>
            <a:ext cx="3429000" cy="2566987"/>
          </a:xfrm>
          <a:prstGeom prst="rect">
            <a:avLst/>
          </a:prstGeom>
          <a:noFill/>
          <a:ln w="9525">
            <a:noFill/>
            <a:miter lim="800000"/>
            <a:headEnd/>
            <a:tailEnd/>
          </a:ln>
        </p:spPr>
      </p:pic>
      <p:pic>
        <p:nvPicPr>
          <p:cNvPr id="7171" name="Picture 3" descr="C:\Documents and Settings\Ольга\Рабочий стол\картинки\грибы\дождевик.jpeg"/>
          <p:cNvPicPr>
            <a:picLocks noChangeAspect="1" noChangeArrowheads="1"/>
          </p:cNvPicPr>
          <p:nvPr/>
        </p:nvPicPr>
        <p:blipFill>
          <a:blip r:embed="rId3"/>
          <a:srcRect/>
          <a:stretch>
            <a:fillRect/>
          </a:stretch>
        </p:blipFill>
        <p:spPr bwMode="auto">
          <a:xfrm>
            <a:off x="4643438" y="1214438"/>
            <a:ext cx="3411537" cy="2571750"/>
          </a:xfrm>
          <a:prstGeom prst="rect">
            <a:avLst/>
          </a:prstGeom>
          <a:noFill/>
          <a:ln w="9525">
            <a:noFill/>
            <a:miter lim="800000"/>
            <a:headEnd/>
            <a:tailEnd/>
          </a:ln>
        </p:spPr>
      </p:pic>
    </p:spTree>
  </p:cSld>
  <p:clrMapOvr>
    <a:masterClrMapping/>
  </p:clrMapOvr>
  <p:transition spd="med">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170"/>
                                        </p:tgtEl>
                                        <p:attrNameLst>
                                          <p:attrName>style.visibility</p:attrName>
                                        </p:attrNameLst>
                                      </p:cBhvr>
                                      <p:to>
                                        <p:strVal val="visible"/>
                                      </p:to>
                                    </p:set>
                                    <p:anim calcmode="lin" valueType="num">
                                      <p:cBhvr>
                                        <p:cTn id="11" dur="1000" fill="hold"/>
                                        <p:tgtEl>
                                          <p:spTgt spid="7170"/>
                                        </p:tgtEl>
                                        <p:attrNameLst>
                                          <p:attrName>ppt_w</p:attrName>
                                        </p:attrNameLst>
                                      </p:cBhvr>
                                      <p:tavLst>
                                        <p:tav tm="0">
                                          <p:val>
                                            <p:fltVal val="0"/>
                                          </p:val>
                                        </p:tav>
                                        <p:tav tm="100000">
                                          <p:val>
                                            <p:strVal val="#ppt_w"/>
                                          </p:val>
                                        </p:tav>
                                      </p:tavLst>
                                    </p:anim>
                                    <p:anim calcmode="lin" valueType="num">
                                      <p:cBhvr>
                                        <p:cTn id="12" dur="1000" fill="hold"/>
                                        <p:tgtEl>
                                          <p:spTgt spid="7170"/>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7171"/>
                                        </p:tgtEl>
                                        <p:attrNameLst>
                                          <p:attrName>style.visibility</p:attrName>
                                        </p:attrNameLst>
                                      </p:cBhvr>
                                      <p:to>
                                        <p:strVal val="visible"/>
                                      </p:to>
                                    </p:set>
                                    <p:anim calcmode="lin" valueType="num">
                                      <p:cBhvr>
                                        <p:cTn id="15" dur="1000" fill="hold"/>
                                        <p:tgtEl>
                                          <p:spTgt spid="7171"/>
                                        </p:tgtEl>
                                        <p:attrNameLst>
                                          <p:attrName>ppt_w</p:attrName>
                                        </p:attrNameLst>
                                      </p:cBhvr>
                                      <p:tavLst>
                                        <p:tav tm="0">
                                          <p:val>
                                            <p:fltVal val="0"/>
                                          </p:val>
                                        </p:tav>
                                        <p:tav tm="100000">
                                          <p:val>
                                            <p:strVal val="#ppt_w"/>
                                          </p:val>
                                        </p:tav>
                                      </p:tavLst>
                                    </p:anim>
                                    <p:anim calcmode="lin" valueType="num">
                                      <p:cBhvr>
                                        <p:cTn id="16" dur="1000" fill="hold"/>
                                        <p:tgtEl>
                                          <p:spTgt spid="7171"/>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0" presetClass="entr" presetSubtype="0"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edge">
                                      <p:cBhvr>
                                        <p:cTn id="2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p:txBody>
          <a:bodyPr/>
          <a:lstStyle/>
          <a:p>
            <a:pPr eaLnBrk="1" hangingPunct="1"/>
            <a:r>
              <a:rPr lang="ru-RU" b="1" smtClean="0">
                <a:solidFill>
                  <a:srgbClr val="002060"/>
                </a:solidFill>
                <a:latin typeface="Times New Roman" pitchFamily="18" charset="0"/>
                <a:cs typeface="Times New Roman" pitchFamily="18" charset="0"/>
              </a:rPr>
              <a:t>Лисички</a:t>
            </a:r>
          </a:p>
        </p:txBody>
      </p:sp>
      <p:sp>
        <p:nvSpPr>
          <p:cNvPr id="9219" name="Содержимое 2"/>
          <p:cNvSpPr>
            <a:spLocks noGrp="1"/>
          </p:cNvSpPr>
          <p:nvPr>
            <p:ph idx="1"/>
          </p:nvPr>
        </p:nvSpPr>
        <p:spPr>
          <a:xfrm>
            <a:off x="4357688" y="1643063"/>
            <a:ext cx="4543425" cy="3257550"/>
          </a:xfrm>
        </p:spPr>
        <p:txBody>
          <a:bodyPr/>
          <a:lstStyle/>
          <a:p>
            <a:pPr eaLnBrk="1" hangingPunct="1">
              <a:buFont typeface="Arial" charset="0"/>
              <a:buNone/>
            </a:pPr>
            <a:r>
              <a:rPr lang="ru-RU" smtClean="0"/>
              <a:t> </a:t>
            </a:r>
            <a:r>
              <a:rPr lang="ru-RU" sz="2800" b="1" smtClean="0">
                <a:solidFill>
                  <a:srgbClr val="002060"/>
                </a:solidFill>
                <a:latin typeface="Times New Roman" pitchFamily="18" charset="0"/>
                <a:cs typeface="Times New Roman" pitchFamily="18" charset="0"/>
              </a:rPr>
              <a:t>Заплели косички</a:t>
            </a:r>
          </a:p>
          <a:p>
            <a:pPr eaLnBrk="1" hangingPunct="1">
              <a:buFont typeface="Arial" charset="0"/>
              <a:buNone/>
            </a:pPr>
            <a:r>
              <a:rPr lang="ru-RU" sz="2800" b="1" smtClean="0">
                <a:solidFill>
                  <a:srgbClr val="002060"/>
                </a:solidFill>
                <a:latin typeface="Times New Roman" pitchFamily="18" charset="0"/>
                <a:cs typeface="Times New Roman" pitchFamily="18" charset="0"/>
              </a:rPr>
              <a:t>Рыжие лисички,</a:t>
            </a:r>
          </a:p>
          <a:p>
            <a:pPr eaLnBrk="1" hangingPunct="1">
              <a:buFont typeface="Arial" charset="0"/>
              <a:buNone/>
            </a:pPr>
            <a:r>
              <a:rPr lang="ru-RU" sz="2800" b="1" smtClean="0">
                <a:solidFill>
                  <a:srgbClr val="002060"/>
                </a:solidFill>
                <a:latin typeface="Times New Roman" pitchFamily="18" charset="0"/>
                <a:cs typeface="Times New Roman" pitchFamily="18" charset="0"/>
              </a:rPr>
              <a:t>Разбежались стайкой</a:t>
            </a:r>
          </a:p>
          <a:p>
            <a:pPr eaLnBrk="1" hangingPunct="1">
              <a:buFont typeface="Arial" charset="0"/>
              <a:buNone/>
            </a:pPr>
            <a:r>
              <a:rPr lang="ru-RU" sz="2800" b="1" smtClean="0">
                <a:solidFill>
                  <a:srgbClr val="002060"/>
                </a:solidFill>
                <a:latin typeface="Times New Roman" pitchFamily="18" charset="0"/>
                <a:cs typeface="Times New Roman" pitchFamily="18" charset="0"/>
              </a:rPr>
              <a:t>По лесной лужайке.</a:t>
            </a:r>
          </a:p>
          <a:p>
            <a:pPr eaLnBrk="1" hangingPunct="1">
              <a:buFont typeface="Arial" charset="0"/>
              <a:buNone/>
            </a:pPr>
            <a:r>
              <a:rPr lang="ru-RU" sz="2800" b="1" smtClean="0">
                <a:solidFill>
                  <a:srgbClr val="002060"/>
                </a:solidFill>
                <a:latin typeface="Times New Roman" pitchFamily="18" charset="0"/>
                <a:cs typeface="Times New Roman" pitchFamily="18" charset="0"/>
              </a:rPr>
              <a:t>Нас с тобой грибы зовут:</a:t>
            </a:r>
          </a:p>
          <a:p>
            <a:pPr eaLnBrk="1" hangingPunct="1">
              <a:buFont typeface="Arial" charset="0"/>
              <a:buNone/>
            </a:pPr>
            <a:r>
              <a:rPr lang="ru-RU" sz="2800" b="1" smtClean="0">
                <a:solidFill>
                  <a:srgbClr val="002060"/>
                </a:solidFill>
                <a:latin typeface="Times New Roman" pitchFamily="18" charset="0"/>
                <a:cs typeface="Times New Roman" pitchFamily="18" charset="0"/>
              </a:rPr>
              <a:t>«Посмотрите-ка, мы тут!»</a:t>
            </a:r>
          </a:p>
        </p:txBody>
      </p:sp>
      <p:pic>
        <p:nvPicPr>
          <p:cNvPr id="9220" name="Picture 2" descr="C:\Documents and Settings\Ольга\Рабочий стол\картинки\грибы\лисички.jpeg"/>
          <p:cNvPicPr>
            <a:picLocks noChangeAspect="1" noChangeArrowheads="1"/>
          </p:cNvPicPr>
          <p:nvPr/>
        </p:nvPicPr>
        <p:blipFill>
          <a:blip r:embed="rId2"/>
          <a:srcRect/>
          <a:stretch>
            <a:fillRect/>
          </a:stretch>
        </p:blipFill>
        <p:spPr bwMode="auto">
          <a:xfrm>
            <a:off x="214313" y="1712913"/>
            <a:ext cx="4000500" cy="3001962"/>
          </a:xfrm>
          <a:prstGeom prst="rect">
            <a:avLst/>
          </a:prstGeom>
          <a:noFill/>
          <a:ln w="9525">
            <a:noFill/>
            <a:miter lim="800000"/>
            <a:headEnd/>
            <a:tailEnd/>
          </a:ln>
        </p:spPr>
      </p:pic>
    </p:spTree>
  </p:cSld>
  <p:clrMapOvr>
    <a:masterClrMapping/>
  </p:clrMapOvr>
  <p:transition spd="med">
    <p:pull dir="l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5" y="214313"/>
            <a:ext cx="8229600" cy="785812"/>
          </a:xfrm>
        </p:spPr>
        <p:txBody>
          <a:bodyPr/>
          <a:lstStyle/>
          <a:p>
            <a:pPr eaLnBrk="1" hangingPunct="1"/>
            <a:r>
              <a:rPr lang="ru-RU" b="1" smtClean="0">
                <a:solidFill>
                  <a:srgbClr val="002060"/>
                </a:solidFill>
                <a:latin typeface="Times New Roman" pitchFamily="18" charset="0"/>
                <a:cs typeface="Times New Roman" pitchFamily="18" charset="0"/>
              </a:rPr>
              <a:t>Лисички</a:t>
            </a:r>
            <a:endParaRPr lang="ru-RU" smtClean="0"/>
          </a:p>
        </p:txBody>
      </p:sp>
      <p:sp>
        <p:nvSpPr>
          <p:cNvPr id="3" name="Содержимое 2"/>
          <p:cNvSpPr>
            <a:spLocks noGrp="1"/>
          </p:cNvSpPr>
          <p:nvPr>
            <p:ph idx="1"/>
          </p:nvPr>
        </p:nvSpPr>
        <p:spPr>
          <a:xfrm>
            <a:off x="428625" y="3857625"/>
            <a:ext cx="8229600" cy="2543175"/>
          </a:xfrm>
        </p:spPr>
        <p:txBody>
          <a:bodyPr/>
          <a:lstStyle/>
          <a:p>
            <a:pPr eaLnBrk="1" hangingPunct="1">
              <a:buFont typeface="Arial" charset="0"/>
              <a:buNone/>
            </a:pPr>
            <a:r>
              <a:rPr lang="ru-RU" sz="2400" b="1" smtClean="0">
                <a:solidFill>
                  <a:srgbClr val="002060"/>
                </a:solidFill>
                <a:latin typeface="Times New Roman" pitchFamily="18" charset="0"/>
                <a:cs typeface="Times New Roman" pitchFamily="18" charset="0"/>
              </a:rPr>
              <a:t>   Эти некрупные, но крепкие и ароматные грибы своей ярко-жёлтой или золотисто-рыжей окраской напоминают лису, потому их так и называют. Лисички растут в берёзовых рощах и лесах, где растут сосны и ели, берёзы и осины (смешанные леса). Лисички- ранние грибы. Собирают их уже в июле.</a:t>
            </a:r>
          </a:p>
        </p:txBody>
      </p:sp>
      <p:pic>
        <p:nvPicPr>
          <p:cNvPr id="9218" name="Picture 2" descr="C:\Documents and Settings\Ольга\Рабочий стол\картинки\грибы\лисички2.jpg"/>
          <p:cNvPicPr>
            <a:picLocks noChangeAspect="1" noChangeArrowheads="1"/>
          </p:cNvPicPr>
          <p:nvPr/>
        </p:nvPicPr>
        <p:blipFill>
          <a:blip r:embed="rId2"/>
          <a:srcRect/>
          <a:stretch>
            <a:fillRect/>
          </a:stretch>
        </p:blipFill>
        <p:spPr bwMode="auto">
          <a:xfrm>
            <a:off x="571500" y="1214438"/>
            <a:ext cx="3330575" cy="2500312"/>
          </a:xfrm>
          <a:prstGeom prst="rect">
            <a:avLst/>
          </a:prstGeom>
          <a:noFill/>
          <a:ln w="9525">
            <a:noFill/>
            <a:miter lim="800000"/>
            <a:headEnd/>
            <a:tailEnd/>
          </a:ln>
        </p:spPr>
      </p:pic>
      <p:pic>
        <p:nvPicPr>
          <p:cNvPr id="9219" name="Picture 3" descr="C:\Documents and Settings\Ольга\Рабочий стол\картинки\грибы\лисичка.jpeg"/>
          <p:cNvPicPr>
            <a:picLocks noChangeAspect="1" noChangeArrowheads="1"/>
          </p:cNvPicPr>
          <p:nvPr/>
        </p:nvPicPr>
        <p:blipFill>
          <a:blip r:embed="rId3"/>
          <a:srcRect/>
          <a:stretch>
            <a:fillRect/>
          </a:stretch>
        </p:blipFill>
        <p:spPr bwMode="auto">
          <a:xfrm>
            <a:off x="4786313" y="1214438"/>
            <a:ext cx="3357562" cy="2517775"/>
          </a:xfrm>
          <a:prstGeom prst="rect">
            <a:avLst/>
          </a:prstGeom>
          <a:noFill/>
          <a:ln w="9525">
            <a:noFill/>
            <a:miter lim="800000"/>
            <a:headEnd/>
            <a:tailEnd/>
          </a:ln>
        </p:spPr>
      </p:pic>
    </p:spTree>
  </p:cSld>
  <p:clrMapOvr>
    <a:masterClrMapping/>
  </p:clrMapOvr>
  <p:transition spd="med">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9218"/>
                                        </p:tgtEl>
                                        <p:attrNameLst>
                                          <p:attrName>style.visibility</p:attrName>
                                        </p:attrNameLst>
                                      </p:cBhvr>
                                      <p:to>
                                        <p:strVal val="visible"/>
                                      </p:to>
                                    </p:set>
                                    <p:anim calcmode="lin" valueType="num">
                                      <p:cBhvr>
                                        <p:cTn id="11" dur="1000" fill="hold"/>
                                        <p:tgtEl>
                                          <p:spTgt spid="9218"/>
                                        </p:tgtEl>
                                        <p:attrNameLst>
                                          <p:attrName>ppt_w</p:attrName>
                                        </p:attrNameLst>
                                      </p:cBhvr>
                                      <p:tavLst>
                                        <p:tav tm="0">
                                          <p:val>
                                            <p:fltVal val="0"/>
                                          </p:val>
                                        </p:tav>
                                        <p:tav tm="100000">
                                          <p:val>
                                            <p:strVal val="#ppt_w"/>
                                          </p:val>
                                        </p:tav>
                                      </p:tavLst>
                                    </p:anim>
                                    <p:anim calcmode="lin" valueType="num">
                                      <p:cBhvr>
                                        <p:cTn id="12" dur="1000" fill="hold"/>
                                        <p:tgtEl>
                                          <p:spTgt spid="921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9219"/>
                                        </p:tgtEl>
                                        <p:attrNameLst>
                                          <p:attrName>style.visibility</p:attrName>
                                        </p:attrNameLst>
                                      </p:cBhvr>
                                      <p:to>
                                        <p:strVal val="visible"/>
                                      </p:to>
                                    </p:set>
                                    <p:anim calcmode="lin" valueType="num">
                                      <p:cBhvr>
                                        <p:cTn id="16" dur="1000" fill="hold"/>
                                        <p:tgtEl>
                                          <p:spTgt spid="9219"/>
                                        </p:tgtEl>
                                        <p:attrNameLst>
                                          <p:attrName>ppt_w</p:attrName>
                                        </p:attrNameLst>
                                      </p:cBhvr>
                                      <p:tavLst>
                                        <p:tav tm="0">
                                          <p:val>
                                            <p:fltVal val="0"/>
                                          </p:val>
                                        </p:tav>
                                        <p:tav tm="100000">
                                          <p:val>
                                            <p:strVal val="#ppt_w"/>
                                          </p:val>
                                        </p:tav>
                                      </p:tavLst>
                                    </p:anim>
                                    <p:anim calcmode="lin" valueType="num">
                                      <p:cBhvr>
                                        <p:cTn id="17" dur="1000" fill="hold"/>
                                        <p:tgtEl>
                                          <p:spTgt spid="9219"/>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0" presetClass="entr" presetSubtype="0" fill="hold" grpId="0" nodeType="after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wedge">
                                      <p:cBhvr>
                                        <p:cTn id="2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TotalTime>
  <Words>1060</Words>
  <Application>Microsoft Office PowerPoint</Application>
  <PresentationFormat>Экран (4:3)</PresentationFormat>
  <Paragraphs>146</Paragraphs>
  <Slides>27</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27</vt:i4>
      </vt:variant>
    </vt:vector>
  </HeadingPairs>
  <TitlesOfParts>
    <vt:vector size="31" baseType="lpstr">
      <vt:lpstr>Arial</vt:lpstr>
      <vt:lpstr>Calibri</vt:lpstr>
      <vt:lpstr>Times New Roman</vt:lpstr>
      <vt:lpstr>Тема Office</vt:lpstr>
      <vt:lpstr>Грибы какие они?</vt:lpstr>
      <vt:lpstr>Белый гриб (боровик)</vt:lpstr>
      <vt:lpstr>Белый гриб (боровик)</vt:lpstr>
      <vt:lpstr>Груздь</vt:lpstr>
      <vt:lpstr>Груздь</vt:lpstr>
      <vt:lpstr>Дождевик</vt:lpstr>
      <vt:lpstr>Дождевик</vt:lpstr>
      <vt:lpstr>Лисички</vt:lpstr>
      <vt:lpstr>Лисички</vt:lpstr>
      <vt:lpstr>Маслята</vt:lpstr>
      <vt:lpstr>Маслята</vt:lpstr>
      <vt:lpstr>Моховик</vt:lpstr>
      <vt:lpstr>Моховик</vt:lpstr>
      <vt:lpstr>Опята</vt:lpstr>
      <vt:lpstr>Опята</vt:lpstr>
      <vt:lpstr>Подберёзовик.</vt:lpstr>
      <vt:lpstr>Подберёзовик.</vt:lpstr>
      <vt:lpstr>Подосиновик</vt:lpstr>
      <vt:lpstr>Подосиновик</vt:lpstr>
      <vt:lpstr>Рыжик</vt:lpstr>
      <vt:lpstr>Рыжик</vt:lpstr>
      <vt:lpstr>Сыроежка.</vt:lpstr>
      <vt:lpstr>Сыроежка.</vt:lpstr>
      <vt:lpstr>Отгадай загадки</vt:lpstr>
      <vt:lpstr>Слайд 25</vt:lpstr>
      <vt:lpstr>Слайд 26</vt:lpstr>
      <vt:lpstr> Пословицы и поговорки</vt:lpstr>
    </vt:vector>
  </TitlesOfParts>
  <Company>Дом</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Грибы какие они?</dc:title>
  <dc:creator>Ольга</dc:creator>
  <cp:lastModifiedBy>комп</cp:lastModifiedBy>
  <cp:revision>26</cp:revision>
  <dcterms:created xsi:type="dcterms:W3CDTF">2009-07-20T06:30:41Z</dcterms:created>
  <dcterms:modified xsi:type="dcterms:W3CDTF">2013-09-30T18:20:06Z</dcterms:modified>
</cp:coreProperties>
</file>