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9" r:id="rId3"/>
    <p:sldId id="257" r:id="rId4"/>
    <p:sldId id="258" r:id="rId5"/>
    <p:sldId id="260" r:id="rId6"/>
    <p:sldId id="256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2CE74-7553-4073-937B-4DFA1E669E7C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90FC8-C33A-4F07-9B74-B9EB14887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0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90FC8-C33A-4F07-9B74-B9EB1488720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586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Школа\Рабочий стол\fon_nabor_11\35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-6703"/>
            <a:ext cx="9144000" cy="686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1412776"/>
            <a:ext cx="813934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Памятка для подростков,  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лассных руководителей 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родителей.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97422" y="4761067"/>
            <a:ext cx="4207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Социальный педагог ВКК</a:t>
            </a:r>
          </a:p>
          <a:p>
            <a:r>
              <a:rPr lang="ru-RU" dirty="0" smtClean="0"/>
              <a:t>МОУ СОШ № 8 </a:t>
            </a:r>
          </a:p>
          <a:p>
            <a:r>
              <a:rPr lang="ru-RU" dirty="0" smtClean="0"/>
              <a:t>Г. Комсомольска-на-Амуре</a:t>
            </a:r>
          </a:p>
          <a:p>
            <a:r>
              <a:rPr lang="ru-RU" dirty="0" smtClean="0"/>
              <a:t>Поликарпова Ольга Вячеславовна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08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Школа\Рабочий стол\fon_nabor_11\35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75" y="-6703"/>
            <a:ext cx="9144000" cy="686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9579" y="692696"/>
            <a:ext cx="8590893" cy="21755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33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ОТВЕТСТВЕННОСТЬ</a:t>
            </a:r>
            <a:b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33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33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НЕСОВЕРШЕННОЛЕТНИХ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33CC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3645024"/>
            <a:ext cx="53757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/>
                <a:ea typeface="Times New Roman"/>
              </a:rPr>
              <a:t>Вина человека может быть установлена только законным и справедливым судом, самосуд запрещён.</a:t>
            </a:r>
          </a:p>
          <a:p>
            <a:pPr algn="r"/>
            <a:r>
              <a:rPr lang="ru-RU" sz="2400" b="1" dirty="0" smtClean="0">
                <a:latin typeface="Times New Roman"/>
              </a:rPr>
              <a:t>Всеобщая декларация прав человека. </a:t>
            </a:r>
          </a:p>
          <a:p>
            <a:pPr algn="r"/>
            <a:r>
              <a:rPr lang="ru-RU" sz="2400" b="1" dirty="0" smtClean="0">
                <a:latin typeface="Times New Roman"/>
              </a:rPr>
              <a:t>10 декабря 1948 года</a:t>
            </a:r>
            <a:endParaRPr lang="ru-RU" b="1" dirty="0"/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608521">
            <a:off x="593208" y="3963580"/>
            <a:ext cx="2362680" cy="168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454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Школа\Рабочий стол\fon_nabor_11\35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332656"/>
            <a:ext cx="777686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33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33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ЕЯНИЯ  НЕСОВЕРШЕННОЛЕТНИХ</a:t>
            </a:r>
            <a:endParaRPr lang="ru-RU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33CC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84784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Правонарушения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деяния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дееспособных вменяемых лиц,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 есть тех, кто достиг установленного законом возраста (14-16 лет) и способен отдавать отчет в своих действиях. Поэтому не считаются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правонарушениями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еяния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совершенные малолетними или психически больными людьми. За их общественно вредные поступки отвечают лица, виновные в неосуществлении необходимого надзора и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78775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Школа\Рабочий стол\fon_nabor_11\35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490" y="1268760"/>
            <a:ext cx="828092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32656"/>
            <a:ext cx="777686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33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33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ЕЯНИЯ  НЕСОВЕРШЕННОЛЕТНИХ</a:t>
            </a:r>
            <a:endParaRPr lang="ru-RU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33CC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im4-tub.yandex.net/i?id=68173469-0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2160" y="4941168"/>
            <a:ext cx="2398589" cy="156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67544" y="1558743"/>
            <a:ext cx="8136904" cy="401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u="sng" dirty="0">
                <a:latin typeface="Times New Roman" pitchFamily="18" charset="0"/>
                <a:ea typeface="Calibri"/>
                <a:cs typeface="Times New Roman" pitchFamily="18" charset="0"/>
              </a:rPr>
              <a:t>Преступления</a:t>
            </a:r>
            <a:r>
              <a:rPr lang="ru-RU" sz="3200" b="1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i="1" dirty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это общественно опасные правонарушения, запрещенные уголовным законодательством. Общественная опасность преступлений состоит в том, что они наносят ущерб самим условиям существования общества, основным правам и свободам граждан.</a:t>
            </a:r>
          </a:p>
        </p:txBody>
      </p:sp>
    </p:spTree>
    <p:extLst>
      <p:ext uri="{BB962C8B-B14F-4D97-AF65-F5344CB8AC3E}">
        <p14:creationId xmlns:p14="http://schemas.microsoft.com/office/powerpoint/2010/main" val="245398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Школа\Рабочий стол\fon_nabor_11\35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332656"/>
            <a:ext cx="777686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33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33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ЕЯНИЯ  НЕСОВЕРШЕННОЛЕТНИХ</a:t>
            </a:r>
            <a:endParaRPr lang="ru-RU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33CC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Проступки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это противоправные деяния, не предусмотренные Уголовным кодексом. В зависимости от того, в какой области общественной жизни они совершены, противоправные проступки подразделяются на административные, дисциплинарные и гражданско-правовые.</a:t>
            </a:r>
          </a:p>
        </p:txBody>
      </p:sp>
    </p:spTree>
    <p:extLst>
      <p:ext uri="{BB962C8B-B14F-4D97-AF65-F5344CB8AC3E}">
        <p14:creationId xmlns:p14="http://schemas.microsoft.com/office/powerpoint/2010/main" val="99318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Школа\Рабочий стол\fon_nabor_11\35-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Картинка 50 из 662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327" y="2276872"/>
            <a:ext cx="2296449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67544" y="332656"/>
            <a:ext cx="777686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33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ОТВЕТСТВЕННОСТИ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33CC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1804557"/>
            <a:ext cx="6120680" cy="4401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i="1" u="sng" dirty="0">
                <a:latin typeface="Times New Roman" pitchFamily="18" charset="0"/>
                <a:ea typeface="Calibri"/>
                <a:cs typeface="Times New Roman" pitchFamily="18" charset="0"/>
              </a:rPr>
              <a:t>Основными видами ответственности несовершеннолетних являются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>
                <a:latin typeface="Times New Roman" pitchFamily="18" charset="0"/>
                <a:ea typeface="Calibri"/>
                <a:cs typeface="Times New Roman" pitchFamily="18" charset="0"/>
              </a:rPr>
              <a:t>Уголовная с 16 лет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 (за тяжкие преступления - с 14 лет); 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>
                <a:latin typeface="Times New Roman" pitchFamily="18" charset="0"/>
                <a:ea typeface="Calibri"/>
                <a:cs typeface="Times New Roman" pitchFamily="18" charset="0"/>
              </a:rPr>
              <a:t>административная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 - с 16 лет (за малолетних отвечают родители); 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>
                <a:latin typeface="Times New Roman" pitchFamily="18" charset="0"/>
                <a:ea typeface="Calibri"/>
                <a:cs typeface="Times New Roman" pitchFamily="18" charset="0"/>
              </a:rPr>
              <a:t>дисциплинарная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 - с 16 лет; 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>
                <a:latin typeface="Times New Roman" pitchFamily="18" charset="0"/>
                <a:ea typeface="Calibri"/>
                <a:cs typeface="Times New Roman" pitchFamily="18" charset="0"/>
              </a:rPr>
              <a:t>гражданско-правовая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 - частично с 14 лет (полностью с 18 лет). 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37876" y="5205700"/>
            <a:ext cx="864096" cy="21602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16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Школа\Рабочий стол\fon_nabor_11\35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67544" y="332656"/>
            <a:ext cx="777686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33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ОТВЕТСТВЕННОСТИ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33CC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8302" y="1348319"/>
            <a:ext cx="8166146" cy="5304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u="sng" dirty="0">
                <a:latin typeface="Times New Roman" pitchFamily="18" charset="0"/>
                <a:ea typeface="Calibri"/>
                <a:cs typeface="Times New Roman" pitchFamily="18" charset="0"/>
              </a:rPr>
              <a:t>Дисциплинарная ответственность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Дисциплинарные проступки влекут за собой такие санкции, как, например, замечание, выговор, увольнение с работы, исключение из учебного заведения и др. </a:t>
            </a:r>
            <a:endParaRPr lang="ru-RU" sz="28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u="sng" dirty="0" smtClean="0">
                <a:latin typeface="Times New Roman"/>
                <a:ea typeface="Calibri"/>
              </a:rPr>
              <a:t>Гражданско-правовая </a:t>
            </a:r>
            <a:r>
              <a:rPr lang="ru-RU" sz="2800" b="1" u="sng" dirty="0">
                <a:latin typeface="Times New Roman"/>
                <a:ea typeface="Calibri"/>
              </a:rPr>
              <a:t>ответственность </a:t>
            </a:r>
            <a:r>
              <a:rPr lang="ru-RU" sz="2800" dirty="0">
                <a:latin typeface="Times New Roman"/>
                <a:ea typeface="Calibri"/>
              </a:rPr>
              <a:t>- это возникающая по закону обязанность возмещать вред, причиненный жизни, здоровью или имуществу других лиц и окружающей природной среде. 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92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Школа\Рабочий стол\fon_nabor_11\35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67544" y="332656"/>
            <a:ext cx="777686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33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ОТВЕТСТВЕННОСТИ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33CC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348319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В соответствии с уголовным законодательством с 16 лет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(в особо тяжких случаях с 14 лет)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несовершеннолетние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могут быть привлечены к уголовной ответственности по следующим составам преступлений, предусмотренным Уголовным кодексом Российской Федерации:</a:t>
            </a: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убийство (ст. 105 УК РФ); </a:t>
            </a: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доведение до самоубийства (ст. 110 УК РФ); </a:t>
            </a: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умышленное причинение тяжкого вреда здоровью (ст. 111 УК РФ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побои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(ст. 116 УК РФ); </a:t>
            </a: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истязание (ст. 117 УК РФ); </a:t>
            </a: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похищение человека (ст. 126 УК РФ); </a:t>
            </a: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изнасилование (ст. 131 УК РФ); </a:t>
            </a: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насильственные действия сексуального характера (ст. 132 УК РФ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кража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(ст. 158 У К РФ);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грабеж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(ст. 161 УК РФ); -разбой (ст. 162 УК РФ); </a:t>
            </a: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вымогательство (рэкет) (ст. 163 УК РФ);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т.д.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0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Школа\Рабочий стол\fon_nabor_11\35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Картинка 44 из 662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978987"/>
            <a:ext cx="2776339" cy="1889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Картинка 67 из 662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9752" y="2564904"/>
            <a:ext cx="6604719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9512" y="332656"/>
            <a:ext cx="806489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33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 ТАКОГО НЕ СЛУЧИЛОСЬ…</a:t>
            </a:r>
            <a:endParaRPr lang="ru-RU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33CC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3962660" y="978987"/>
            <a:ext cx="3384376" cy="1368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3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440</Words>
  <Application>Microsoft Office PowerPoint</Application>
  <PresentationFormat>Экран (4:3)</PresentationFormat>
  <Paragraphs>44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23</cp:revision>
  <dcterms:modified xsi:type="dcterms:W3CDTF">2015-01-27T06:38:44Z</dcterms:modified>
</cp:coreProperties>
</file>