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5" r:id="rId2"/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87" r:id="rId12"/>
    <p:sldId id="284" r:id="rId13"/>
    <p:sldId id="285" r:id="rId14"/>
    <p:sldId id="286" r:id="rId15"/>
    <p:sldId id="288" r:id="rId16"/>
    <p:sldId id="269" r:id="rId17"/>
    <p:sldId id="270" r:id="rId18"/>
    <p:sldId id="282" r:id="rId19"/>
    <p:sldId id="264" r:id="rId20"/>
    <p:sldId id="281" r:id="rId21"/>
    <p:sldId id="271" r:id="rId22"/>
    <p:sldId id="273" r:id="rId23"/>
    <p:sldId id="275" r:id="rId24"/>
    <p:sldId id="27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3DBD6A-14BC-4D68-93CE-C5F4ED6A2972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D77756-DDF5-4521-B9E1-D67DBE0FC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01E13B-3A6A-4D50-8449-0E101D1B2C8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728663" y="4379913"/>
            <a:ext cx="54530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>
                <a:latin typeface="Calibri" pitchFamily="34" charset="0"/>
              </a:rPr>
              <a:t>Welcome to </a:t>
            </a:r>
            <a:r>
              <a:rPr lang="en-US" b="1">
                <a:latin typeface="Calibri" pitchFamily="34" charset="0"/>
              </a:rPr>
              <a:t>Power Jeopardy</a:t>
            </a:r>
            <a:r>
              <a:rPr lang="en-US" sz="1600" b="1">
                <a:latin typeface="Calibri" pitchFamily="34" charset="0"/>
              </a:rPr>
              <a:t>       </a:t>
            </a:r>
          </a:p>
          <a:p>
            <a:pPr>
              <a:spcBef>
                <a:spcPct val="30000"/>
              </a:spcBef>
            </a:pPr>
            <a:r>
              <a:rPr lang="en-US" sz="1600" b="1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  <a:cs typeface="Times New Roman" pitchFamily="18" charset="0"/>
              </a:rPr>
              <a:t>© Don Link, Indian Creek School, 2004</a:t>
            </a:r>
          </a:p>
          <a:p>
            <a:pPr>
              <a:spcBef>
                <a:spcPct val="30000"/>
              </a:spcBef>
            </a:pPr>
            <a:endParaRPr lang="en-US" sz="200"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>
                <a:latin typeface="Calibri" pitchFamily="34" charset="0"/>
                <a:cs typeface="Times New Roman" pitchFamily="18" charset="0"/>
              </a:rPr>
              <a:t>You can easily customize this template to create your own Jeopardy game.  Simply follow the step-by-step instructions that appear on Slides 1-3.</a:t>
            </a:r>
            <a:endParaRPr lang="en-US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6628" name="Picture 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1300" y="4422775"/>
            <a:ext cx="66516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BE9B8-169B-4005-BDAB-DD8853049A26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79A7C-98AA-4F0A-9763-5FA632C6B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805E5-AA6E-41BA-81CA-87041934AA86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9F77-EA53-4778-BE2B-7E5016E70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FAD2A-6438-4062-A4DA-CBB7E2D2EF45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4B8D2-1785-4B84-AACC-CF23FC268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F794-A3AC-46A6-A507-E50CBEFF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625C-63FE-4E72-8B34-47C8EA6A2E1C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AA04D-F282-4BF4-B277-63DEE36BE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86FA-DF5B-44C2-8E0B-B39FAAC7B9C5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9F0BF-1E77-498F-8B6F-B0EB70BC5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9B52-5FCD-424C-A1A5-BB3781851163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80AF-DFAF-465F-8138-E769362F0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4F5B-2228-4889-A415-C01D750BADE1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D331E-74AF-40B7-9039-1803451AA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AFE9C-E0E9-43C2-92F1-DBF3F49BE4E1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7A227-9F51-450E-861C-B1A2B5C6D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F79C8-D98E-4944-B66E-083851FEFBEC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7289-4550-4E27-A817-F8F6C5B8D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C5791-623F-4F86-A15C-84278FFC3956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114B9-341C-48DA-924E-6E6BD5745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AFBD3-56AB-4B4A-A23B-AEBF5BAF0DF1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2C550-CD65-4798-AE4D-945C3137E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88D37B-988A-442D-9777-B8AF73E46634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41792A-DFC2-4230-B140-0AA9F657E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img0.liveinternet.ru/images/attach/b/3/4/84/4084148_Buho20biblioteca.gi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7" descr="clip_image0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404813"/>
            <a:ext cx="47752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0825" y="1628775"/>
            <a:ext cx="3779838" cy="316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</a:rPr>
              <a:t>Добрый день!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</a:rPr>
              <a:t>Здравствуйте!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</a:rPr>
              <a:t>Как  настроение?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1268413"/>
            <a:ext cx="4356100" cy="5256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FF0000"/>
                </a:solidFill>
                <a:cs typeface="Arial" charset="0"/>
              </a:rPr>
              <a:t>Словарь русского языка</a:t>
            </a:r>
          </a:p>
          <a:p>
            <a:pPr algn="ctr">
              <a:defRPr/>
            </a:pPr>
            <a:r>
              <a:rPr lang="ru-RU" sz="2800" b="1">
                <a:solidFill>
                  <a:srgbClr val="FF0000"/>
                </a:solidFill>
                <a:cs typeface="Arial" charset="0"/>
              </a:rPr>
              <a:t> С. И. Ожигов </a:t>
            </a:r>
          </a:p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Конвенция </a:t>
            </a:r>
            <a:endParaRPr lang="ru-RU" sz="2800" b="1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Международный договор по специальному вопросу</a:t>
            </a:r>
          </a:p>
          <a:p>
            <a:pPr algn="ctr" eaLnBrk="0" hangingPunct="0">
              <a:defRPr/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В 1989г -150 стран мира подписали</a:t>
            </a:r>
          </a:p>
          <a:p>
            <a:pPr algn="ctr" eaLnBrk="0" hangingPunct="0">
              <a:defRPr/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Конвенцию ООН  </a:t>
            </a:r>
            <a:endParaRPr lang="ru-RU" sz="2800" b="1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sz="28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188913"/>
            <a:ext cx="8569325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</a:rPr>
              <a:t>Организация Объединённых Наций (ООН)</a:t>
            </a:r>
          </a:p>
        </p:txBody>
      </p:sp>
      <p:pic>
        <p:nvPicPr>
          <p:cNvPr id="24579" name="i-main-pic" descr="Картинка 39 из 12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4033838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3" descr="коза лезет на дерево за яблоком, анимаш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429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17" descr="i?id=71343935&amp;tov=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2128838"/>
            <a:ext cx="3167062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187450" y="188913"/>
            <a:ext cx="770572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Кто по отношению к кому в сказке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 «Волк и семеро козлят» нарушает право на жизнь?</a:t>
            </a:r>
            <a:r>
              <a:rPr lang="ru-RU" sz="36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021388"/>
            <a:ext cx="579596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Волк по отношению  к козлятам.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5605" name="Picture 19" descr="i?id=7438474&amp;tov=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349500"/>
            <a:ext cx="42481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188913"/>
            <a:ext cx="856932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Кто кого в сказке «Красная шапочка»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 подвергал жестокому, бесчеловечному обращению?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7650" name="Picture 8" descr="волчонок, анимаш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111601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2" descr="i?id=72211757&amp;tov=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2738"/>
            <a:ext cx="4592638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4" descr="i?id=25278855&amp;tov=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1473200"/>
            <a:ext cx="3168650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64163" y="5445125"/>
            <a:ext cx="3455987" cy="1373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Волк – бабушку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Красную шапочку.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188913"/>
            <a:ext cx="84978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Кто кого в сказке «Лиса и заяц»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 лишил права владеть  имуществом?</a:t>
            </a:r>
            <a:r>
              <a:rPr lang="ru-RU" sz="3600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8674" name="Picture 6" descr="АНИМАШ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15144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8" descr="АНИМАШ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63888"/>
            <a:ext cx="183515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2" descr="i?id=122366775&amp;tov=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1536700"/>
            <a:ext cx="3249613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i?id=118281216&amp;tov=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971800"/>
            <a:ext cx="38512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8569325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Кто кого в сказке «Золотой ключик»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 лишил имущества?</a:t>
            </a:r>
            <a:r>
              <a:rPr lang="ru-RU" sz="4000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9698" name="Picture 7" descr="АНИМАШ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125538"/>
            <a:ext cx="48974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9" descr="лиса, анимаш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328738"/>
            <a:ext cx="29765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1" descr="i?id=54223385&amp;tov=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3100"/>
            <a:ext cx="534828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388" y="2060575"/>
            <a:ext cx="4572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Лиса Алиса и кот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Базилио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– Буратино.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260350"/>
            <a:ext cx="842486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Кто кого в сказке «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Дюймовочка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 держал в подневольном состоянии?</a:t>
            </a:r>
            <a:r>
              <a:rPr lang="ru-RU" sz="4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722" name="Picture 7" descr="АНИМАШ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12875"/>
            <a:ext cx="21240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V16ANI"/>
          <p:cNvPicPr>
            <a:picLocks noChangeAspect="1" noChangeArrowheads="1" noCrop="1"/>
          </p:cNvPicPr>
          <p:nvPr/>
        </p:nvPicPr>
        <p:blipFill>
          <a:blip r:embed="rId3">
            <a:lum bright="-46000" contrast="86000"/>
          </a:blip>
          <a:srcRect/>
          <a:stretch>
            <a:fillRect/>
          </a:stretch>
        </p:blipFill>
        <p:spPr bwMode="auto">
          <a:xfrm>
            <a:off x="0" y="0"/>
            <a:ext cx="87153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АНИМАШК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5263"/>
            <a:ext cx="38036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0" descr="i?id=8437207&amp;tov=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1400" y="3789363"/>
            <a:ext cx="4113213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859338" y="2565400"/>
            <a:ext cx="4033837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Мышь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Дюймовочку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C 0.32292 0.16412 0.64583 0.32847 0.775 0.39329 " pathEditMode="relative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54211792443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70438"/>
            <a:ext cx="22367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8775" y="188913"/>
            <a:ext cx="7958138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</a:rPr>
              <a:t>Обязанности </a:t>
            </a:r>
          </a:p>
        </p:txBody>
      </p:sp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250825" y="682625"/>
            <a:ext cx="87137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Соблюдаю ли я устав школы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(ДА+, НЕТ-)</a:t>
            </a:r>
            <a:endParaRPr lang="ru-RU" sz="2800" b="1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Не пропускаю без уважительной причины занятия в школе.</a:t>
            </a:r>
            <a:endParaRPr lang="ru-RU" sz="2000" b="1">
              <a:ea typeface="Calibri" pitchFamily="34" charset="0"/>
            </a:endParaRPr>
          </a:p>
          <a:p>
            <a:pPr algn="just" eaLnBrk="0" hangingPunct="0"/>
            <a:r>
              <a:rPr lang="ru-RU" sz="2000" b="1">
                <a:latin typeface="Times New Roman" pitchFamily="18" charset="0"/>
                <a:ea typeface="Calibri" pitchFamily="34" charset="0"/>
              </a:rPr>
              <a:t>2. Хожу всегда аккуратным?</a:t>
            </a:r>
            <a:endParaRPr lang="ru-RU" sz="2000" b="1">
              <a:ea typeface="Calibri" pitchFamily="34" charset="0"/>
            </a:endParaRPr>
          </a:p>
          <a:p>
            <a:pPr algn="just" eaLnBrk="0" hangingPunct="0"/>
            <a:r>
              <a:rPr lang="ru-RU" sz="2000" b="1">
                <a:latin typeface="Times New Roman" pitchFamily="18" charset="0"/>
                <a:ea typeface="Calibri" pitchFamily="34" charset="0"/>
              </a:rPr>
              <a:t>3. Не приношу в школу опасных предметов, которые могут принести вред ребятам?</a:t>
            </a:r>
            <a:endParaRPr lang="ru-RU" sz="2000" b="1">
              <a:ea typeface="Calibri" pitchFamily="34" charset="0"/>
            </a:endParaRPr>
          </a:p>
          <a:p>
            <a:pPr algn="just" eaLnBrk="0" hangingPunct="0"/>
            <a:r>
              <a:rPr lang="ru-RU" sz="2000" b="1">
                <a:latin typeface="Times New Roman" pitchFamily="18" charset="0"/>
                <a:ea typeface="Calibri" pitchFamily="34" charset="0"/>
              </a:rPr>
              <a:t>4. Берегу школьное имущество?</a:t>
            </a:r>
            <a:endParaRPr lang="ru-RU" sz="2000" b="1">
              <a:ea typeface="Calibri" pitchFamily="34" charset="0"/>
            </a:endParaRPr>
          </a:p>
          <a:p>
            <a:pPr algn="just" eaLnBrk="0" hangingPunct="0"/>
            <a:r>
              <a:rPr lang="ru-RU" sz="2000" b="1">
                <a:latin typeface="Times New Roman" pitchFamily="18" charset="0"/>
                <a:ea typeface="Calibri" pitchFamily="34" charset="0"/>
              </a:rPr>
              <a:t>5. Не беру чужие вещи без разрешения владельца?</a:t>
            </a:r>
            <a:endParaRPr lang="ru-RU" sz="2000" b="1">
              <a:ea typeface="Calibri" pitchFamily="34" charset="0"/>
            </a:endParaRPr>
          </a:p>
          <a:p>
            <a:pPr algn="just" eaLnBrk="0" hangingPunct="0"/>
            <a:r>
              <a:rPr lang="ru-RU" sz="2000" b="1">
                <a:latin typeface="Times New Roman" pitchFamily="18" charset="0"/>
                <a:ea typeface="Calibri" pitchFamily="34" charset="0"/>
              </a:rPr>
              <a:t>6. Не дерусь с ребятами на перемене.</a:t>
            </a:r>
            <a:endParaRPr lang="ru-RU" sz="2000" b="1">
              <a:ea typeface="Calibri" pitchFamily="34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</a:rPr>
              <a:t>7. Уважительно отношусь к работникам школы(поварам, учителям, администрации, тех. персоналу</a:t>
            </a:r>
            <a:r>
              <a:rPr lang="ru-RU" sz="2000" b="1">
                <a:latin typeface="Calibri" pitchFamily="34" charset="0"/>
                <a:ea typeface="Calibri" pitchFamily="34" charset="0"/>
              </a:rPr>
              <a:t>…</a:t>
            </a:r>
            <a:r>
              <a:rPr lang="ru-RU" sz="2000" b="1">
                <a:latin typeface="Times New Roman" pitchFamily="18" charset="0"/>
                <a:ea typeface="Calibri" pitchFamily="34" charset="0"/>
              </a:rPr>
              <a:t>)</a:t>
            </a:r>
            <a:endParaRPr lang="ru-RU" sz="2000" b="1">
              <a:ea typeface="Calibri" pitchFamily="34" charset="0"/>
            </a:endParaRPr>
          </a:p>
          <a:p>
            <a:pPr algn="just" eaLnBrk="0" hangingPunct="0"/>
            <a:r>
              <a:rPr lang="ru-RU" sz="2000" b="1">
                <a:latin typeface="Times New Roman" pitchFamily="18" charset="0"/>
                <a:ea typeface="Calibri" pitchFamily="34" charset="0"/>
              </a:rPr>
              <a:t>8. Приношу форму на занятия физкультурой? </a:t>
            </a:r>
            <a:endParaRPr lang="ru-RU" sz="2000" b="1">
              <a:ea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785225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</a:rPr>
              <a:t>Итоги занятия </a:t>
            </a:r>
          </a:p>
        </p:txBody>
      </p:sp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395288" y="773113"/>
            <a:ext cx="8353425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никогда не знал , а сегодня узнал……….</a:t>
            </a:r>
          </a:p>
          <a:p>
            <a:pPr>
              <a:buFontTx/>
              <a:buChar char="-"/>
            </a:pP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 права и обязанности  прописаны в    документах, которые называются</a:t>
            </a:r>
            <a:r>
              <a:rPr lang="ru-RU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lang="ru-RU" sz="32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мне  было интересно на занятии</a:t>
            </a:r>
            <a:r>
              <a:rPr lang="ru-RU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200" b="1">
              <a:ea typeface="Calibri" pitchFamily="34" charset="0"/>
            </a:endParaRPr>
          </a:p>
          <a:p>
            <a:pPr eaLnBrk="0" hangingPunct="0"/>
            <a:r>
              <a:rPr lang="ru-RU" sz="3200" b="1">
                <a:latin typeface="Times New Roman" pitchFamily="18" charset="0"/>
                <a:ea typeface="Calibri" pitchFamily="34" charset="0"/>
              </a:rPr>
              <a:t>- я запомнил</a:t>
            </a:r>
            <a:r>
              <a:rPr lang="ru-RU" sz="3200" b="1">
                <a:latin typeface="Calibri" pitchFamily="34" charset="0"/>
                <a:ea typeface="Calibri" pitchFamily="34" charset="0"/>
              </a:rPr>
              <a:t>…</a:t>
            </a:r>
            <a:r>
              <a:rPr lang="ru-RU" sz="3200" b="1">
                <a:latin typeface="Times New Roman" pitchFamily="18" charset="0"/>
                <a:ea typeface="Calibri" pitchFamily="34" charset="0"/>
              </a:rPr>
              <a:t>.</a:t>
            </a:r>
            <a:endParaRPr lang="ru-RU" sz="3200" b="1">
              <a:ea typeface="Calibri" pitchFamily="34" charset="0"/>
            </a:endParaRPr>
          </a:p>
          <a:p>
            <a:pPr eaLnBrk="0" hangingPunct="0"/>
            <a:r>
              <a:rPr lang="ru-RU" sz="3200" b="1">
                <a:latin typeface="Times New Roman" pitchFamily="18" charset="0"/>
                <a:ea typeface="Calibri" pitchFamily="34" charset="0"/>
              </a:rPr>
              <a:t>-- хочу сказать спасибо</a:t>
            </a:r>
            <a:r>
              <a:rPr lang="ru-RU" sz="3200" b="1">
                <a:latin typeface="Calibri" pitchFamily="34" charset="0"/>
                <a:ea typeface="Calibri" pitchFamily="34" charset="0"/>
              </a:rPr>
              <a:t>…</a:t>
            </a:r>
          </a:p>
          <a:p>
            <a:pPr eaLnBrk="0" hangingPunct="0"/>
            <a:endParaRPr lang="ru-RU" sz="3200" b="1">
              <a:ea typeface="Calibri" pitchFamily="34" charset="0"/>
            </a:endParaRPr>
          </a:p>
        </p:txBody>
      </p:sp>
      <p:pic>
        <p:nvPicPr>
          <p:cNvPr id="32771" name="Picture 4" descr="54ff934cf9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6075" y="2060575"/>
            <a:ext cx="2268538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1"/>
          <p:cNvSpPr>
            <a:spLocks noChangeArrowheads="1"/>
          </p:cNvSpPr>
          <p:nvPr/>
        </p:nvSpPr>
        <p:spPr bwMode="auto">
          <a:xfrm>
            <a:off x="395288" y="188913"/>
            <a:ext cx="87487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Calibri" pitchFamily="34" charset="0"/>
              </a:rPr>
              <a:t>КАЛЕНДАРЬ ПРАВОВЫХ ДАТ </a:t>
            </a:r>
            <a:endParaRPr lang="ru-RU" sz="36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0" y="1341438"/>
            <a:ext cx="87122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2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 июня – </a:t>
            </a:r>
            <a:r>
              <a:rPr lang="ru-RU" sz="3200" b="1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Международный день защиты детей </a:t>
            </a:r>
            <a:endParaRPr lang="ru-RU" sz="3200" b="1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3200" b="1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32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 ноября – </a:t>
            </a:r>
            <a:r>
              <a:rPr lang="ru-RU" sz="3200" b="1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Всемирный день прав ребёнка </a:t>
            </a:r>
          </a:p>
          <a:p>
            <a:pPr algn="just" eaLnBrk="0" hangingPunct="0"/>
            <a:endParaRPr lang="ru-RU" sz="3200" b="1">
              <a:ea typeface="Calibri" pitchFamily="34" charset="0"/>
            </a:endParaRPr>
          </a:p>
          <a:p>
            <a:pPr algn="just" eaLnBrk="0" hangingPunct="0"/>
            <a:r>
              <a:rPr lang="ru-RU" sz="3200" b="1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10 декабря – </a:t>
            </a:r>
            <a:r>
              <a:rPr lang="ru-RU" sz="3200" b="1">
                <a:solidFill>
                  <a:srgbClr val="333333"/>
                </a:solidFill>
                <a:latin typeface="Calibri" pitchFamily="34" charset="0"/>
                <a:ea typeface="Calibri" pitchFamily="34" charset="0"/>
              </a:rPr>
              <a:t>День прав человека </a:t>
            </a:r>
            <a:endParaRPr lang="ru-RU" sz="3200" b="1">
              <a:ea typeface="Calibri" pitchFamily="34" charset="0"/>
            </a:endParaRPr>
          </a:p>
        </p:txBody>
      </p:sp>
      <p:pic>
        <p:nvPicPr>
          <p:cNvPr id="33795" name="Picture 4" descr="54ff934cf9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2060575"/>
            <a:ext cx="226853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Содержимое 3" descr="cartoon-wallpaper-1920x1200-100105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850" y="188913"/>
            <a:ext cx="820896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</a:rPr>
              <a:t>Счастья, вам дети !!!</a:t>
            </a:r>
          </a:p>
        </p:txBody>
      </p:sp>
      <p:pic>
        <p:nvPicPr>
          <p:cNvPr id="34819" name="Рисунок 3" descr="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644900"/>
            <a:ext cx="2768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666750" y="620713"/>
            <a:ext cx="77882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Calibri" pitchFamily="34" charset="0"/>
              </a:rPr>
              <a:t>Тема занятия:</a:t>
            </a:r>
          </a:p>
          <a:p>
            <a:pPr algn="ctr"/>
            <a:r>
              <a:rPr lang="ru-RU" sz="4400" b="1">
                <a:solidFill>
                  <a:srgbClr val="002060"/>
                </a:solidFill>
                <a:latin typeface="Calibri" pitchFamily="34" charset="0"/>
              </a:rPr>
              <a:t> «Наши права и обязанности» </a:t>
            </a:r>
          </a:p>
        </p:txBody>
      </p:sp>
      <p:pic>
        <p:nvPicPr>
          <p:cNvPr id="16386" name="Picture 6" descr="j03369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565400"/>
            <a:ext cx="320675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9" descr="j0305893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276475"/>
            <a:ext cx="36718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  </a:t>
            </a:r>
            <a:r>
              <a:rPr lang="ru-RU" b="1" dirty="0" smtClean="0">
                <a:solidFill>
                  <a:srgbClr val="002060"/>
                </a:solidFill>
              </a:rPr>
              <a:t>АЗБУКА ПРАВА</a:t>
            </a:r>
          </a:p>
        </p:txBody>
      </p:sp>
      <p:sp>
        <p:nvSpPr>
          <p:cNvPr id="3584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51204" name="Picture 4" descr="PC020269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908050"/>
            <a:ext cx="8869362" cy="576103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endParaRPr lang="en-US" dirty="0"/>
          </a:p>
        </p:txBody>
      </p:sp>
      <p:sp>
        <p:nvSpPr>
          <p:cNvPr id="5" name="Дата 5"/>
          <p:cNvSpPr>
            <a:spLocks noGrp="1"/>
          </p:cNvSpPr>
          <p:nvPr>
            <p:ph type="dt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r>
              <a:rPr lang="en-US"/>
              <a:t>www.themegallery.com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2890838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Статья 1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81525"/>
            <a:ext cx="3643313" cy="14255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Ребенком является каждый человек  до 18-летнего возраста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9" name="i-main-pic" descr="Картинка 7 из 12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3240088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i-main-pic" descr="Картинка 30 из 12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692150"/>
            <a:ext cx="446405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Прямоугольник 7"/>
          <p:cNvSpPr>
            <a:spLocks noChangeArrowheads="1"/>
          </p:cNvSpPr>
          <p:nvPr/>
        </p:nvSpPr>
        <p:spPr bwMode="auto">
          <a:xfrm>
            <a:off x="4356100" y="0"/>
            <a:ext cx="4248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>Статья 2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36872" name="Прямоугольник 8"/>
          <p:cNvSpPr>
            <a:spLocks noChangeArrowheads="1"/>
          </p:cNvSpPr>
          <p:nvPr/>
        </p:nvSpPr>
        <p:spPr bwMode="auto">
          <a:xfrm>
            <a:off x="4211638" y="573246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 независимости от расы, цвета кожи, пола, языка, религии право на защиту ребенка от всех форм дискриминации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endParaRPr lang="en-US" dirty="0"/>
          </a:p>
        </p:txBody>
      </p:sp>
      <p:sp>
        <p:nvSpPr>
          <p:cNvPr id="5" name="Дата 5"/>
          <p:cNvSpPr>
            <a:spLocks noGrp="1"/>
          </p:cNvSpPr>
          <p:nvPr>
            <p:ph type="dt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467100" cy="8509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Статья 6,7</a:t>
            </a:r>
            <a:endParaRPr lang="en-US" b="1" smtClean="0">
              <a:solidFill>
                <a:srgbClr val="002060"/>
              </a:solidFill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08625" y="1524000"/>
            <a:ext cx="3311525" cy="19764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900" smtClean="0"/>
              <a:t/>
            </a:r>
            <a:br>
              <a:rPr lang="en-US" sz="2900" smtClean="0"/>
            </a:br>
            <a:endParaRPr lang="en-US" sz="2900" smtClean="0"/>
          </a:p>
          <a:p>
            <a:pPr lvl="1" algn="ctr" eaLnBrk="1" hangingPunct="1">
              <a:lnSpc>
                <a:spcPct val="80000"/>
              </a:lnSpc>
            </a:pPr>
            <a:endParaRPr lang="en-US" sz="2900" smtClean="0"/>
          </a:p>
        </p:txBody>
      </p:sp>
      <p:pic>
        <p:nvPicPr>
          <p:cNvPr id="37893" name="i-main-pic" descr="Картинка 28 из 12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44592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Прямоугольник 6"/>
          <p:cNvSpPr>
            <a:spLocks noChangeArrowheads="1"/>
          </p:cNvSpPr>
          <p:nvPr/>
        </p:nvSpPr>
        <p:spPr bwMode="auto">
          <a:xfrm>
            <a:off x="250825" y="5373688"/>
            <a:ext cx="43211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latin typeface="Calibri" pitchFamily="34" charset="0"/>
              </a:rPr>
              <a:t>Право на жизнь и право на имя</a:t>
            </a:r>
            <a:endParaRPr lang="ru-RU" sz="3600">
              <a:latin typeface="Calibri" pitchFamily="34" charset="0"/>
            </a:endParaRPr>
          </a:p>
        </p:txBody>
      </p:sp>
      <p:sp>
        <p:nvSpPr>
          <p:cNvPr id="37895" name="Прямоугольник 7"/>
          <p:cNvSpPr>
            <a:spLocks noChangeArrowheads="1"/>
          </p:cNvSpPr>
          <p:nvPr/>
        </p:nvSpPr>
        <p:spPr bwMode="auto">
          <a:xfrm>
            <a:off x="5219700" y="333375"/>
            <a:ext cx="36004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>Статья 9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37896" name="i-main-pic" descr="Картинка 13 из 12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125538"/>
            <a:ext cx="403383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Прямоугольник 9"/>
          <p:cNvSpPr>
            <a:spLocks noChangeArrowheads="1"/>
          </p:cNvSpPr>
          <p:nvPr/>
        </p:nvSpPr>
        <p:spPr bwMode="auto">
          <a:xfrm>
            <a:off x="4859338" y="5157788"/>
            <a:ext cx="39608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Право на защиту от жестокого обращения родителей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Нижний колонтитул 3"/>
          <p:cNvSpPr txBox="1">
            <a:spLocks noGrp="1"/>
          </p:cNvSpPr>
          <p:nvPr/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000">
              <a:latin typeface="Calibri" pitchFamily="34" charset="0"/>
            </a:endParaRPr>
          </a:p>
        </p:txBody>
      </p:sp>
      <p:sp>
        <p:nvSpPr>
          <p:cNvPr id="38914" name="Дата 5"/>
          <p:cNvSpPr txBox="1">
            <a:spLocks noGrp="1"/>
          </p:cNvSpPr>
          <p:nvPr/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 b="1">
                <a:latin typeface="Calibri" pitchFamily="34" charset="0"/>
              </a:rPr>
              <a:t>www.themegallery.com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683000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Статья 18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81525"/>
            <a:ext cx="3492500" cy="2276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900" smtClean="0"/>
              <a:t/>
            </a:r>
            <a:br>
              <a:rPr lang="en-US" sz="2900" smtClean="0"/>
            </a:br>
            <a:endParaRPr lang="en-US" sz="2900" smtClean="0"/>
          </a:p>
          <a:p>
            <a:pPr lvl="1" eaLnBrk="1" hangingPunct="1">
              <a:lnSpc>
                <a:spcPct val="80000"/>
              </a:lnSpc>
            </a:pPr>
            <a:endParaRPr lang="en-US" sz="2900" smtClean="0"/>
          </a:p>
        </p:txBody>
      </p:sp>
      <p:pic>
        <p:nvPicPr>
          <p:cNvPr id="38917" name="i-main-pic" descr="Картинка 27 из 12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81075"/>
            <a:ext cx="37449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Прямоугольник 6"/>
          <p:cNvSpPr>
            <a:spLocks noChangeArrowheads="1"/>
          </p:cNvSpPr>
          <p:nvPr/>
        </p:nvSpPr>
        <p:spPr bwMode="auto">
          <a:xfrm>
            <a:off x="0" y="4581525"/>
            <a:ext cx="4286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Ответственность родителей за воспитание и развитие ребенка </a:t>
            </a:r>
          </a:p>
          <a:p>
            <a:r>
              <a:rPr lang="ru-RU" sz="2800" b="1">
                <a:latin typeface="Calibri" pitchFamily="34" charset="0"/>
              </a:rPr>
              <a:t>(статья 18, п.п. 1 - 2). </a:t>
            </a:r>
          </a:p>
        </p:txBody>
      </p:sp>
      <p:pic>
        <p:nvPicPr>
          <p:cNvPr id="38919" name="i-main-pic" descr="Картинка 4 из 12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981075"/>
            <a:ext cx="377666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Прямоугольник 8"/>
          <p:cNvSpPr>
            <a:spLocks noChangeArrowheads="1"/>
          </p:cNvSpPr>
          <p:nvPr/>
        </p:nvSpPr>
        <p:spPr bwMode="auto">
          <a:xfrm>
            <a:off x="4932363" y="333375"/>
            <a:ext cx="3960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Статьи 12, 13, 14, 15</a:t>
            </a:r>
            <a:endParaRPr lang="ru-RU" sz="32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8921" name="Прямоугольник 9"/>
          <p:cNvSpPr>
            <a:spLocks noChangeArrowheads="1"/>
          </p:cNvSpPr>
          <p:nvPr/>
        </p:nvSpPr>
        <p:spPr bwMode="auto">
          <a:xfrm>
            <a:off x="4284663" y="5373688"/>
            <a:ext cx="45720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Права ребенка на уважение его взглядов и права свободного выражения этих взглядов по всем затрагивающим его вопросам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endParaRPr lang="en-US" dirty="0"/>
          </a:p>
        </p:txBody>
      </p:sp>
      <p:sp>
        <p:nvSpPr>
          <p:cNvPr id="5" name="Дата 5"/>
          <p:cNvSpPr>
            <a:spLocks noGrp="1"/>
          </p:cNvSpPr>
          <p:nvPr>
            <p:ph type="dt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r>
              <a:rPr lang="en-US"/>
              <a:t>www.themegallery.com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0"/>
            <a:ext cx="4043363" cy="7778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Статья 16</a:t>
            </a:r>
            <a:endParaRPr lang="en-US" b="1" smtClean="0">
              <a:solidFill>
                <a:srgbClr val="002060"/>
              </a:solidFill>
            </a:endParaRPr>
          </a:p>
        </p:txBody>
      </p:sp>
      <p:pic>
        <p:nvPicPr>
          <p:cNvPr id="39940" name="i-main-pic" descr="Картинка 12 из 12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431165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179388" y="5516563"/>
            <a:ext cx="41052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Право на защиту от всех форм эксплуатации</a:t>
            </a:r>
          </a:p>
        </p:txBody>
      </p:sp>
      <p:pic>
        <p:nvPicPr>
          <p:cNvPr id="39942" name="i-main-pic" descr="Картинка 23 из 12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4100" y="908050"/>
            <a:ext cx="3995738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Прямоугольник 9"/>
          <p:cNvSpPr>
            <a:spLocks noChangeArrowheads="1"/>
          </p:cNvSpPr>
          <p:nvPr/>
        </p:nvSpPr>
        <p:spPr bwMode="auto">
          <a:xfrm>
            <a:off x="5003800" y="188913"/>
            <a:ext cx="3816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>Статья 31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39944" name="Прямоугольник 10"/>
          <p:cNvSpPr>
            <a:spLocks noChangeArrowheads="1"/>
          </p:cNvSpPr>
          <p:nvPr/>
        </p:nvSpPr>
        <p:spPr bwMode="auto">
          <a:xfrm>
            <a:off x="4427538" y="54451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  <a:cs typeface="Times New Roman" pitchFamily="18" charset="0"/>
              </a:rPr>
              <a:t>Право на отдых и досуг, право участвовать в играх и развлекательных мероприятиях, а также заниматься искусством и участвовать в культурной и творческой жизни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395288" y="1412875"/>
            <a:ext cx="842486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Что люди могут делать и чего не могут?</a:t>
            </a:r>
          </a:p>
          <a:p>
            <a:r>
              <a:rPr lang="ru-RU" sz="3600" b="1">
                <a:latin typeface="Calibri" pitchFamily="34" charset="0"/>
              </a:rPr>
              <a:t>Что они обязаны делать и чего не обязаны?</a:t>
            </a:r>
          </a:p>
          <a:p>
            <a:r>
              <a:rPr lang="ru-RU" sz="3600" b="1">
                <a:latin typeface="Calibri" pitchFamily="34" charset="0"/>
              </a:rPr>
              <a:t>На что они имеют право и на что не имеют?</a:t>
            </a:r>
          </a:p>
          <a:p>
            <a:r>
              <a:rPr lang="ru-RU" sz="3600" b="1">
                <a:latin typeface="Calibri" pitchFamily="34" charset="0"/>
              </a:rPr>
              <a:t>В каких документах прописаны права  и обязанности ребенка?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6013" y="404813"/>
            <a:ext cx="7343775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</a:rPr>
              <a:t>Важные вопросы занятия: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prog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420888"/>
            <a:ext cx="3421613" cy="42227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84213" y="476250"/>
            <a:ext cx="7848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</a:rPr>
              <a:t>Прочитаем – многое узнаем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738" y="2492375"/>
            <a:ext cx="4968875" cy="3795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Закон –</a:t>
            </a:r>
            <a:r>
              <a:rPr lang="ru-RU" sz="3600" b="1" dirty="0">
                <a:solidFill>
                  <a:srgbClr val="002060"/>
                </a:solidFill>
              </a:rPr>
              <a:t> это……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Конституция РФ- </a:t>
            </a:r>
            <a:r>
              <a:rPr lang="ru-RU" sz="3600" b="1" dirty="0">
                <a:solidFill>
                  <a:srgbClr val="002060"/>
                </a:solidFill>
              </a:rPr>
              <a:t>это……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Право –</a:t>
            </a:r>
            <a:r>
              <a:rPr lang="ru-RU" sz="3600" b="1" dirty="0">
                <a:solidFill>
                  <a:srgbClr val="002060"/>
                </a:solidFill>
              </a:rPr>
              <a:t> это….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Конвенция –</a:t>
            </a:r>
            <a:r>
              <a:rPr lang="ru-RU" sz="3600" b="1" dirty="0">
                <a:solidFill>
                  <a:srgbClr val="002060"/>
                </a:solidFill>
              </a:rPr>
              <a:t> это…..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54ff934cf9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43050"/>
            <a:ext cx="24479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16013" y="188913"/>
            <a:ext cx="74882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Когда и как возникли наши законы?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8538" y="1773238"/>
            <a:ext cx="6407150" cy="2447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Толковый словарь Л.Г. Бабенко </a:t>
            </a:r>
            <a:r>
              <a:rPr lang="ru-RU" sz="3200" b="1" dirty="0">
                <a:solidFill>
                  <a:schemeClr val="tx1"/>
                </a:solidFill>
              </a:rPr>
              <a:t>Законы – это правила , которые устанавливает государство.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Их должны  выполнять все граждане нашей страны.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54ff934cf9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43050"/>
            <a:ext cx="24479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684213" y="549275"/>
            <a:ext cx="806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</a:rPr>
              <a:t>Богиня правосудия- ФЕМИДА</a:t>
            </a:r>
            <a:endParaRPr lang="ru-RU" sz="4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2268538" y="2133600"/>
            <a:ext cx="65516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На весах, которые она держит, взвешиваются добрые и злые поступки человека.</a:t>
            </a:r>
          </a:p>
          <a:p>
            <a:r>
              <a:rPr lang="ru-RU" sz="3600" b="1">
                <a:latin typeface="Calibri" pitchFamily="34" charset="0"/>
              </a:rPr>
              <a:t> Глаза у богини завязаны, в знак того, что она судит беспристрастно.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конститу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33512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04813"/>
            <a:ext cx="86042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</a:rPr>
              <a:t>Конституция Российской Федерации-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</a:rPr>
              <a:t>12 декабря 1993г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8400" y="2060575"/>
            <a:ext cx="5040313" cy="2808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Словарь русского языка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 С. И. </a:t>
            </a:r>
            <a:r>
              <a:rPr lang="ru-RU" sz="3200" b="1" dirty="0" err="1">
                <a:solidFill>
                  <a:srgbClr val="FF0000"/>
                </a:solidFill>
              </a:rPr>
              <a:t>Ожигов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</a:rPr>
              <a:t>«Конституция – главный закон  нашей страны»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9" descr="Картинка 5 из 376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131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7538" y="260350"/>
            <a:ext cx="4105275" cy="725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</a:rPr>
              <a:t>Что такое право?</a:t>
            </a: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3348038" y="1579563"/>
            <a:ext cx="55086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Толковый словарь</a:t>
            </a:r>
          </a:p>
          <a:p>
            <a:pPr algn="ctr"/>
            <a:r>
              <a:rPr lang="ru-RU" sz="36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С.И.  Ожегова</a:t>
            </a:r>
          </a:p>
          <a:p>
            <a:r>
              <a:rPr lang="ru-RU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«Совокупность установленных и охраняемых  государственной властью норм и правил, которые регулируют отношения между людьми</a:t>
            </a:r>
            <a:r>
              <a:rPr lang="ru-RU" sz="32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.»</a:t>
            </a:r>
            <a:endParaRPr lang="ru-RU" sz="32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9388" y="279400"/>
            <a:ext cx="8569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lang="ru-RU" sz="40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«Мы имеем право:</a:t>
            </a:r>
            <a:endParaRPr lang="ru-RU" sz="400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3554" name="Picture 2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81075"/>
            <a:ext cx="21605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052513"/>
            <a:ext cx="25193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3644900"/>
            <a:ext cx="23764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1052513"/>
            <a:ext cx="27368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1" descr="36"/>
          <p:cNvPicPr>
            <a:picLocks noChangeAspect="1" noChangeArrowheads="1"/>
          </p:cNvPicPr>
          <p:nvPr/>
        </p:nvPicPr>
        <p:blipFill>
          <a:blip r:embed="rId6"/>
          <a:srcRect l="10527" t="15060" r="8772"/>
          <a:stretch>
            <a:fillRect/>
          </a:stretch>
        </p:blipFill>
        <p:spPr bwMode="auto">
          <a:xfrm>
            <a:off x="250825" y="3573463"/>
            <a:ext cx="27368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3573463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0825" y="2924175"/>
            <a:ext cx="8642350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</a:t>
            </a:r>
            <a:r>
              <a:rPr lang="ru-RU" b="1" dirty="0">
                <a:solidFill>
                  <a:schemeClr val="tx1"/>
                </a:solidFill>
              </a:rPr>
              <a:t>1                                               2                                                3                  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0825" y="5732463"/>
            <a:ext cx="8642350" cy="43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                       4                                                  5                                                         6                                       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526</Words>
  <Application>Microsoft Office PowerPoint</Application>
  <PresentationFormat>Экран (4:3)</PresentationFormat>
  <Paragraphs>110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 АЗБУКА ПРАВА</vt:lpstr>
      <vt:lpstr>Статья 1</vt:lpstr>
      <vt:lpstr>Статья 6,7</vt:lpstr>
      <vt:lpstr>Статья 18</vt:lpstr>
      <vt:lpstr>Статья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123</cp:lastModifiedBy>
  <cp:revision>39</cp:revision>
  <dcterms:modified xsi:type="dcterms:W3CDTF">2013-03-12T17:00:00Z</dcterms:modified>
</cp:coreProperties>
</file>