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87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1" r:id="rId18"/>
    <p:sldId id="288" r:id="rId19"/>
    <p:sldId id="282" r:id="rId20"/>
    <p:sldId id="290" r:id="rId21"/>
    <p:sldId id="289" r:id="rId22"/>
    <p:sldId id="283" r:id="rId23"/>
    <p:sldId id="291" r:id="rId24"/>
    <p:sldId id="284" r:id="rId25"/>
    <p:sldId id="293" r:id="rId26"/>
    <p:sldId id="285" r:id="rId27"/>
    <p:sldId id="292" r:id="rId28"/>
    <p:sldId id="272" r:id="rId29"/>
    <p:sldId id="275" r:id="rId30"/>
    <p:sldId id="276" r:id="rId31"/>
    <p:sldId id="277" r:id="rId32"/>
    <p:sldId id="278" r:id="rId33"/>
    <p:sldId id="279" r:id="rId34"/>
    <p:sldId id="28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008000"/>
    <a:srgbClr val="00FF00"/>
    <a:srgbClr val="8BF30D"/>
    <a:srgbClr val="4AD533"/>
    <a:srgbClr val="7ABC32"/>
    <a:srgbClr val="69DA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43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Группа 103"/>
          <p:cNvGrpSpPr/>
          <p:nvPr/>
        </p:nvGrpSpPr>
        <p:grpSpPr>
          <a:xfrm>
            <a:off x="214509" y="4191000"/>
            <a:ext cx="8712599" cy="2513417"/>
            <a:chOff x="286013" y="4191000"/>
            <a:chExt cx="11616798" cy="2513417"/>
          </a:xfrm>
        </p:grpSpPr>
        <p:sp>
          <p:nvSpPr>
            <p:cNvPr id="8" name="Полилиния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Строка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3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4" name="Полилиния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5" name="Полилиния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2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3" name="Полилиния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Строка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Полилиния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47" name="Полилиния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Строка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6" name="Группа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58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59" name="Полилиния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0" name="Полилиния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65" name="Группа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68" name="Полилиния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Строка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Овал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86" name="Группа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Полилиния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8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9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0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92" name="Полилиния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Овал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Полилиния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0" name="Полилиния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1" name="Полилиния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" name="Полилиния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03" name="Полилиния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005840"/>
            <a:ext cx="6858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719569"/>
            <a:ext cx="6858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B9EB-EF91-4932-B544-C18BC28304E0}" type="datetimeFigureOut">
              <a:rPr lang="ru-RU" smtClean="0"/>
              <a:t>08.04.2014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A8FD-41BF-4BC9-8E45-DA5E7E71F1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6560" y="567652"/>
            <a:ext cx="123444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567652"/>
            <a:ext cx="5486400" cy="54521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B9EB-EF91-4932-B544-C18BC28304E0}" type="datetimeFigureOut">
              <a:rPr lang="ru-RU" smtClean="0"/>
              <a:t>08.04.2014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A8FD-41BF-4BC9-8E45-DA5E7E71F1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B9EB-EF91-4932-B544-C18BC28304E0}" type="datetimeFigureOut">
              <a:rPr lang="ru-RU" smtClean="0"/>
              <a:t>08.04.2014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A8FD-41BF-4BC9-8E45-DA5E7E71F1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-83394" y="56187"/>
            <a:ext cx="890318" cy="6801813"/>
            <a:chOff x="-111192" y="56187"/>
            <a:chExt cx="1187090" cy="6801813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Овал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Полилиния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" name="Полилиния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Овал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олилиния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3" name="Группа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Полилиния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Строка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6" name="Полилиния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7" name="Полилиния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8" name="Полилиния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0" name="Полилиния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3" name="Группа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Полилиния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grpSp>
        <p:nvGrpSpPr>
          <p:cNvPr id="83" name="Группа 82"/>
          <p:cNvGrpSpPr/>
          <p:nvPr/>
        </p:nvGrpSpPr>
        <p:grpSpPr>
          <a:xfrm>
            <a:off x="7999810" y="2618021"/>
            <a:ext cx="1032551" cy="4239979"/>
            <a:chOff x="10666412" y="2618021"/>
            <a:chExt cx="1376735" cy="4239979"/>
          </a:xfrm>
        </p:grpSpPr>
        <p:sp>
          <p:nvSpPr>
            <p:cNvPr id="82" name="Полилиния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Строка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6" name="Полилиния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Строка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9" name="Группа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Полилиния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6" name="Полилиния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Полилиния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2" name="Полилиния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3" name="Полилиния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4" name="Овал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709738"/>
            <a:ext cx="6858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4589463"/>
            <a:ext cx="6858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3000" y="1904999"/>
            <a:ext cx="329184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904999"/>
            <a:ext cx="329184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B9EB-EF91-4932-B544-C18BC28304E0}" type="datetimeFigureOut">
              <a:rPr lang="ru-RU" smtClean="0"/>
              <a:t>08.04.2014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A8FD-41BF-4BC9-8E45-DA5E7E71F1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1905000"/>
            <a:ext cx="329184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3000" y="2588106"/>
            <a:ext cx="329184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905000"/>
            <a:ext cx="329184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588106"/>
            <a:ext cx="329184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B9EB-EF91-4932-B544-C18BC28304E0}" type="datetimeFigureOut">
              <a:rPr lang="ru-RU" smtClean="0"/>
              <a:t>08.04.2014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A8FD-41BF-4BC9-8E45-DA5E7E71F1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B9EB-EF91-4932-B544-C18BC28304E0}" type="datetimeFigureOut">
              <a:rPr lang="ru-RU" smtClean="0"/>
              <a:t>08.04.2014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A8FD-41BF-4BC9-8E45-DA5E7E71F1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B9EB-EF91-4932-B544-C18BC28304E0}" type="datetimeFigureOut">
              <a:rPr lang="ru-RU" smtClean="0"/>
              <a:t>08.04.2014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A8FD-41BF-4BC9-8E45-DA5E7E71F1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8342710" y="4051302"/>
            <a:ext cx="723911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436" y="1996440"/>
            <a:ext cx="24003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38200"/>
            <a:ext cx="48006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73293" y="4258427"/>
            <a:ext cx="2402586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B9EB-EF91-4932-B544-C18BC28304E0}" type="datetimeFigureOut">
              <a:rPr lang="ru-RU" smtClean="0"/>
              <a:t>08.04.2014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A8FD-41BF-4BC9-8E45-DA5E7E71F1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8342710" y="4051302"/>
            <a:ext cx="723911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4436" y="1993392"/>
            <a:ext cx="24003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8648" y="838200"/>
            <a:ext cx="48006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74436" y="4255008"/>
            <a:ext cx="24003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B9EB-EF91-4932-B544-C18BC28304E0}" type="datetimeFigureOut">
              <a:rPr lang="ru-RU" smtClean="0"/>
              <a:t>08.04.2014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A8FD-41BF-4BC9-8E45-DA5E7E71F1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па 62"/>
          <p:cNvGrpSpPr/>
          <p:nvPr/>
        </p:nvGrpSpPr>
        <p:grpSpPr>
          <a:xfrm>
            <a:off x="8342710" y="4051302"/>
            <a:ext cx="723911" cy="2807461"/>
            <a:chOff x="11123612" y="4051301"/>
            <a:chExt cx="965215" cy="2807461"/>
          </a:xfrm>
        </p:grpSpPr>
        <p:sp>
          <p:nvSpPr>
            <p:cNvPr id="38" name="Полилиния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Строка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33338" y="1370014"/>
            <a:ext cx="898922" cy="5487987"/>
            <a:chOff x="44450" y="1370013"/>
            <a:chExt cx="1198563" cy="5487987"/>
          </a:xfrm>
        </p:grpSpPr>
        <p:sp>
          <p:nvSpPr>
            <p:cNvPr id="9" name="Полилиния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Строка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Строка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28" name="Группа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Полилиния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" name="Полилиния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31" name="Овал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Овал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9" name="Группа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Полилиния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Строка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Полилиния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Полилиния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Полилиния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Овал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6" name="Группа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Полилиния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Полилиния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9" name="Полилиния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0" name="Полилиния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1" name="Полилиния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65653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1900823"/>
            <a:ext cx="6858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44916" y="6400800"/>
            <a:ext cx="1571029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690B9EB-EF91-4932-B544-C18BC28304E0}" type="datetimeFigureOut">
              <a:rPr lang="ru-RU" smtClean="0"/>
              <a:t>08.04.2014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8650" y="6400800"/>
            <a:ext cx="600075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03481" y="6400800"/>
            <a:ext cx="313973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DAAA8FD-41BF-4BC9-8E45-DA5E7E71F1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2592288"/>
          </a:xfrm>
        </p:spPr>
        <p:txBody>
          <a:bodyPr>
            <a:normAutofit/>
          </a:bodyPr>
          <a:lstStyle/>
          <a:p>
            <a:r>
              <a:rPr lang="ru-RU" sz="3600" b="1" dirty="0"/>
              <a:t>ПРЕЗЕНТАЦИЯ</a:t>
            </a:r>
            <a:br>
              <a:rPr lang="ru-RU" sz="3600" b="1" dirty="0"/>
            </a:br>
            <a:r>
              <a:rPr lang="ru-RU" sz="3600" b="1" dirty="0"/>
              <a:t>К </a:t>
            </a:r>
            <a:r>
              <a:rPr lang="ru-RU" sz="3600" b="1" dirty="0" smtClean="0"/>
              <a:t>УРОКУ: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>«КОМНАТНЫЕ РАСТЕНИЯ В ИНТЕРЬЕРЕ»</a:t>
            </a:r>
            <a:br>
              <a:rPr lang="ru-RU" sz="3600" b="1" dirty="0"/>
            </a:br>
            <a:endParaRPr lang="ru-RU" sz="3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87" y="2286000"/>
            <a:ext cx="50006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2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971600" y="692695"/>
            <a:ext cx="7416824" cy="547260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Родина многих комнатных растений-тропики и субтропики. Может быть, первыми там оказались самые неприхотливые и устойчивые растения  такие, как  плющ, драцена, пальмы, традесканция и аспидистра.  Постепенно приобретались навыки, накапливался опыт, создавались правила выращивания и ухода за декоративными комнатными растениями. Следует проявить немало старания и любви, чтобы растение выжило в необычных для него квартирных условиях. И тогда оно отблагодарит  вас и доставит огромную радость. </a:t>
            </a:r>
            <a:endParaRPr lang="ru-RU" sz="3200" dirty="0"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15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984776" cy="1008112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00863D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ПЛЮЩ</a:t>
            </a:r>
            <a:endParaRPr lang="ru-RU" sz="6000" b="1" dirty="0">
              <a:solidFill>
                <a:srgbClr val="00863D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25" y="1524000"/>
            <a:ext cx="37909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9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480720" cy="1080120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00863D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ДРАЦЕНА</a:t>
            </a:r>
            <a:endParaRPr lang="ru-RU" sz="6000" b="1" dirty="0">
              <a:solidFill>
                <a:srgbClr val="00863D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15" y="213285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9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120680" cy="1080120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00863D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ПАЛЬМА</a:t>
            </a:r>
            <a:endParaRPr lang="ru-RU" sz="6000" b="1" dirty="0">
              <a:solidFill>
                <a:srgbClr val="00863D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90"/>
            <a:ext cx="4476725" cy="477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670" y="260648"/>
            <a:ext cx="7128792" cy="998909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863D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ТРАДЕСКАНЦИЯ</a:t>
            </a:r>
            <a:endParaRPr lang="ru-RU" sz="6000" b="1" dirty="0">
              <a:solidFill>
                <a:srgbClr val="00863D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40768"/>
            <a:ext cx="45720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1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336704" cy="936104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00863D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АСПИДИСТРА</a:t>
            </a:r>
            <a:endParaRPr lang="ru-RU" sz="6000" b="1" dirty="0">
              <a:solidFill>
                <a:srgbClr val="00863D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84784"/>
            <a:ext cx="3528392" cy="437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3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116632"/>
            <a:ext cx="7344817" cy="122413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863D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СОВЕТЫ ПО УХОДУ ЗА  КОМНАТНЫМИ РАСТЕНИЯМИ</a:t>
            </a:r>
            <a:endParaRPr lang="ru-RU" sz="3600" b="1" dirty="0">
              <a:solidFill>
                <a:srgbClr val="00863D"/>
              </a:solidFill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96616"/>
            <a:ext cx="2659475" cy="27363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340768"/>
            <a:ext cx="2438400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039" y="3849776"/>
            <a:ext cx="221038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7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620688"/>
            <a:ext cx="6858000" cy="58326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Уход за комнатными растениями совсем не так прост, как кажется. Если есть желание заниматься разведением комнатных растений самостоятельно, то стоит учесть ряд факторов, которые помогут Вам 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этом.</a:t>
            </a:r>
          </a:p>
          <a:p>
            <a:pPr marL="45720" indent="0"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800" b="1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Соблюдение температурного </a:t>
            </a:r>
            <a:r>
              <a:rPr lang="ru-RU" sz="2800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режима</a:t>
            </a:r>
            <a:endParaRPr lang="ru-RU" sz="2800" b="1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Как известно, снижение температуры воздуха замедляет развитие и рост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растений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кроме этого, необходимо защищать домашние цветы от сквозняков, которые могут их погубить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298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115616" y="519933"/>
            <a:ext cx="6885384" cy="60481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Соблюдение светового режима</a:t>
            </a:r>
            <a:endParaRPr lang="ru-RU" dirty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24744"/>
            <a:ext cx="7272808" cy="5400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того, чтобы растение могло нормально и развиваться, ему необходимо достаточное количество света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Обычно различают светолюбивые растения, растения, предпочитающие полутень и теневыносливые растения. Что касается размещения, то светолюбивые растения помещают обычно на южное окно, предпочитающие полутень - на восточное или западное, а теневыносливые - на северное. Если вашим растениям недостаточно света используйте, например, люминесцентные лампы. Освещение от них максимально приближено к естественному свету и они почти не излучают тепла. Кроме того, люминесцентные лампы расходуют энергии в 4 раза меньше, чем лампы накаливания.</a:t>
            </a:r>
          </a:p>
        </p:txBody>
      </p:sp>
    </p:spTree>
    <p:extLst>
      <p:ext uri="{BB962C8B-B14F-4D97-AF65-F5344CB8AC3E}">
        <p14:creationId xmlns:p14="http://schemas.microsoft.com/office/powerpoint/2010/main" val="318045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32656"/>
            <a:ext cx="7272808" cy="612068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Полив</a:t>
            </a:r>
            <a:r>
              <a:rPr lang="ru-RU" sz="28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Частота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полива определяется состоянием растения 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внешними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условиями (тепло, влажность почвы 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воздуха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интенсивность освещения и т.д.). Земля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горшках должна, как правило, находиться в умерено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влажном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состоянии. Нельзя допускать резких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недостатка влаги к ее избытку. Это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значит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полив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должен быть регулярным 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равномерным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Есть золотое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полива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растений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лучше поливать меньше, 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чаще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чем реже 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помногу.</a:t>
            </a:r>
          </a:p>
          <a:p>
            <a:pPr marL="45720" indent="0">
              <a:buNone/>
            </a:pPr>
            <a:endParaRPr lang="ru-RU" sz="1400" dirty="0"/>
          </a:p>
          <a:p>
            <a:pPr marL="45720" indent="0">
              <a:buNone/>
            </a:pPr>
            <a:endParaRPr lang="ru-RU" sz="1400" dirty="0" smtClean="0"/>
          </a:p>
          <a:p>
            <a:pPr marL="45720" indent="0">
              <a:buNone/>
            </a:pPr>
            <a:endParaRPr lang="ru-RU" sz="1400" dirty="0"/>
          </a:p>
          <a:p>
            <a:pPr marL="45720" indent="0">
              <a:buNone/>
            </a:pPr>
            <a:endParaRPr lang="ru-RU" sz="1400" dirty="0"/>
          </a:p>
          <a:p>
            <a:pPr marL="4572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1366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885384" cy="847123"/>
          </a:xfrm>
        </p:spPr>
        <p:txBody>
          <a:bodyPr/>
          <a:lstStyle/>
          <a:p>
            <a:r>
              <a:rPr lang="ru-RU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урока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556792"/>
            <a:ext cx="6885384" cy="445883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Образовательная – ознакомить учащихся с ролью комнатных растений и историей их возникновения в домашнем интерьере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Развивающая – расширить знания учащихся об уходе за комнатными растениями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Воспитательная – воспитывать трудолюбие, требовательность к качеству работы, соблюдению безопасной работы с ручными инструментами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4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65653"/>
            <a:ext cx="6885384" cy="4150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Вода для полива</a:t>
            </a:r>
            <a:endParaRPr lang="ru-RU" b="1" dirty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052736"/>
            <a:ext cx="7344816" cy="4962887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Какой водой поливать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Поливать растения лучше всего только мягкой дождевой, речной или прудовой водой.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Следует учитывать, что дождевая вода может быть загрязнена промышленными выбросами, если вы живете в промышленном районе или не далеко от него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•Хлорированную воду из водопровода отстаивают как минимум сутки, чтобы хлор успел улетучиться.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Температура воды должна быть, по крайней мере, не ниже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комнатной . Кактусы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рекомендуется поливать более теплой водой. Поливка растений холодной водой может вызвать загнивание корней, опадание бутонов и даже гибель растений. Наоборот, поливка теплой водой растений в холодном помещении также нежелательна, т.к. это приведет к преждевременному росту растения.</a:t>
            </a:r>
          </a:p>
        </p:txBody>
      </p:sp>
    </p:spTree>
    <p:extLst>
      <p:ext uri="{BB962C8B-B14F-4D97-AF65-F5344CB8AC3E}">
        <p14:creationId xmlns:p14="http://schemas.microsoft.com/office/powerpoint/2010/main" val="93419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30008" cy="7200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Полив растений во время отпуска</a:t>
            </a:r>
            <a:endParaRPr lang="ru-RU" sz="2800" b="1" dirty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268760"/>
            <a:ext cx="6885384" cy="4746863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Несколько слов о том, как обеспечить полив растений во время отпуска. Перед тем как уехать на несколько дней, поставьте растения в таз с водой, налитой на 1/3 высоты горшка. Если же вы собираетесь отсутствовать более длительное время (3-4 недели), наполните емкости торфом или землей на высоту 15-20 см, вкопайте растения, предварительно хорошо их полив, и все еще раз увлажните. Растения следует поставить на освещенное место, но не на солнце. Существует еще один способ полива. Выше растений ставят сосуд с водой, из которого в каждый горшок опускают шерстяной или хлопчатобумажный шнур, хорошо проводящий воду. Горшок с растением можно поставить выше емкости с водой. В этом случае второй конец шнура вставляют в дренажное отверстие. В воду можно положить несколько кусочков угля для дезинфекции.</a:t>
            </a:r>
          </a:p>
        </p:txBody>
      </p:sp>
    </p:spTree>
    <p:extLst>
      <p:ext uri="{BB962C8B-B14F-4D97-AF65-F5344CB8AC3E}">
        <p14:creationId xmlns:p14="http://schemas.microsoft.com/office/powerpoint/2010/main" val="31016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476672"/>
            <a:ext cx="6858000" cy="58326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>
                <a:solidFill>
                  <a:srgbClr val="00863D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Подпитка почвы </a:t>
            </a:r>
            <a:r>
              <a:rPr lang="ru-RU" sz="2400" b="1" dirty="0" smtClean="0">
                <a:solidFill>
                  <a:srgbClr val="00863D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микроэлементами</a:t>
            </a:r>
            <a:endParaRPr lang="ru-RU" sz="2400" b="1" dirty="0" smtClean="0">
              <a:solidFill>
                <a:srgbClr val="00863D"/>
              </a:solidFill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Растению </a:t>
            </a:r>
            <a:r>
              <a:rPr lang="ru-RU" sz="2400" dirty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так же как и нашему </a:t>
            </a:r>
            <a:r>
              <a:rPr lang="ru-RU" sz="2400" dirty="0" smtClean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организму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необходимо дополнительное питание в </a:t>
            </a:r>
            <a:r>
              <a:rPr lang="ru-RU" sz="2400" dirty="0" smtClean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виде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различных микроэлементов. Например, </a:t>
            </a:r>
            <a:endParaRPr lang="ru-RU" sz="2400" dirty="0" smtClean="0"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недостаток </a:t>
            </a:r>
            <a:r>
              <a:rPr lang="ru-RU" sz="2400" dirty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в почве кальция приводит к остановке </a:t>
            </a:r>
            <a:endParaRPr lang="ru-RU" sz="2400" dirty="0" smtClean="0"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роста </a:t>
            </a:r>
            <a:r>
              <a:rPr lang="ru-RU" sz="2400" dirty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корней и стеблей, молодые побеги и </a:t>
            </a:r>
            <a:endParaRPr lang="ru-RU" sz="2400" dirty="0" smtClean="0"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листочки </a:t>
            </a:r>
            <a:r>
              <a:rPr lang="ru-RU" sz="2400" dirty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погибают; а недостаток </a:t>
            </a:r>
            <a:r>
              <a:rPr lang="ru-RU" sz="2400" dirty="0" smtClean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калия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препятствует образованию завязей. Растение</a:t>
            </a:r>
            <a:r>
              <a:rPr lang="ru-RU" sz="2400" dirty="0" smtClean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,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имеющее недостаток калия, чаще </a:t>
            </a:r>
            <a:r>
              <a:rPr lang="ru-RU" sz="2400" dirty="0" smtClean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подвержено</a:t>
            </a:r>
          </a:p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различным грибковым заболеваниям</a:t>
            </a:r>
            <a:r>
              <a:rPr lang="ru-RU" sz="2400" dirty="0" smtClean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912768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863D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Влажность </a:t>
            </a:r>
            <a:r>
              <a:rPr lang="ru-RU" sz="3200" b="1" dirty="0" smtClean="0">
                <a:solidFill>
                  <a:srgbClr val="00863D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воздуха</a:t>
            </a:r>
            <a:endParaRPr lang="ru-RU" sz="3200" dirty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836712"/>
            <a:ext cx="7344816" cy="517891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 smtClean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Этот </a:t>
            </a:r>
            <a:r>
              <a:rPr lang="ru-RU" sz="2400" dirty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параметр часто остается без внимания, а ведь он не менее важен, чем все остальные в процессе ухода за комнатными растениями. Чаще всего растения опрыскивают, чтобы хоть как-то уберечь их листву от пересыхания, но данная мера эффективна только в том случае, если проводить ее регулярно, практически ежечасно. В зимний период, когда влажность воздуха в отапливаемом помещении не более 20%), выжить растению совсем не просто, при том, что ему комфортно жить во влажности </a:t>
            </a:r>
            <a:r>
              <a:rPr lang="ru-RU" sz="2400" dirty="0" smtClean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60-80%. </a:t>
            </a:r>
            <a:r>
              <a:rPr lang="ru-RU" sz="2400" dirty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Растения очень страдают от нехватки влаги, листва становится бледная и жухлая. Кроме этого, некоторые виды, например аспарагус, вовсе не цветут при низкой влажности воздуха. Во время ухода за комнатными растениями оптимально использовать увлажнитель воздуха, который поддержит необходимый уровень влажности </a:t>
            </a:r>
            <a:r>
              <a:rPr lang="ru-RU" sz="2400" dirty="0" smtClean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воздуха.</a:t>
            </a:r>
            <a:endParaRPr lang="ru-RU" sz="2400" dirty="0"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5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32656"/>
            <a:ext cx="7560840" cy="619268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b="1" dirty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Вредители комнатных </a:t>
            </a:r>
            <a:r>
              <a:rPr lang="ru-RU" sz="2400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растений</a:t>
            </a:r>
            <a:endParaRPr lang="ru-RU" sz="2400" b="1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Несмотря на хороший уход и удачное расположение, на наших растениях могут все же появиться вредители. Залог успешной борьбы - правильное и своевременное определение вида вредителя. Обязательно осматривайте все растения раз в неделю. Учтите, что чаще всего вредители находятся на молодых листьях, в цветах и бутонах. Большинство из них видно невооруженным глазом, но некоторых можно разглядеть только в лупу.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032"/>
            <a:ext cx="29876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797" y="3717032"/>
            <a:ext cx="29876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31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76672"/>
            <a:ext cx="7128792" cy="5544616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При обнаружении любого вредителя комнатных растений нужно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Попробовать удалить вредителей механически, протирая листья и стебли губкой смоченной в мыльном растворе или спирте.</a:t>
            </a:r>
          </a:p>
          <a:p>
            <a:pPr marL="4572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2. Обязательно нужно удалить все поврежденные бутоны, цветки, листья и побеги.</a:t>
            </a:r>
          </a:p>
          <a:p>
            <a:pPr marL="4572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3. Немедленно изолировать пораженное растение. </a:t>
            </a:r>
          </a:p>
          <a:p>
            <a:pPr marL="45720" indent="0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75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88640"/>
            <a:ext cx="5157192" cy="626469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Пересадка</a:t>
            </a:r>
            <a:r>
              <a:rPr lang="ru-RU" sz="32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Комнатные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растения, растущие в ограниченном пространстве горшка, нуждаются в регулярной пересадке: корневая система разрастается, старый субстрат теряет свои свойства (уплотняется, засоряется вредными веществами). Молодые и быстрорастущие растения нуждаются в ежегодной пересадке; взрослые и медленнорастущие растения пересаживают реже - раз в 2-3 года; крупные кадочные растения - ещё реже, раз в 4-5 лет (порой у них просто периодически заменяют верхний слой старой земли на свежий субстрат). Многие комнатные растения пересаживают весной (обычно с конца февраля-начала марта по май), когда они, получая всё больше света и тепла от весеннего солнца, начинают трогаться в рост после зимнего покоя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1196752"/>
            <a:ext cx="247878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7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858000" cy="7200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Перевалка</a:t>
            </a:r>
            <a:endParaRPr lang="ru-RU" dirty="0">
              <a:solidFill>
                <a:srgbClr val="00863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96752"/>
            <a:ext cx="7272808" cy="482453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Активно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развивающиеся молодые растения не пересаживают, 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переваливают, не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нарушая при этом земляной ком и не беспокоя проросшие сквозь него корни. Растение извлекают из ставшего тесным горшка и переносят как есть в другой, чуть более крупный горшок (диаметр нового горшка должен быть больше предыдущего всего на 2-3 см), добавляя при пересадке свежий субстрат на дно и с боков горшка; поливают. Перевалка вместо пересадки рекомендуется для растений, которые сильно страдают от беспокойства корневой системы в процессе пересадки (например, пальмы рекомендуется только переваливать, а в случае вынужденной пересадки у них ни в коем случае не обрезают длинные корни, а укладывают их кольцом в горшок). Желательно именно переваливать, а не пересаживать растения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осенью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зимой - ведь в это время растения находятся в состоянии покоя, и пересадка может им сильно навредить.</a:t>
            </a:r>
          </a:p>
        </p:txBody>
      </p:sp>
    </p:spTree>
    <p:extLst>
      <p:ext uri="{BB962C8B-B14F-4D97-AF65-F5344CB8AC3E}">
        <p14:creationId xmlns:p14="http://schemas.microsoft.com/office/powerpoint/2010/main" val="257275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427984" y="404664"/>
            <a:ext cx="4104456" cy="590980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Для растения  очень </a:t>
            </a:r>
          </a:p>
          <a:p>
            <a:pPr algn="l"/>
            <a:r>
              <a:rPr lang="ru-RU" sz="2800" dirty="0" smtClean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важна гигиена. Чтобы </a:t>
            </a:r>
          </a:p>
          <a:p>
            <a:pPr algn="l"/>
            <a:r>
              <a:rPr lang="ru-RU" sz="2800" dirty="0" smtClean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растение было</a:t>
            </a:r>
          </a:p>
          <a:p>
            <a:pPr algn="l"/>
            <a:r>
              <a:rPr lang="ru-RU" sz="2800" dirty="0" smtClean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ухоженным, а опавшие</a:t>
            </a:r>
          </a:p>
          <a:p>
            <a:pPr algn="l"/>
            <a:r>
              <a:rPr lang="ru-RU" sz="2800" dirty="0" smtClean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листья или цветки не</a:t>
            </a:r>
          </a:p>
          <a:p>
            <a:pPr algn="l"/>
            <a:r>
              <a:rPr lang="ru-RU" sz="2800" dirty="0" smtClean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вызывали плесени и</a:t>
            </a:r>
          </a:p>
          <a:p>
            <a:pPr algn="l"/>
            <a:r>
              <a:rPr lang="ru-RU" sz="2800" dirty="0" smtClean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гниения, надо вовремя</a:t>
            </a:r>
          </a:p>
          <a:p>
            <a:pPr algn="l"/>
            <a:r>
              <a:rPr lang="ru-RU" sz="2800" dirty="0" smtClean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удалять желтеющие </a:t>
            </a:r>
          </a:p>
          <a:p>
            <a:pPr algn="l"/>
            <a:r>
              <a:rPr lang="ru-RU" sz="2800" dirty="0" smtClean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листья и увядшие цветы.</a:t>
            </a:r>
            <a:endParaRPr lang="ru-RU" sz="2800" dirty="0"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3240360" cy="25202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73016"/>
            <a:ext cx="324036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0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3923928" y="1052736"/>
            <a:ext cx="4544698" cy="5157192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Некоторым растениям требуется период покоя. Соблюдайте его. Если вы нарушите покой растения (например начнёте его интенсивно подкармливать), то оно может заболеть.</a:t>
            </a:r>
            <a:endParaRPr lang="ru-RU" sz="3200" dirty="0"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</p:txBody>
      </p:sp>
      <p:pic>
        <p:nvPicPr>
          <p:cNvPr id="4098" name="Picture 2" descr="E:\images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18" y="1556792"/>
            <a:ext cx="2880320" cy="37444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89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412776"/>
            <a:ext cx="6840760" cy="5112568"/>
          </a:xfrm>
          <a:effectLst/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СОДЕРЖАНИЕ: </a:t>
            </a:r>
            <a:br>
              <a:rPr lang="ru-RU" sz="40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•Значение и роль комнатных цветов в жизни человека</a:t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•Историческая справка о комнатных растениях</a:t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•Уход за растениями</a:t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•Инструменты для ухода за комнатными растениями</a:t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863D"/>
                </a:solidFill>
              </a:rPr>
              <a:t/>
            </a:r>
            <a:br>
              <a:rPr lang="ru-RU" sz="3600" dirty="0" smtClean="0">
                <a:solidFill>
                  <a:srgbClr val="00863D"/>
                </a:solidFill>
              </a:rPr>
            </a:br>
            <a:r>
              <a:rPr lang="ru-RU" sz="3600" dirty="0" smtClean="0">
                <a:solidFill>
                  <a:srgbClr val="00863D"/>
                </a:solidFill>
              </a:rPr>
              <a:t>  </a:t>
            </a:r>
            <a:endParaRPr lang="ru-RU" sz="3600" dirty="0">
              <a:solidFill>
                <a:srgbClr val="0086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0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836712"/>
            <a:ext cx="4320480" cy="5112568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У растения должно быть постоянное место. Нельзя переставлять его с места на место и из комнаты в комнату очень часто. Каждое перемещение - это  не большой, но шок для </a:t>
            </a:r>
            <a:r>
              <a:rPr lang="ru-RU" sz="36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растения.</a:t>
            </a:r>
            <a:endParaRPr lang="ru-RU" sz="36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76672"/>
            <a:ext cx="3512839" cy="46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7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908720"/>
            <a:ext cx="3384376" cy="5184576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Растениям нужен свежий воздух, но не сквозняк! Очень опасны сквозняки поздней осенью и зимой. Летом же многие растения можно выносить на </a:t>
            </a:r>
            <a:r>
              <a:rPr lang="ru-RU" sz="3600" dirty="0" smtClean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балкон.</a:t>
            </a:r>
            <a:endParaRPr lang="ru-RU" sz="3600" dirty="0"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09" y="620688"/>
            <a:ext cx="499255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3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07904" y="588750"/>
            <a:ext cx="4716017" cy="565327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Листья растений накапливают пыль, она закрывает поры, и растению трудно дышать. Большие листья, как у фикуса, монстеры, хлорофитума, диффенбахии надо иногда протирать влажной тряпочкой или салфеткой, а растения с маленькими листьями можно просто опрыснуть или помыть под душем. </a:t>
            </a:r>
            <a:endParaRPr lang="ru-RU" sz="2800" dirty="0"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842" y="188640"/>
            <a:ext cx="1835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АЛОЭ</a:t>
            </a:r>
            <a:endParaRPr lang="ru-RU" sz="20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783" y="3396077"/>
            <a:ext cx="2355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ДИФФЕНБАХИЯ</a:t>
            </a:r>
            <a:endParaRPr lang="ru-RU" sz="20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99" y="3796187"/>
            <a:ext cx="2420347" cy="2955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4" y="764704"/>
            <a:ext cx="246755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3711" y="1502"/>
            <a:ext cx="8229600" cy="1224136"/>
          </a:xfrm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00863D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ИНСТРУМЕНТЫ ДЛЯ УХОДА ЗА РАСТЕНИЯМИ</a:t>
            </a:r>
            <a:endParaRPr lang="ru-RU" sz="3800" b="1" dirty="0">
              <a:solidFill>
                <a:srgbClr val="00863D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8196" name="Picture 4" descr="C:\Users\по\Desktop\Проект по трудам\лей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860" y="934835"/>
            <a:ext cx="1570944" cy="160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по\Desktop\Проект по трудам\лес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22" y="1419355"/>
            <a:ext cx="1401925" cy="128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по\Desktop\Проект по трудам\опрыскивател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223" y="4188613"/>
            <a:ext cx="1512168" cy="257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38346"/>
            <a:ext cx="3124680" cy="31528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31698"/>
            <a:ext cx="2230017" cy="18630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461" y="2708920"/>
            <a:ext cx="2383424" cy="17875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23" y="2785300"/>
            <a:ext cx="1512168" cy="12197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95" y="837359"/>
            <a:ext cx="1965396" cy="17973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793" y="4616701"/>
            <a:ext cx="2234541" cy="214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4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47664" y="836712"/>
            <a:ext cx="5976664" cy="5256584"/>
          </a:xfrm>
        </p:spPr>
        <p:txBody>
          <a:bodyPr>
            <a:normAutofit fontScale="55000" lnSpcReduction="20000"/>
          </a:bodyPr>
          <a:lstStyle/>
          <a:p>
            <a:pPr marL="45720" indent="0" algn="ctr">
              <a:buNone/>
            </a:pPr>
            <a:endParaRPr lang="ru-RU" sz="3600" dirty="0" smtClean="0"/>
          </a:p>
          <a:p>
            <a:pPr marL="45720" indent="0" algn="ctr">
              <a:buNone/>
            </a:pPr>
            <a:r>
              <a:rPr lang="ru-RU" sz="6500" b="1" dirty="0" smtClean="0">
                <a:solidFill>
                  <a:srgbClr val="008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СПАСИБО ЗА</a:t>
            </a:r>
          </a:p>
          <a:p>
            <a:pPr marL="45720" indent="0" algn="ctr">
              <a:buNone/>
            </a:pPr>
            <a:r>
              <a:rPr lang="ru-RU" sz="6500" b="1" dirty="0" smtClean="0">
                <a:solidFill>
                  <a:srgbClr val="008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ВНИМАНИЕ!</a:t>
            </a:r>
          </a:p>
          <a:p>
            <a:pPr marL="45720" indent="0">
              <a:buNone/>
            </a:pPr>
            <a:endParaRPr lang="ru-RU" sz="39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45720" indent="0">
              <a:buNone/>
            </a:pPr>
            <a:endParaRPr lang="ru-RU" sz="3900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45720" indent="0">
              <a:buNone/>
            </a:pPr>
            <a:endParaRPr lang="ru-RU" sz="39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marL="45720" indent="0">
              <a:buNone/>
            </a:pPr>
            <a:r>
              <a:rPr lang="ru-RU" sz="4200" b="1" dirty="0" smtClean="0">
                <a:solidFill>
                  <a:srgbClr val="00800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Автор презентации:</a:t>
            </a:r>
          </a:p>
          <a:p>
            <a:pPr marL="45720" indent="0">
              <a:buNone/>
            </a:pPr>
            <a:r>
              <a:rPr lang="ru-RU" sz="4200" b="1" dirty="0" smtClean="0">
                <a:solidFill>
                  <a:srgbClr val="00800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Учитель трудового обучения ГБС(К)ОУ № 91 </a:t>
            </a:r>
            <a:r>
              <a:rPr lang="en-US" sz="4200" b="1" dirty="0" smtClean="0">
                <a:solidFill>
                  <a:srgbClr val="00800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III-IV</a:t>
            </a:r>
            <a:r>
              <a:rPr lang="ru-RU" sz="4200" b="1" dirty="0" smtClean="0">
                <a:solidFill>
                  <a:srgbClr val="00800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вида г. Краснодара</a:t>
            </a:r>
          </a:p>
          <a:p>
            <a:pPr marL="45720" indent="0">
              <a:buNone/>
            </a:pPr>
            <a:r>
              <a:rPr lang="ru-RU" sz="4200" b="1" dirty="0" smtClean="0">
                <a:solidFill>
                  <a:srgbClr val="00800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Дудченко Анна Михайловна</a:t>
            </a:r>
            <a:endParaRPr lang="ru-RU" sz="4200" b="1" dirty="0">
              <a:solidFill>
                <a:srgbClr val="008000"/>
              </a:solidFill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4200" b="1" dirty="0" smtClean="0">
                <a:solidFill>
                  <a:srgbClr val="00800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2014 г.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35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B050"/>
                </a:solidFill>
              </a:rPr>
              <a:t>КОМНАТНЫЕ РАСТЕНИЯ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24744"/>
            <a:ext cx="5472608" cy="541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0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52129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863D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Значение и роль комнатных цветов в жизни человека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71600" y="1628800"/>
            <a:ext cx="7128792" cy="4608512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Многие люди недооценивают значение комнатных цветов, думая о них лишь как об украшении дома  или средстве улучшения микроклимата квартиры, и даже не предполагают, что цветы способны  открыть перед человеком целый мир гармонии  и очистить дом.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08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332656"/>
            <a:ext cx="7704856" cy="4536504"/>
          </a:xfrm>
        </p:spPr>
        <p:txBody>
          <a:bodyPr>
            <a:normAutofit lnSpcReduction="10000"/>
          </a:bodyPr>
          <a:lstStyle/>
          <a:p>
            <a:endParaRPr lang="ru-RU" sz="3300" b="1" i="1" dirty="0" smtClean="0">
              <a:solidFill>
                <a:srgbClr val="4AD5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3300" dirty="0" smtClean="0">
                <a:solidFill>
                  <a:schemeClr val="tx2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Цветы  помогают развить творческие способности, благотворно воздействуют на сердечно-сосудистую систему и на физическое, психологическое и энергетическое состояние человека в целом. Комнатные цветы минимизируют вредоносное воздействие бытовой техники, очищая пространство вокруг себя, создают атмосферу комфорта. </a:t>
            </a:r>
          </a:p>
        </p:txBody>
      </p:sp>
    </p:spTree>
    <p:extLst>
      <p:ext uri="{BB962C8B-B14F-4D97-AF65-F5344CB8AC3E}">
        <p14:creationId xmlns:p14="http://schemas.microsoft.com/office/powerpoint/2010/main" val="56643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ИСТОРИЧЕСКАЯ СПРАВКА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268760"/>
            <a:ext cx="6984776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мире растений много прекрасного и загадочного. С давних времён люди пытались создать красоту и уют в своих домах, украшая их растениями, которые позже стали называть «зелёными друзьями» человека. Поселились «зелёные друзья» и в наших домах и вокруг них. Самые разнообразные растения выращивают люди в своих садах, на дачных участках, на террасах, балконах, в комнатах. </a:t>
            </a:r>
            <a:endParaRPr lang="ru-RU" sz="33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02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55576" y="188640"/>
            <a:ext cx="8064896" cy="6192688"/>
          </a:xfrm>
        </p:spPr>
        <p:txBody>
          <a:bodyPr>
            <a:normAutofit/>
          </a:bodyPr>
          <a:lstStyle/>
          <a:p>
            <a:pPr algn="l"/>
            <a:r>
              <a:rPr lang="ru-RU" sz="3800" b="1" dirty="0" smtClean="0"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ОТКУДА И КОГДА ПОЯВИЛИСЬ КОМНАТНЫЕ РАСТЕНИЯ</a:t>
            </a:r>
            <a:r>
              <a:rPr lang="en-US" sz="3800" b="1" dirty="0" smtClean="0"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?</a:t>
            </a:r>
          </a:p>
          <a:p>
            <a:pPr algn="l"/>
            <a:r>
              <a:rPr lang="ru-RU" sz="3200" dirty="0" smtClean="0"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Этот вопрос интересует многих. Учёные-исследователи утверждают, что комнатные растения появились очень давно- более трёх с половиной тысяч лет назад . Уже античные  народы – греки и римляне – с особой любовью выращивали декоративные растения.</a:t>
            </a:r>
            <a:endParaRPr lang="ru-RU" sz="3200" dirty="0">
              <a:effectLst/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6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971600" y="692696"/>
            <a:ext cx="6984776" cy="554461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Во многих странах создавались ботанические сады, где собирали коллекции иноземных растений. Для особо нежных и теплолюбивых растений строили оранжереи. Благодаря ботаническим садам и специалистам-ботаникам, которые занимались их массовым размножением, растения появились в жилищах человека. Сейчас невозможно точно установить, где, когда и кто поставил первое растение в «черепок» (цветочный горшок) на подоконник.</a:t>
            </a:r>
            <a:endParaRPr lang="ru-RU" sz="3600" dirty="0"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94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TS103098890</Template>
  <TotalTime>1052</TotalTime>
  <Words>1693</Words>
  <Application>Microsoft Office PowerPoint</Application>
  <PresentationFormat>Экран (4:3)</PresentationFormat>
  <Paragraphs>105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FLOWERS 16X9</vt:lpstr>
      <vt:lpstr>ПРЕЗЕНТАЦИЯ К УРОКУ: «КОМНАТНЫЕ РАСТЕНИЯ В ИНТЕРЬЕРЕ» </vt:lpstr>
      <vt:lpstr>Цель урока:</vt:lpstr>
      <vt:lpstr>СОДЕРЖАНИЕ:    •Значение и роль комнатных цветов в жизни человека •Историческая справка о комнатных растениях •Уход за растениями •Инструменты для ухода за комнатными растениями      </vt:lpstr>
      <vt:lpstr>КОМНАТНЫЕ РАСТЕНИЯ</vt:lpstr>
      <vt:lpstr>Значение и роль комнатных цветов в жизни человека</vt:lpstr>
      <vt:lpstr>Презентация PowerPoint</vt:lpstr>
      <vt:lpstr>ИСТОРИЧЕСКАЯ СПРАВКА</vt:lpstr>
      <vt:lpstr>Презентация PowerPoint</vt:lpstr>
      <vt:lpstr>Презентация PowerPoint</vt:lpstr>
      <vt:lpstr>Презентация PowerPoint</vt:lpstr>
      <vt:lpstr>ПЛЮЩ</vt:lpstr>
      <vt:lpstr>ДРАЦЕНА</vt:lpstr>
      <vt:lpstr>ПАЛЬМА</vt:lpstr>
      <vt:lpstr>ТРАДЕСКАНЦИЯ</vt:lpstr>
      <vt:lpstr>АСПИДИСТРА</vt:lpstr>
      <vt:lpstr>СОВЕТЫ ПО УХОДУ ЗА  КОМНАТНЫМИ РАСТЕНИЯМИ</vt:lpstr>
      <vt:lpstr>Презентация PowerPoint</vt:lpstr>
      <vt:lpstr>Соблюдение светового режима</vt:lpstr>
      <vt:lpstr>Презентация PowerPoint</vt:lpstr>
      <vt:lpstr>Вода для полива</vt:lpstr>
      <vt:lpstr>Полив растений во время отпуска</vt:lpstr>
      <vt:lpstr>Презентация PowerPoint</vt:lpstr>
      <vt:lpstr>Влажность воздуха</vt:lpstr>
      <vt:lpstr>Презентация PowerPoint</vt:lpstr>
      <vt:lpstr>Презентация PowerPoint</vt:lpstr>
      <vt:lpstr>Презентация PowerPoint</vt:lpstr>
      <vt:lpstr>Перевалка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ИНСТРУМЕНТЫ ДЛЯ УХОДА ЗА РАСТЕНИЯМИ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</dc:creator>
  <cp:lastModifiedBy>ГлавБух Вика</cp:lastModifiedBy>
  <cp:revision>117</cp:revision>
  <cp:lastPrinted>2014-04-07T15:50:33Z</cp:lastPrinted>
  <dcterms:created xsi:type="dcterms:W3CDTF">2014-01-23T11:03:07Z</dcterms:created>
  <dcterms:modified xsi:type="dcterms:W3CDTF">2014-04-08T17:38:05Z</dcterms:modified>
</cp:coreProperties>
</file>