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74" r:id="rId3"/>
    <p:sldId id="257" r:id="rId4"/>
    <p:sldId id="271" r:id="rId5"/>
    <p:sldId id="272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58" r:id="rId18"/>
    <p:sldId id="259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60" r:id="rId31"/>
    <p:sldId id="297" r:id="rId32"/>
    <p:sldId id="298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7" r:id="rId42"/>
    <p:sldId id="263" r:id="rId43"/>
    <p:sldId id="308" r:id="rId44"/>
    <p:sldId id="309" r:id="rId45"/>
    <p:sldId id="310" r:id="rId46"/>
    <p:sldId id="311" r:id="rId47"/>
    <p:sldId id="312" r:id="rId48"/>
    <p:sldId id="313" r:id="rId49"/>
    <p:sldId id="314" r:id="rId50"/>
    <p:sldId id="315" r:id="rId51"/>
    <p:sldId id="316" r:id="rId52"/>
    <p:sldId id="265" r:id="rId53"/>
    <p:sldId id="317" r:id="rId54"/>
    <p:sldId id="318" r:id="rId55"/>
    <p:sldId id="319" r:id="rId56"/>
    <p:sldId id="320" r:id="rId57"/>
    <p:sldId id="321" r:id="rId58"/>
    <p:sldId id="322" r:id="rId59"/>
    <p:sldId id="323" r:id="rId60"/>
    <p:sldId id="267" r:id="rId61"/>
    <p:sldId id="268" r:id="rId62"/>
    <p:sldId id="324" r:id="rId63"/>
    <p:sldId id="325" r:id="rId64"/>
    <p:sldId id="326" r:id="rId65"/>
    <p:sldId id="269" r:id="rId66"/>
    <p:sldId id="270" r:id="rId6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4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924C-37FD-4668-BB39-7354EEF640E9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A6AD-AD38-4054-AE3B-C8C58A8B4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924C-37FD-4668-BB39-7354EEF640E9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A6AD-AD38-4054-AE3B-C8C58A8B4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924C-37FD-4668-BB39-7354EEF640E9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A6AD-AD38-4054-AE3B-C8C58A8B4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924C-37FD-4668-BB39-7354EEF640E9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A6AD-AD38-4054-AE3B-C8C58A8B4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924C-37FD-4668-BB39-7354EEF640E9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A6AD-AD38-4054-AE3B-C8C58A8B4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924C-37FD-4668-BB39-7354EEF640E9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A6AD-AD38-4054-AE3B-C8C58A8B4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924C-37FD-4668-BB39-7354EEF640E9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A6AD-AD38-4054-AE3B-C8C58A8B4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924C-37FD-4668-BB39-7354EEF640E9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A6AD-AD38-4054-AE3B-C8C58A8B4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924C-37FD-4668-BB39-7354EEF640E9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A6AD-AD38-4054-AE3B-C8C58A8B4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924C-37FD-4668-BB39-7354EEF640E9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A6AD-AD38-4054-AE3B-C8C58A8B4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924C-37FD-4668-BB39-7354EEF640E9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17EA6AD-AD38-4054-AE3B-C8C58A8B48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64924C-37FD-4668-BB39-7354EEF640E9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7EA6AD-AD38-4054-AE3B-C8C58A8B48B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Игра</a:t>
            </a:r>
            <a:endParaRPr lang="ru-RU" sz="60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000" b="1" dirty="0" smtClean="0">
                <a:solidFill>
                  <a:schemeClr val="accent1"/>
                </a:solidFill>
              </a:rPr>
              <a:t>Слабое звено </a:t>
            </a:r>
          </a:p>
          <a:p>
            <a:pPr algn="ctr">
              <a:buNone/>
            </a:pPr>
            <a:r>
              <a:rPr lang="ru-RU" sz="6000" i="1" dirty="0" smtClean="0">
                <a:solidFill>
                  <a:schemeClr val="accent1"/>
                </a:solidFill>
              </a:rPr>
              <a:t>(математика)</a:t>
            </a:r>
            <a:endParaRPr lang="ru-RU" sz="6000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428604"/>
            <a:ext cx="9001156" cy="6429396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8. То, что у дроби вверху, называют?</a:t>
            </a:r>
          </a:p>
          <a:p>
            <a:pPr>
              <a:buNone/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1) показателем;</a:t>
            </a:r>
          </a:p>
          <a:p>
            <a:pPr>
              <a:buNone/>
            </a:pP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2) целой частью;</a:t>
            </a:r>
          </a:p>
          <a:p>
            <a:pPr>
              <a:buNone/>
            </a:pP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3) знаменателем;</a:t>
            </a:r>
          </a:p>
          <a:p>
            <a:pPr>
              <a:buNone/>
            </a:pP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4) числителем.</a:t>
            </a:r>
            <a:endParaRPr lang="ru-RU" sz="4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428604"/>
            <a:ext cx="9001156" cy="64293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9. Дробная черта заменяет действие:</a:t>
            </a:r>
          </a:p>
          <a:p>
            <a:pPr>
              <a:buNone/>
            </a:pP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1) вычитание; </a:t>
            </a:r>
          </a:p>
          <a:p>
            <a:pPr>
              <a:buNone/>
            </a:pP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2) размножение;</a:t>
            </a:r>
          </a:p>
          <a:p>
            <a:pPr>
              <a:buNone/>
            </a:pP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3) сокращение;</a:t>
            </a:r>
          </a:p>
          <a:p>
            <a:pPr>
              <a:buNone/>
            </a:pP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4) деление.</a:t>
            </a:r>
            <a:endParaRPr lang="ru-RU" sz="4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1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428604"/>
            <a:ext cx="9429784" cy="6429396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10.«От перемены мест слагаемых, сумма не изменяется» - </a:t>
            </a:r>
          </a:p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  так звучит закон?</a:t>
            </a:r>
          </a:p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1) сохранения;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2) тяжести;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3) переместительный;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4) распределительный.</a:t>
            </a:r>
            <a:endParaRPr lang="ru-RU" sz="4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4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428604"/>
            <a:ext cx="9001156" cy="64293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11. Из двух чисел на числовой прямой больше то, которое?</a:t>
            </a:r>
          </a:p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1) выше;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2) правее;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3) левее;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4) красивее.</a:t>
            </a:r>
            <a:endParaRPr lang="ru-RU" sz="4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4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428604"/>
            <a:ext cx="9001156" cy="64293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12. Противоположные числа – это числа, отличающиеся?</a:t>
            </a:r>
          </a:p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1) знаком;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2) весом;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3) видом;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4) размером</a:t>
            </a: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4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sz="4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428604"/>
            <a:ext cx="9001156" cy="6429396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4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13. 1 литр – это единица?</a:t>
            </a:r>
          </a:p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1) массы;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2) длины;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3) объёма;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4) площади.</a:t>
            </a:r>
            <a:endParaRPr lang="ru-RU" sz="4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428604"/>
            <a:ext cx="9001156" cy="6429396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4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14. 1% - это?</a:t>
            </a:r>
          </a:p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     </a:t>
            </a: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1) 100;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2) 1/100 часть;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3) ½ часть;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4) 1\5.</a:t>
            </a:r>
            <a:endParaRPr lang="ru-RU" sz="4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4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07167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Судейская таблица.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1 раунд 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3000372"/>
          <a:ext cx="7786744" cy="3297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392"/>
                <a:gridCol w="1112392"/>
                <a:gridCol w="1112392"/>
                <a:gridCol w="1112392"/>
                <a:gridCol w="1112392"/>
                <a:gridCol w="1112392"/>
                <a:gridCol w="1112392"/>
              </a:tblGrid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№1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№2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№3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№4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№5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№6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№7</a:t>
                      </a:r>
                      <a:endParaRPr lang="ru-RU" sz="4000" dirty="0"/>
                    </a:p>
                  </a:txBody>
                  <a:tcPr/>
                </a:tc>
              </a:tr>
              <a:tr h="996113"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96113"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07207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7200" b="1" dirty="0" smtClean="0"/>
              <a:t>2 раунд. </a:t>
            </a:r>
            <a:br>
              <a:rPr lang="ru-RU" sz="7200" b="1" dirty="0" smtClean="0"/>
            </a:br>
            <a:r>
              <a:rPr lang="ru-RU" sz="7200" b="1" dirty="0" smtClean="0"/>
              <a:t/>
            </a:r>
            <a:br>
              <a:rPr lang="ru-RU" sz="7200" b="1" dirty="0" smtClean="0"/>
            </a:br>
            <a:r>
              <a:rPr lang="ru-RU" sz="7200" b="1" dirty="0" smtClean="0"/>
              <a:t>Геометрический.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500042"/>
            <a:ext cx="8929718" cy="6357958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1.«Землемерие» в переводе на греческий  означает?</a:t>
            </a:r>
          </a:p>
          <a:p>
            <a:pPr lvl="0">
              <a:buNone/>
            </a:pP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</a:t>
            </a: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1)астролябия; </a:t>
            </a:r>
          </a:p>
          <a:p>
            <a:pPr lvl="0"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2) геология;  </a:t>
            </a:r>
          </a:p>
          <a:p>
            <a:pPr lvl="0"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3) геометрия; </a:t>
            </a:r>
          </a:p>
          <a:p>
            <a:pPr lvl="0" algn="r"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4) гомеопатия</a:t>
            </a:r>
            <a:r>
              <a:rPr lang="ru-RU" sz="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>
              <a:buNone/>
            </a:pP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786322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/>
              <a:t>1 раунд.</a:t>
            </a:r>
            <a:br>
              <a:rPr lang="ru-RU" sz="7200" b="1" dirty="0" smtClean="0"/>
            </a:br>
            <a:r>
              <a:rPr lang="ru-RU" sz="7200" b="1" dirty="0" smtClean="0"/>
              <a:t> </a:t>
            </a:r>
            <a:br>
              <a:rPr lang="ru-RU" sz="7200" b="1" dirty="0" smtClean="0"/>
            </a:br>
            <a:r>
              <a:rPr lang="ru-RU" sz="7200" b="1" dirty="0" smtClean="0"/>
              <a:t>Арифметический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500042"/>
            <a:ext cx="8929718" cy="6357958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2.Положение, справедливость которого доказывается.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</a:t>
            </a: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1)теорема;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2) аксиома;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3) определение;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4) ерунда.</a:t>
            </a:r>
            <a:endParaRPr lang="ru-RU" sz="4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500042"/>
            <a:ext cx="8929718" cy="635795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3.   Название знаменитой книги Евклида.</a:t>
            </a:r>
          </a:p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</a:t>
            </a: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1) конец;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2) середина;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3) антракт;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4) начала.</a:t>
            </a:r>
            <a:endParaRPr lang="ru-RU" sz="4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500042"/>
            <a:ext cx="8929718" cy="635795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4.   Отрезок треугольника, делящий противоположную сторону пополам.</a:t>
            </a:r>
          </a:p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                        </a:t>
            </a: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1) межа;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2) биссектриса;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3) медиана;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4) высота</a:t>
            </a: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4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500042"/>
            <a:ext cx="9144000" cy="635795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6.   Две прямые, которые  не пересекаются.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                  </a:t>
            </a: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1) перпендикулярные;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2) параллельные;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3) смежные.</a:t>
            </a:r>
            <a:endParaRPr lang="ru-RU" sz="4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500042"/>
            <a:ext cx="9144000" cy="635795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7. Если два угла смежные, то 180⁰ их?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1) произведение;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2) сумма;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3) частное;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4) разность.</a:t>
            </a:r>
            <a:endParaRPr lang="ru-RU" sz="4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500042"/>
            <a:ext cx="9429784" cy="635795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8. Если у треугольника 2 угла равны, то  он?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                      </a:t>
            </a: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1) прямоугольный;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2) равносторонний;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3) плохой;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4) равнобедренный.</a:t>
            </a:r>
            <a:endParaRPr lang="ru-RU" sz="4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4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500042"/>
            <a:ext cx="9429784" cy="635795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9. Углы можно измерять с помощью?</a:t>
            </a:r>
          </a:p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</a:t>
            </a: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1) астролябии;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2) инфузории;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3) траектории;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4) линейки.</a:t>
            </a:r>
            <a:endParaRPr lang="ru-RU" sz="4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500042"/>
            <a:ext cx="9429784" cy="635795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10. Часть прямой, ограниченная с двух сторон.</a:t>
            </a:r>
          </a:p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 </a:t>
            </a: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1) точка;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 2) луч;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 3) отрезок;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 4) угол.</a:t>
            </a:r>
            <a:endParaRPr lang="ru-RU" sz="4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500042"/>
            <a:ext cx="9429784" cy="635795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11. Если 2 фигуры совмещаются при наложении, то они?</a:t>
            </a:r>
          </a:p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                        </a:t>
            </a: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1) равные;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                        2) родные;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                        3) чужие;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                        4) треугольники.</a:t>
            </a:r>
            <a:endParaRPr lang="ru-RU" sz="4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500042"/>
            <a:ext cx="9429784" cy="635795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12. Раздел геометрии, изучающий свойства фигур на плоскости.</a:t>
            </a:r>
          </a:p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                        </a:t>
            </a: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1) алгебра;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                        2) история;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                        3) планиметрия;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                        4) стереометрия.</a:t>
            </a:r>
            <a:endParaRPr lang="ru-RU" sz="4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428604"/>
            <a:ext cx="8858280" cy="64293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1.Результат сложения двух 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величин</a:t>
            </a:r>
            <a:endParaRPr lang="ru-RU" sz="4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1)Произведение; </a:t>
            </a:r>
          </a:p>
          <a:p>
            <a:pPr>
              <a:buNone/>
            </a:pP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2) сумма; </a:t>
            </a:r>
          </a:p>
          <a:p>
            <a:pPr>
              <a:buNone/>
            </a:pP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3) частное; </a:t>
            </a:r>
          </a:p>
          <a:p>
            <a:pPr>
              <a:buNone/>
            </a:pP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4) разность.</a:t>
            </a:r>
            <a:endParaRPr lang="ru-RU" sz="4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42886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Судейская таблица.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2 раунд 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42976" y="3143248"/>
          <a:ext cx="6674352" cy="3297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392"/>
                <a:gridCol w="1112392"/>
                <a:gridCol w="1112392"/>
                <a:gridCol w="1112392"/>
                <a:gridCol w="1112392"/>
                <a:gridCol w="1112392"/>
              </a:tblGrid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№1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№2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№3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№4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№5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№6</a:t>
                      </a:r>
                      <a:endParaRPr lang="ru-RU" sz="4000" dirty="0"/>
                    </a:p>
                  </a:txBody>
                  <a:tcPr/>
                </a:tc>
              </a:tr>
              <a:tr h="996113"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96113"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85789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6000" b="1" dirty="0" smtClean="0"/>
              <a:t>3 раунд. </a:t>
            </a:r>
            <a:br>
              <a:rPr lang="ru-RU" sz="6000" b="1" dirty="0" smtClean="0"/>
            </a:br>
            <a:r>
              <a:rPr lang="ru-RU" sz="6000" b="1" dirty="0" smtClean="0"/>
              <a:t/>
            </a:r>
            <a:br>
              <a:rPr lang="ru-RU" sz="6000" b="1" dirty="0" smtClean="0"/>
            </a:br>
            <a:r>
              <a:rPr lang="ru-RU" sz="6000" b="1" dirty="0" smtClean="0"/>
              <a:t>Закончи пословицу,</a:t>
            </a:r>
            <a:br>
              <a:rPr lang="ru-RU" sz="6000" b="1" dirty="0" smtClean="0"/>
            </a:br>
            <a:r>
              <a:rPr lang="ru-RU" sz="6000" b="1" dirty="0" smtClean="0"/>
              <a:t> в которой встречается число.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2200" b="1" dirty="0" smtClean="0"/>
              <a:t>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85860"/>
            <a:ext cx="8858280" cy="5572140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6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</a:rPr>
              <a:t>1.Семь раз отмерь –</a:t>
            </a:r>
          </a:p>
          <a:p>
            <a:pPr>
              <a:buNone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</a:t>
            </a:r>
          </a:p>
          <a:p>
            <a:pPr>
              <a:buNone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85860"/>
            <a:ext cx="8858280" cy="5572140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6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6600" dirty="0" smtClean="0">
                <a:solidFill>
                  <a:schemeClr val="accent1">
                    <a:lumMod val="75000"/>
                  </a:schemeClr>
                </a:solidFill>
              </a:rPr>
              <a:t>2.Один в поле                                         </a:t>
            </a:r>
          </a:p>
          <a:p>
            <a:pPr>
              <a:buNone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85860"/>
            <a:ext cx="8858280" cy="5572140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6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</a:rPr>
              <a:t>3.Не имей 100 рублей,</a:t>
            </a:r>
          </a:p>
          <a:p>
            <a:pPr>
              <a:buNone/>
            </a:pPr>
            <a:r>
              <a:rPr lang="ru-RU" sz="66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</a:t>
            </a:r>
          </a:p>
          <a:p>
            <a:pPr>
              <a:buNone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6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85860"/>
            <a:ext cx="8858280" cy="5572140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6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6600" dirty="0" smtClean="0">
                <a:solidFill>
                  <a:schemeClr val="accent1">
                    <a:lumMod val="75000"/>
                  </a:schemeClr>
                </a:solidFill>
              </a:rPr>
              <a:t>4.За одного битого –</a:t>
            </a:r>
          </a:p>
          <a:p>
            <a:pPr>
              <a:buNone/>
            </a:pPr>
            <a:r>
              <a:rPr lang="ru-RU" sz="66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</a:t>
            </a:r>
          </a:p>
          <a:p>
            <a:pPr>
              <a:buNone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85860"/>
            <a:ext cx="8858280" cy="5572140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6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6600" dirty="0" smtClean="0">
                <a:solidFill>
                  <a:schemeClr val="accent1">
                    <a:lumMod val="75000"/>
                  </a:schemeClr>
                </a:solidFill>
              </a:rPr>
              <a:t>5.Семеро одного</a:t>
            </a:r>
          </a:p>
          <a:p>
            <a:pPr>
              <a:buNone/>
            </a:pPr>
            <a:r>
              <a:rPr lang="ru-RU" sz="66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</a:t>
            </a:r>
          </a:p>
          <a:p>
            <a:pPr>
              <a:buNone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6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85860"/>
            <a:ext cx="8858280" cy="5572140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6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</a:rPr>
              <a:t>6. Двум любо, третий</a:t>
            </a:r>
          </a:p>
          <a:p>
            <a:pPr>
              <a:buNone/>
            </a:pPr>
            <a:r>
              <a:rPr lang="ru-RU" sz="66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</a:t>
            </a:r>
          </a:p>
          <a:p>
            <a:pPr>
              <a:buNone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85860"/>
            <a:ext cx="8858280" cy="5572140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6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</a:rPr>
              <a:t>7.Рубить семерым, </a:t>
            </a:r>
          </a:p>
          <a:p>
            <a:pPr>
              <a:buNone/>
            </a:pPr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</a:rPr>
              <a:t>     а топор</a:t>
            </a:r>
          </a:p>
          <a:p>
            <a:pPr>
              <a:buNone/>
            </a:pPr>
            <a:r>
              <a:rPr lang="ru-RU" sz="6600" dirty="0" smtClean="0">
                <a:solidFill>
                  <a:schemeClr val="accent1">
                    <a:lumMod val="75000"/>
                  </a:schemeClr>
                </a:solidFill>
              </a:rPr>
              <a:t>       </a:t>
            </a:r>
          </a:p>
          <a:p>
            <a:pPr>
              <a:buNone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6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96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85860"/>
            <a:ext cx="8858280" cy="5572140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6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8.Две маленькие собачки – большую</a:t>
            </a:r>
          </a:p>
          <a:p>
            <a:pPr>
              <a:buNone/>
            </a:pPr>
            <a:r>
              <a:rPr lang="ru-RU" sz="6600" dirty="0" smtClean="0"/>
              <a:t> </a:t>
            </a:r>
            <a:r>
              <a:rPr lang="ru-RU" sz="6600" dirty="0" smtClean="0">
                <a:solidFill>
                  <a:schemeClr val="accent1">
                    <a:lumMod val="75000"/>
                  </a:schemeClr>
                </a:solidFill>
              </a:rPr>
              <a:t>       </a:t>
            </a:r>
          </a:p>
          <a:p>
            <a:pPr>
              <a:buNone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428604"/>
            <a:ext cx="9358346" cy="64293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2.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Арифметическое действие, обратное умножению.</a:t>
            </a:r>
          </a:p>
          <a:p>
            <a:pPr>
              <a:buNone/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1) сложение; </a:t>
            </a:r>
          </a:p>
          <a:p>
            <a:pPr>
              <a:buNone/>
            </a:pP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2) вычитание; </a:t>
            </a:r>
          </a:p>
          <a:p>
            <a:pPr>
              <a:buNone/>
            </a:pP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3) деление;  </a:t>
            </a:r>
          </a:p>
          <a:p>
            <a:pPr>
              <a:buNone/>
            </a:pP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4) степень.</a:t>
            </a:r>
            <a:endParaRPr lang="ru-RU" sz="4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85860"/>
            <a:ext cx="8858280" cy="5572140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6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9.Два сапога пара –</a:t>
            </a:r>
          </a:p>
          <a:p>
            <a:pPr>
              <a:buNone/>
            </a:pPr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      гусь да</a:t>
            </a:r>
          </a:p>
          <a:p>
            <a:pPr>
              <a:buNone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85860"/>
            <a:ext cx="8858280" cy="5572140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</a:rPr>
              <a:t>10.Двое – одному</a:t>
            </a: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648" cy="150017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Судейская таблица.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3 раунд 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42978" y="2214554"/>
          <a:ext cx="7215235" cy="4286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3047"/>
                <a:gridCol w="1443047"/>
                <a:gridCol w="1443047"/>
                <a:gridCol w="1443047"/>
                <a:gridCol w="1443047"/>
              </a:tblGrid>
              <a:tr h="1671433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№1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№2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№3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№4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№5</a:t>
                      </a:r>
                      <a:endParaRPr lang="ru-RU" sz="4000" dirty="0"/>
                    </a:p>
                  </a:txBody>
                  <a:tcPr/>
                </a:tc>
              </a:tr>
              <a:tr h="1307423"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307423"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20105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600" b="1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4 раунд. </a:t>
            </a:r>
            <a:br>
              <a:rPr lang="ru-RU" sz="6600" b="1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</a:br>
            <a:r>
              <a:rPr lang="ru-RU" sz="6600" b="1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Весёлый.</a:t>
            </a:r>
            <a:br>
              <a:rPr lang="ru-RU" sz="6600" b="1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</a:b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1556792"/>
            <a:ext cx="8892480" cy="3571876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Петух, стоя на одной ноге </a:t>
            </a:r>
          </a:p>
          <a:p>
            <a:pPr marL="342900" lvl="0" indent="-342900"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   весит 5 кг. </a:t>
            </a:r>
          </a:p>
          <a:p>
            <a:pPr marL="342900" lvl="0" indent="-342900"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   Сколько он  будет весить,</a:t>
            </a:r>
          </a:p>
          <a:p>
            <a:pPr marL="342900" lvl="0" indent="-342900"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   стоя на двух ногах?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700808"/>
            <a:ext cx="8964488" cy="3359296"/>
          </a:xfrm>
        </p:spPr>
        <p:txBody>
          <a:bodyPr>
            <a:noAutofit/>
          </a:bodyPr>
          <a:lstStyle/>
          <a:p>
            <a:pPr marL="342900" lvl="0" indent="-342900">
              <a:buNone/>
            </a:pP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2. За  книгу заплатили </a:t>
            </a: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50 </a:t>
            </a: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рублей </a:t>
            </a: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ещё половину</a:t>
            </a:r>
          </a:p>
          <a:p>
            <a:pPr marL="342900" lvl="0" indent="-342900">
              <a:buNone/>
            </a:pP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  стоимости книги. </a:t>
            </a: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Сколько </a:t>
            </a: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стоит </a:t>
            </a: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книга</a:t>
            </a: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1268760"/>
            <a:ext cx="8643966" cy="4583432"/>
          </a:xfrm>
        </p:spPr>
        <p:txBody>
          <a:bodyPr>
            <a:noAutofit/>
          </a:bodyPr>
          <a:lstStyle/>
          <a:p>
            <a:pPr marL="342900" indent="-342900">
              <a:buNone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3.Из Москвы во Владивосток вылетел самолет со скоростью 800 км/ч.</a:t>
            </a:r>
          </a:p>
          <a:p>
            <a:pPr marL="342900" indent="-342900">
              <a:buNone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  Одновременно из Владивостока в Москву вылетел самолет со скоростью 500 км/ч. </a:t>
            </a:r>
          </a:p>
          <a:p>
            <a:pPr marL="342900" indent="-342900">
              <a:buNone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  Какой из самолетов в момент их встречи был ближе к Москве?</a:t>
            </a:r>
          </a:p>
          <a:p>
            <a:pPr marL="342900" lvl="0" indent="-342900">
              <a:buNone/>
            </a:pPr>
            <a:endParaRPr lang="ru-RU" sz="4400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556792"/>
            <a:ext cx="9144000" cy="3643314"/>
          </a:xfrm>
        </p:spPr>
        <p:txBody>
          <a:bodyPr>
            <a:noAutofit/>
          </a:bodyPr>
          <a:lstStyle/>
          <a:p>
            <a:pPr marL="342900" lvl="0" indent="-342900"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4.Если в 12 часов ночи идет дождь, </a:t>
            </a: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то </a:t>
            </a: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можно ли через 72 час ожидать солнечную погоду? </a:t>
            </a:r>
            <a:endParaRPr lang="ru-RU" sz="4400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1196752"/>
            <a:ext cx="8820472" cy="4367408"/>
          </a:xfrm>
        </p:spPr>
        <p:txBody>
          <a:bodyPr>
            <a:noAutofit/>
          </a:bodyPr>
          <a:lstStyle/>
          <a:p>
            <a:pPr marL="342900" lvl="0" indent="-342900">
              <a:buNone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5. </a:t>
            </a:r>
            <a:r>
              <a:rPr lang="ru-RU" sz="3600" i="1" dirty="0" smtClean="0">
                <a:solidFill>
                  <a:schemeClr val="accent1">
                    <a:lumMod val="75000"/>
                  </a:schemeClr>
                </a:solidFill>
              </a:rPr>
              <a:t>Мальчик купил несколько тетрадей по 6 рублей и 3 карандаша. </a:t>
            </a:r>
          </a:p>
          <a:p>
            <a:pPr marL="342900" lvl="0" indent="-342900">
              <a:buNone/>
            </a:pPr>
            <a:r>
              <a:rPr lang="ru-RU" sz="3600" i="1" dirty="0" smtClean="0">
                <a:solidFill>
                  <a:schemeClr val="accent1">
                    <a:lumMod val="75000"/>
                  </a:schemeClr>
                </a:solidFill>
              </a:rPr>
              <a:t>  Продавец выписал чек на 76 рублей. </a:t>
            </a:r>
          </a:p>
          <a:p>
            <a:pPr marL="342900" lvl="0" indent="-342900">
              <a:buNone/>
            </a:pPr>
            <a:r>
              <a:rPr lang="ru-RU" sz="3600" i="1" dirty="0" smtClean="0">
                <a:solidFill>
                  <a:schemeClr val="accent1">
                    <a:lumMod val="75000"/>
                  </a:schemeClr>
                </a:solidFill>
              </a:rPr>
              <a:t>  «Вы ошиблись», - сказал ему мальчик, взглянув на чек. </a:t>
            </a:r>
          </a:p>
          <a:p>
            <a:pPr marL="342900" lvl="0" indent="-342900">
              <a:buNone/>
            </a:pPr>
            <a:r>
              <a:rPr lang="ru-RU" sz="3600" i="1" dirty="0" smtClean="0">
                <a:solidFill>
                  <a:schemeClr val="accent1">
                    <a:lumMod val="75000"/>
                  </a:schemeClr>
                </a:solidFill>
              </a:rPr>
              <a:t>   Как он об этом  догадался?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1052736"/>
            <a:ext cx="8606760" cy="3929090"/>
          </a:xfrm>
        </p:spPr>
        <p:txBody>
          <a:bodyPr>
            <a:noAutofit/>
          </a:bodyPr>
          <a:lstStyle/>
          <a:p>
            <a:pPr marL="342900" lvl="0" indent="-342900">
              <a:buNone/>
            </a:pPr>
            <a:r>
              <a:rPr lang="ru-RU" sz="3600" i="1" dirty="0" smtClean="0">
                <a:solidFill>
                  <a:schemeClr val="accent1">
                    <a:lumMod val="75000"/>
                  </a:schemeClr>
                </a:solidFill>
              </a:rPr>
              <a:t>От куска материи в 20 метров</a:t>
            </a:r>
          </a:p>
          <a:p>
            <a:pPr marL="342900" lvl="0" indent="-342900">
              <a:buNone/>
            </a:pPr>
            <a:r>
              <a:rPr lang="ru-RU" sz="3600" i="1" dirty="0" smtClean="0">
                <a:solidFill>
                  <a:schemeClr val="accent1">
                    <a:lumMod val="75000"/>
                  </a:schemeClr>
                </a:solidFill>
              </a:rPr>
              <a:t> портной отрезает каждый день</a:t>
            </a:r>
          </a:p>
          <a:p>
            <a:pPr marL="342900" lvl="0" indent="-342900">
              <a:buNone/>
            </a:pPr>
            <a:r>
              <a:rPr lang="ru-RU" sz="3600" i="1" dirty="0" smtClean="0">
                <a:solidFill>
                  <a:schemeClr val="accent1">
                    <a:lumMod val="75000"/>
                  </a:schemeClr>
                </a:solidFill>
              </a:rPr>
              <a:t> по 2 </a:t>
            </a:r>
            <a:r>
              <a:rPr lang="ru-RU" sz="3600" i="1" dirty="0" err="1" smtClean="0">
                <a:solidFill>
                  <a:schemeClr val="accent1">
                    <a:lumMod val="75000"/>
                  </a:schemeClr>
                </a:solidFill>
              </a:rPr>
              <a:t>метра.На</a:t>
            </a:r>
            <a:r>
              <a:rPr lang="ru-RU" sz="36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600" i="1" dirty="0" smtClean="0">
                <a:solidFill>
                  <a:schemeClr val="accent1">
                    <a:lumMod val="75000"/>
                  </a:schemeClr>
                </a:solidFill>
              </a:rPr>
              <a:t>какой день он отрежет последний кусок?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428604"/>
            <a:ext cx="9144000" cy="64293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.   Натуральное число, которое делится только на себя и на единицу, называется?</a:t>
            </a:r>
          </a:p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1) простое;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2) сложное;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3) лишнее;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4) составное.</a:t>
            </a:r>
            <a:endParaRPr lang="ru-RU" sz="4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1643050"/>
            <a:ext cx="8749636" cy="3082094"/>
          </a:xfrm>
        </p:spPr>
        <p:txBody>
          <a:bodyPr>
            <a:noAutofit/>
          </a:bodyPr>
          <a:lstStyle/>
          <a:p>
            <a:pPr marL="342900" lvl="0" indent="-342900">
              <a:buNone/>
            </a:pPr>
            <a:r>
              <a:rPr lang="ru-RU" sz="3600" i="1" dirty="0" smtClean="0">
                <a:solidFill>
                  <a:schemeClr val="accent1">
                    <a:lumMod val="75000"/>
                  </a:schemeClr>
                </a:solidFill>
              </a:rPr>
              <a:t>7. Яйцо всмятку варится 3 минуты. </a:t>
            </a:r>
          </a:p>
          <a:p>
            <a:pPr marL="342900" lvl="0" indent="-342900">
              <a:buNone/>
            </a:pPr>
            <a:r>
              <a:rPr lang="ru-RU" sz="3600" i="1" dirty="0" smtClean="0">
                <a:solidFill>
                  <a:schemeClr val="accent1">
                    <a:lumMod val="75000"/>
                  </a:schemeClr>
                </a:solidFill>
              </a:rPr>
              <a:t>   Сколько времени потребуется, </a:t>
            </a:r>
          </a:p>
          <a:p>
            <a:pPr marL="342900" lvl="0" indent="-342900">
              <a:buNone/>
            </a:pPr>
            <a:r>
              <a:rPr lang="ru-RU" sz="3600" i="1" dirty="0" smtClean="0">
                <a:solidFill>
                  <a:schemeClr val="accent1">
                    <a:lumMod val="75000"/>
                  </a:schemeClr>
                </a:solidFill>
              </a:rPr>
              <a:t>  чтобы сварить всмятку 5 яиц?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1340768"/>
            <a:ext cx="8424936" cy="4802876"/>
          </a:xfrm>
        </p:spPr>
        <p:txBody>
          <a:bodyPr>
            <a:noAutofit/>
          </a:bodyPr>
          <a:lstStyle/>
          <a:p>
            <a:pPr marL="342900" indent="-342900">
              <a:buNone/>
            </a:pPr>
            <a:endParaRPr lang="ru-RU" sz="3600" dirty="0" smtClean="0"/>
          </a:p>
          <a:p>
            <a:pPr marL="342900" indent="-342900">
              <a:buNone/>
            </a:pPr>
            <a:endParaRPr lang="ru-RU" sz="40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None/>
            </a:pP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  <a:t>8. Двое пошли – </a:t>
            </a: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  <a:t>5 </a:t>
            </a: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  <a:t>гвоздей нашли. </a:t>
            </a:r>
          </a:p>
          <a:p>
            <a:pPr marL="342900" indent="-342900">
              <a:buNone/>
            </a:pP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  <a:t>Четверо пойдут – </a:t>
            </a: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  <a:t>много </a:t>
            </a: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  <a:t>ли найдут?</a:t>
            </a:r>
          </a:p>
          <a:p>
            <a:pPr marL="342900" lvl="0" indent="-342900">
              <a:buNone/>
            </a:pPr>
            <a:endParaRPr lang="ru-RU" sz="36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>
              <a:buNone/>
            </a:pPr>
            <a:endParaRPr lang="ru-RU" sz="3600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648" cy="150017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Судейская таблица.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4 раунд 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14414" y="2143116"/>
          <a:ext cx="6929484" cy="4286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2371"/>
                <a:gridCol w="1732371"/>
                <a:gridCol w="1732371"/>
                <a:gridCol w="1732371"/>
              </a:tblGrid>
              <a:tr h="1671433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№1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№2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№3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№4</a:t>
                      </a:r>
                      <a:endParaRPr lang="ru-RU" sz="4000" dirty="0"/>
                    </a:p>
                  </a:txBody>
                  <a:tcPr/>
                </a:tc>
              </a:tr>
              <a:tr h="1307423"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307423"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35769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6600" b="1" dirty="0" smtClean="0"/>
              <a:t>5 раунд.</a:t>
            </a:r>
            <a:br>
              <a:rPr lang="ru-RU" sz="6600" b="1" dirty="0" smtClean="0"/>
            </a:br>
            <a:r>
              <a:rPr lang="ru-RU" sz="6600" b="1" dirty="0" smtClean="0"/>
              <a:t>Сосчитай-ка.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772816"/>
            <a:ext cx="9144000" cy="2214578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Груша дороже яблока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в 2 раза. </a:t>
            </a:r>
          </a:p>
          <a:p>
            <a:pPr marL="457200" lvl="0" indent="-457200">
              <a:buNone/>
            </a:pP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  Что дороже 8 яблок или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4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груши? </a:t>
            </a:r>
          </a:p>
          <a:p>
            <a:pPr marL="342900" lvl="0" indent="-342900"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1214422"/>
            <a:ext cx="8820472" cy="3510722"/>
          </a:xfrm>
        </p:spPr>
        <p:txBody>
          <a:bodyPr>
            <a:noAutofit/>
          </a:bodyPr>
          <a:lstStyle/>
          <a:p>
            <a:pPr marL="342900" lvl="0" indent="-342900">
              <a:buNone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  2.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Летели утки:</a:t>
            </a:r>
          </a:p>
          <a:p>
            <a:pPr marL="342900" lvl="0" indent="-342900">
              <a:buNone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     одна впереди и 2 позади;</a:t>
            </a:r>
          </a:p>
          <a:p>
            <a:pPr marL="342900" lvl="0" indent="-342900">
              <a:buNone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     1 позади и 2 впереди; </a:t>
            </a:r>
          </a:p>
          <a:p>
            <a:pPr marL="342900" lvl="0" indent="-342900">
              <a:buNone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    одна между двумя в 3 ряда. </a:t>
            </a:r>
          </a:p>
          <a:p>
            <a:pPr marL="342900" lvl="0" indent="-342900">
              <a:buNone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    Сколько всего уток летело?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700808"/>
            <a:ext cx="8964488" cy="2502610"/>
          </a:xfrm>
        </p:spPr>
        <p:txBody>
          <a:bodyPr>
            <a:noAutofit/>
          </a:bodyPr>
          <a:lstStyle/>
          <a:p>
            <a:pPr marL="342900" lvl="0" indent="-342900">
              <a:buNone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  3.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Сколько зайцев и уток    убил охотник, </a:t>
            </a:r>
          </a:p>
          <a:p>
            <a:pPr marL="342900" lvl="0" indent="-342900">
              <a:buNone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  если в корзине,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куда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он их сложил, </a:t>
            </a:r>
          </a:p>
          <a:p>
            <a:pPr marL="342900" lvl="0" indent="-342900">
              <a:buNone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  насчитывается 10 голов и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28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ног? 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2348880"/>
            <a:ext cx="9144000" cy="1428760"/>
          </a:xfrm>
        </p:spPr>
        <p:txBody>
          <a:bodyPr>
            <a:noAutofit/>
          </a:bodyPr>
          <a:lstStyle/>
          <a:p>
            <a:pPr marL="342900" lvl="0" indent="-342900">
              <a:buNone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 4. </a:t>
            </a: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Раздели 100 на половину.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14422"/>
            <a:ext cx="9144000" cy="2428892"/>
          </a:xfrm>
        </p:spPr>
        <p:txBody>
          <a:bodyPr>
            <a:noAutofit/>
          </a:bodyPr>
          <a:lstStyle/>
          <a:p>
            <a:pPr marL="342900" lvl="0" indent="-342900">
              <a:buNone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 5. </a:t>
            </a: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В семье у каждого из 6 братьев     по сестре. </a:t>
            </a:r>
          </a:p>
          <a:p>
            <a:pPr marL="342900" lvl="0" indent="-342900"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   Сколько детей в семье?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14422"/>
            <a:ext cx="6715140" cy="5357850"/>
          </a:xfrm>
        </p:spPr>
        <p:txBody>
          <a:bodyPr>
            <a:noAutofit/>
          </a:bodyPr>
          <a:lstStyle/>
          <a:p>
            <a:pPr marL="342900" lvl="0" indent="-342900">
              <a:buNone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357298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6. Три  числа сначала сложили, </a:t>
            </a:r>
          </a:p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    потом перемножили. </a:t>
            </a:r>
          </a:p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    Получили одинаковый результат. </a:t>
            </a:r>
          </a:p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    Какие эти числа?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428604"/>
            <a:ext cx="9144000" cy="64293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. Число, имеющее больше двух делителей, называется?</a:t>
            </a:r>
          </a:p>
          <a:p>
            <a:pPr>
              <a:buNone/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1) простое; </a:t>
            </a:r>
          </a:p>
          <a:p>
            <a:pPr>
              <a:buNone/>
            </a:pP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2) сложное; </a:t>
            </a:r>
          </a:p>
          <a:p>
            <a:pPr>
              <a:buNone/>
            </a:pP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3) лишнее; </a:t>
            </a:r>
          </a:p>
          <a:p>
            <a:pPr>
              <a:buNone/>
            </a:pP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4) составное.</a:t>
            </a:r>
            <a:endParaRPr lang="ru-RU" sz="4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0"/>
            <a:ext cx="6896120" cy="150017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Судейская таблица.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5 раунд 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71604" y="2214554"/>
          <a:ext cx="5857917" cy="4286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639"/>
                <a:gridCol w="1952639"/>
                <a:gridCol w="1952639"/>
              </a:tblGrid>
              <a:tr h="1671433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№1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№2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№3</a:t>
                      </a:r>
                      <a:endParaRPr lang="ru-RU" sz="4000" dirty="0"/>
                    </a:p>
                  </a:txBody>
                  <a:tcPr/>
                </a:tc>
              </a:tr>
              <a:tr h="1307423"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307423"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643182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6600" b="1" dirty="0" smtClean="0"/>
              <a:t>6 раунд. </a:t>
            </a:r>
            <a:br>
              <a:rPr lang="ru-RU" sz="6600" b="1" dirty="0" smtClean="0"/>
            </a:br>
            <a:r>
              <a:rPr lang="ru-RU" sz="6600" b="1" dirty="0" smtClean="0"/>
              <a:t>Реши уравнение.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03648" y="3068960"/>
            <a:ext cx="6500858" cy="3143248"/>
          </a:xfrm>
        </p:spPr>
        <p:txBody>
          <a:bodyPr>
            <a:noAutofit/>
          </a:bodyPr>
          <a:lstStyle/>
          <a:p>
            <a:pPr marL="914400" lvl="0" indent="-914400">
              <a:buFont typeface="+mj-lt"/>
              <a:buAutoNum type="arabicPeriod"/>
            </a:pPr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</a:rPr>
              <a:t>3х – 4 = х – </a:t>
            </a:r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</a:rPr>
              <a:t>8  </a:t>
            </a:r>
            <a:endParaRPr lang="ru-RU" sz="6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 algn="ctr"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571612"/>
            <a:ext cx="9001156" cy="1500198"/>
          </a:xfrm>
        </p:spPr>
        <p:txBody>
          <a:bodyPr>
            <a:noAutofit/>
          </a:bodyPr>
          <a:lstStyle/>
          <a:p>
            <a:pPr marL="914400" lvl="0" indent="-914400">
              <a:buNone/>
            </a:pPr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</a:rPr>
              <a:t>2.    2у – 12 = 18 – </a:t>
            </a:r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</a:rPr>
              <a:t>4у  </a:t>
            </a:r>
            <a:endParaRPr lang="ru-RU" sz="6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 algn="ctr"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3571876"/>
            <a:ext cx="9001156" cy="3286124"/>
          </a:xfrm>
        </p:spPr>
        <p:txBody>
          <a:bodyPr>
            <a:noAutofit/>
          </a:bodyPr>
          <a:lstStyle/>
          <a:p>
            <a:pPr marL="914400" lvl="0" indent="-914400">
              <a:buNone/>
            </a:pPr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</a:rPr>
              <a:t>   3. </a:t>
            </a:r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</a:rPr>
              <a:t>17 +5у = 3у +</a:t>
            </a:r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</a:rPr>
              <a:t>9 </a:t>
            </a:r>
            <a:endParaRPr lang="ru-RU" sz="6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 algn="ctr"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571612"/>
            <a:ext cx="8964488" cy="5286388"/>
          </a:xfrm>
        </p:spPr>
        <p:txBody>
          <a:bodyPr>
            <a:noAutofit/>
          </a:bodyPr>
          <a:lstStyle/>
          <a:p>
            <a:pPr marL="914400" lvl="0" indent="-914400">
              <a:buNone/>
            </a:pPr>
            <a:endParaRPr lang="ru-RU" sz="6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914400" lvl="0" indent="-914400">
              <a:buNone/>
            </a:pPr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</a:rPr>
              <a:t>4. </a:t>
            </a:r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</a:rPr>
              <a:t>5х </a:t>
            </a:r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</a:rPr>
              <a:t>+ 3 = 27 – </a:t>
            </a:r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</a:rPr>
              <a:t>3х </a:t>
            </a:r>
            <a:endParaRPr lang="ru-RU" sz="6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 algn="ctr"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7858148" cy="228599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Судейская таблица.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6 раунд 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48" y="3357562"/>
          <a:ext cx="7858180" cy="2614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3"/>
                <a:gridCol w="1500198"/>
                <a:gridCol w="1500198"/>
                <a:gridCol w="1500198"/>
                <a:gridCol w="1285883"/>
              </a:tblGrid>
              <a:tr h="1307423">
                <a:tc>
                  <a:txBody>
                    <a:bodyPr/>
                    <a:lstStyle/>
                    <a:p>
                      <a:pPr algn="ctr"/>
                      <a:endParaRPr lang="ru-RU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№ игрока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307423">
                <a:tc>
                  <a:txBody>
                    <a:bodyPr/>
                    <a:lstStyle/>
                    <a:p>
                      <a:pPr algn="ctr"/>
                      <a:endParaRPr lang="ru-RU" sz="2800" b="1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№ игрока</a:t>
                      </a:r>
                      <a:endParaRPr lang="ru-RU" sz="28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928671"/>
            <a:ext cx="2212848" cy="1000132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Подведение итогов.</a:t>
            </a:r>
            <a:endParaRPr lang="ru-RU" sz="2800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09600" y="2143116"/>
            <a:ext cx="2533640" cy="2864989"/>
          </a:xfrm>
        </p:spPr>
        <p:txBody>
          <a:bodyPr/>
          <a:lstStyle/>
          <a:p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Награждение победителя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9" name="Рисунок 8" descr="j0438759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9607" b="19607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428604"/>
            <a:ext cx="8929718" cy="64293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.    Результат вычитания.</a:t>
            </a:r>
          </a:p>
          <a:p>
            <a:pPr>
              <a:buNone/>
            </a:pP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1)произведение; </a:t>
            </a:r>
          </a:p>
          <a:p>
            <a:pPr>
              <a:buNone/>
            </a:pP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2) сумма; </a:t>
            </a:r>
          </a:p>
          <a:p>
            <a:pPr>
              <a:buNone/>
            </a:pP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3) частное;     </a:t>
            </a:r>
          </a:p>
          <a:p>
            <a:pPr>
              <a:buNone/>
            </a:pP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4) разность.</a:t>
            </a:r>
            <a:endParaRPr lang="ru-RU" sz="4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428604"/>
            <a:ext cx="9001156" cy="64293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6. 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Если числитель больше знаменателя, то дробь?</a:t>
            </a:r>
          </a:p>
          <a:p>
            <a:pPr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1) красивая;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2) страшная; 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3) правильная;</a:t>
            </a:r>
          </a:p>
          <a:p>
            <a:pPr>
              <a:buNone/>
            </a:pPr>
            <a:r>
              <a:rPr lang="ru-RU" sz="4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4) неправильная.</a:t>
            </a:r>
            <a:endParaRPr lang="ru-RU" sz="4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16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1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428604"/>
            <a:ext cx="9001156" cy="6429396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7. То число, из которого вычитают, называют?</a:t>
            </a:r>
          </a:p>
          <a:p>
            <a:pPr>
              <a:buNone/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1)первое слагаемое;      </a:t>
            </a:r>
          </a:p>
          <a:p>
            <a:pPr>
              <a:buNone/>
            </a:pP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2)вычитаемое;  </a:t>
            </a:r>
          </a:p>
          <a:p>
            <a:pPr>
              <a:buNone/>
            </a:pP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3) делимое;  </a:t>
            </a:r>
          </a:p>
          <a:p>
            <a:pPr>
              <a:buNone/>
            </a:pPr>
            <a:r>
              <a:rPr lang="ru-RU" sz="4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4) уменьшаемое.</a:t>
            </a:r>
            <a:endParaRPr lang="ru-RU" sz="4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233</TotalTime>
  <Words>1220</Words>
  <Application>Microsoft Office PowerPoint</Application>
  <PresentationFormat>Экран (4:3)</PresentationFormat>
  <Paragraphs>256</Paragraphs>
  <Slides>66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66</vt:i4>
      </vt:variant>
    </vt:vector>
  </HeadingPairs>
  <TitlesOfParts>
    <vt:vector size="67" baseType="lpstr">
      <vt:lpstr>Поток</vt:lpstr>
      <vt:lpstr>Игра</vt:lpstr>
      <vt:lpstr>1 раунд.   Арифметический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Судейская таблица.  1 раунд </vt:lpstr>
      <vt:lpstr> 2 раунд.   Геометрический.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Судейская таблица.  2 раунд </vt:lpstr>
      <vt:lpstr>   3 раунд.   Закончи пословицу,  в которой встречается число. .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Судейская таблица.  3 раунд </vt:lpstr>
      <vt:lpstr>         4 раунд.  Весёлый. .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Судейская таблица.  4 раунд </vt:lpstr>
      <vt:lpstr>  5 раунд. Сосчитай-ка.</vt:lpstr>
      <vt:lpstr>Слайд 54</vt:lpstr>
      <vt:lpstr>Слайд 55</vt:lpstr>
      <vt:lpstr>Слайд 56</vt:lpstr>
      <vt:lpstr>Слайд 57</vt:lpstr>
      <vt:lpstr>Слайд 58</vt:lpstr>
      <vt:lpstr>Слайд 59</vt:lpstr>
      <vt:lpstr>Судейская таблица.  5 раунд </vt:lpstr>
      <vt:lpstr>  6 раунд.  Реши уравнение.</vt:lpstr>
      <vt:lpstr>Слайд 62</vt:lpstr>
      <vt:lpstr>Слайд 63</vt:lpstr>
      <vt:lpstr>Слайд 64</vt:lpstr>
      <vt:lpstr>Судейская таблица.  6 раунд </vt:lpstr>
      <vt:lpstr>Подведение итогов.</vt:lpstr>
    </vt:vector>
  </TitlesOfParts>
  <Company>МОУ Комсомольская 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</dc:title>
  <dc:creator>Школа</dc:creator>
  <cp:lastModifiedBy>Дмитрий</cp:lastModifiedBy>
  <cp:revision>146</cp:revision>
  <dcterms:created xsi:type="dcterms:W3CDTF">2009-07-25T13:25:21Z</dcterms:created>
  <dcterms:modified xsi:type="dcterms:W3CDTF">2013-03-06T16:32:37Z</dcterms:modified>
</cp:coreProperties>
</file>