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0"/>
  </p:notesMasterIdLst>
  <p:sldIdLst>
    <p:sldId id="291" r:id="rId2"/>
    <p:sldId id="257" r:id="rId3"/>
    <p:sldId id="296" r:id="rId4"/>
    <p:sldId id="294" r:id="rId5"/>
    <p:sldId id="281" r:id="rId6"/>
    <p:sldId id="258" r:id="rId7"/>
    <p:sldId id="273" r:id="rId8"/>
    <p:sldId id="265" r:id="rId9"/>
    <p:sldId id="292" r:id="rId10"/>
    <p:sldId id="263" r:id="rId11"/>
    <p:sldId id="268" r:id="rId12"/>
    <p:sldId id="264" r:id="rId13"/>
    <p:sldId id="266" r:id="rId14"/>
    <p:sldId id="275" r:id="rId15"/>
    <p:sldId id="285" r:id="rId16"/>
    <p:sldId id="279" r:id="rId17"/>
    <p:sldId id="269" r:id="rId18"/>
    <p:sldId id="278" r:id="rId19"/>
    <p:sldId id="271" r:id="rId20"/>
    <p:sldId id="288" r:id="rId21"/>
    <p:sldId id="259" r:id="rId22"/>
    <p:sldId id="261" r:id="rId23"/>
    <p:sldId id="260" r:id="rId24"/>
    <p:sldId id="282" r:id="rId25"/>
    <p:sldId id="277" r:id="rId26"/>
    <p:sldId id="287" r:id="rId27"/>
    <p:sldId id="272" r:id="rId28"/>
    <p:sldId id="276" r:id="rId29"/>
    <p:sldId id="286" r:id="rId30"/>
    <p:sldId id="274" r:id="rId31"/>
    <p:sldId id="280" r:id="rId32"/>
    <p:sldId id="295" r:id="rId33"/>
    <p:sldId id="256" r:id="rId34"/>
    <p:sldId id="284" r:id="rId35"/>
    <p:sldId id="293" r:id="rId36"/>
    <p:sldId id="290" r:id="rId37"/>
    <p:sldId id="283" r:id="rId38"/>
    <p:sldId id="289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56" autoAdjust="0"/>
    <p:restoredTop sz="94660"/>
  </p:normalViewPr>
  <p:slideViewPr>
    <p:cSldViewPr>
      <p:cViewPr varScale="1">
        <p:scale>
          <a:sx n="73" d="100"/>
          <a:sy n="73" d="100"/>
        </p:scale>
        <p:origin x="-12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1A07E-0939-4B57-97BB-3C371187C62B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5D284-46E2-4EAB-A364-B2FD31D2C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5D284-46E2-4EAB-A364-B2FD31D2C35F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35B6-EC28-425C-A1A9-87212D26BCE6}" type="datetimeFigureOut">
              <a:rPr lang="ru-RU" smtClean="0"/>
              <a:pPr/>
              <a:t>17.02.2014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957223A-C6B9-486C-A2FB-E789615B5D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35B6-EC28-425C-A1A9-87212D26BCE6}" type="datetimeFigureOut">
              <a:rPr lang="ru-RU" smtClean="0"/>
              <a:pPr/>
              <a:t>17.02.2014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223A-C6B9-486C-A2FB-E789615B5D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35B6-EC28-425C-A1A9-87212D26BCE6}" type="datetimeFigureOut">
              <a:rPr lang="ru-RU" smtClean="0"/>
              <a:pPr/>
              <a:t>17.02.2014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223A-C6B9-486C-A2FB-E789615B5D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35B6-EC28-425C-A1A9-87212D26BCE6}" type="datetimeFigureOut">
              <a:rPr lang="ru-RU" smtClean="0"/>
              <a:pPr/>
              <a:t>17.02.2014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957223A-C6B9-486C-A2FB-E789615B5D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35B6-EC28-425C-A1A9-87212D26BCE6}" type="datetimeFigureOut">
              <a:rPr lang="ru-RU" smtClean="0"/>
              <a:pPr/>
              <a:t>17.02.2014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223A-C6B9-486C-A2FB-E789615B5D6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35B6-EC28-425C-A1A9-87212D26BCE6}" type="datetimeFigureOut">
              <a:rPr lang="ru-RU" smtClean="0"/>
              <a:pPr/>
              <a:t>17.02.2014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223A-C6B9-486C-A2FB-E789615B5D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35B6-EC28-425C-A1A9-87212D26BCE6}" type="datetimeFigureOut">
              <a:rPr lang="ru-RU" smtClean="0"/>
              <a:pPr/>
              <a:t>17.02.2014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957223A-C6B9-486C-A2FB-E789615B5D6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35B6-EC28-425C-A1A9-87212D26BCE6}" type="datetimeFigureOut">
              <a:rPr lang="ru-RU" smtClean="0"/>
              <a:pPr/>
              <a:t>17.02.2014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223A-C6B9-486C-A2FB-E789615B5D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35B6-EC28-425C-A1A9-87212D26BCE6}" type="datetimeFigureOut">
              <a:rPr lang="ru-RU" smtClean="0"/>
              <a:pPr/>
              <a:t>17.02.2014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223A-C6B9-486C-A2FB-E789615B5D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35B6-EC28-425C-A1A9-87212D26BCE6}" type="datetimeFigureOut">
              <a:rPr lang="ru-RU" smtClean="0"/>
              <a:pPr/>
              <a:t>17.02.2014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223A-C6B9-486C-A2FB-E789615B5D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35B6-EC28-425C-A1A9-87212D26BCE6}" type="datetimeFigureOut">
              <a:rPr lang="ru-RU" smtClean="0"/>
              <a:pPr/>
              <a:t>17.02.2014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223A-C6B9-486C-A2FB-E789615B5D6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72F35B6-EC28-425C-A1A9-87212D26BCE6}" type="datetimeFigureOut">
              <a:rPr lang="ru-RU" smtClean="0"/>
              <a:pPr/>
              <a:t>17.02.2014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957223A-C6B9-486C-A2FB-E789615B5D6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Medal_Leningrad_USSR.jpg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038.radikal.ru/0901/b0/5087de5c820a.jp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 descr="C:\Users\SVETA\Desktop\1 слай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5426"/>
            <a:ext cx="9144000" cy="7083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В октябре жители города почувствовали на себе явную нехватку продовольствия, а в ноябре в Ленинграде начался настоящий голод. 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SVETA\Desktop\смерть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642918"/>
            <a:ext cx="5500726" cy="3094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42845" y="609600"/>
            <a:ext cx="3286148" cy="48006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За годы блокады погибло по разным данным от 400 тыс. до 1 млн. человек. Причём только 3% из них от бомбёжек, артобстрелов, а остальные 97% от голода.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SVETA\Desktop\смерть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428604"/>
            <a:ext cx="5786446" cy="596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142844" y="285728"/>
            <a:ext cx="3322669" cy="628654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Ситуация резко ухудшилась.   Смертность от голода стала массовой.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Стала обычной скоропостижная смерть прохожих на улицах — люди шли куда-то по своим делам, падали и мгновенно умирали.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Специальные похоронные службы ежедневно подбирали на улицах около сотни трупов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Декабрь1941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Users\SVETA\Desktop\смерть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6116" y="1857364"/>
            <a:ext cx="5857884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SVETA\Desktop\голод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1571612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143512"/>
            <a:ext cx="8458200" cy="15001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Ещё одним важным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фактором роста смертности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стал </a:t>
            </a:r>
            <a:r>
              <a:rPr lang="ru-RU" sz="5400" u="sng" dirty="0" smtClean="0">
                <a:solidFill>
                  <a:srgbClr val="C00000"/>
                </a:solidFill>
              </a:rPr>
              <a:t>холод</a:t>
            </a:r>
            <a:r>
              <a:rPr lang="ru-RU" sz="5400" dirty="0" smtClean="0">
                <a:solidFill>
                  <a:srgbClr val="C00000"/>
                </a:solidFill>
              </a:rPr>
              <a:t>.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 наступлением зимы в городе практически кончились запасы топлива: выработка электроэнергии составляла всего 15 % от довоенного уровня.</a:t>
            </a:r>
          </a:p>
          <a:p>
            <a:pPr>
              <a:buClr>
                <a:schemeClr val="hlink"/>
              </a:buClr>
              <a:buSzPct val="80000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Прекратилось 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chemeClr val="hlink"/>
              </a:buClr>
              <a:buSzPct val="80000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централизованное отопление домов, 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chemeClr val="hlink"/>
              </a:buClr>
              <a:buSzPct val="80000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замёрзли или были отключены водопровод и канализация.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C:\Users\SVETA\Desktop\post-77-12322562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85728"/>
            <a:ext cx="4857784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Самый пронзительный дневник блокадного Ленинграда.</a:t>
            </a:r>
            <a:r>
              <a:rPr lang="ru-RU" sz="4800" b="1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22" name="Picture 2" descr="C:\Users\SVETA\Desktop\таня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7215238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C:\Users\SVETA\Desktop\0022-013-Osnovnye-sobytija-1941-1945-g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428736"/>
            <a:ext cx="6096000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Неразорвавшаяся немецкая авиабомба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К лету 1942 года 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руководство нацистской Германии приняло решение активизировать боевые действия на Ленинградском фронте, и в первую очередь, усилить артиллерийские обстрелы и бомбардировки города.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SVETA\Desktop\бомб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142984"/>
            <a:ext cx="4000528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C:\Users\SVETA\Desktop\Leningrad-World-War-II_zpse8a78d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357166"/>
            <a:ext cx="7620000" cy="493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C00000"/>
                </a:solidFill>
              </a:rPr>
              <a:t>Петродворец</a:t>
            </a:r>
            <a:endParaRPr lang="ru-RU" sz="6600" dirty="0">
              <a:solidFill>
                <a:srgbClr val="C00000"/>
              </a:solidFill>
            </a:endParaRPr>
          </a:p>
        </p:txBody>
      </p:sp>
      <p:pic>
        <p:nvPicPr>
          <p:cNvPr id="16386" name="Picture 2" descr="C:\Users\SVETA\Desktop\Разрушенный_Петродворец_Январь_1944_г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1500174"/>
            <a:ext cx="6362700" cy="477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1857364"/>
            <a:ext cx="60960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Война подступила к городу вплотную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500042"/>
            <a:ext cx="8686800" cy="107157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C00000"/>
                </a:solidFill>
              </a:rPr>
              <a:t>В </a:t>
            </a:r>
            <a:r>
              <a:rPr lang="ru-RU" sz="3100" dirty="0" smtClean="0">
                <a:solidFill>
                  <a:srgbClr val="C00000"/>
                </a:solidFill>
              </a:rPr>
              <a:t>течение</a:t>
            </a:r>
            <a:r>
              <a:rPr lang="ru-RU" sz="2700" dirty="0" smtClean="0">
                <a:solidFill>
                  <a:srgbClr val="C00000"/>
                </a:solidFill>
              </a:rPr>
              <a:t> 1942 года были предпринято пять попыток прорыва блокады, но все они оказались неудачными.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3794" name="Picture 2" descr="C:\Users\SVETA\Desktop\0016-016-Na-beregu-Nev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1571612"/>
            <a:ext cx="6858000" cy="5000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517685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Ленинград не сдавался и жизнь продолжалась. В блокадном городе работало тридцать девять школ. </a:t>
            </a:r>
          </a:p>
          <a:p>
            <a:endParaRPr lang="ru-RU" sz="2800" dirty="0"/>
          </a:p>
        </p:txBody>
      </p:sp>
      <p:pic>
        <p:nvPicPr>
          <p:cNvPr id="4098" name="Picture 2" descr="C:\Users\SVETA\Desktop\школ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575050" y="1243770"/>
            <a:ext cx="5340350" cy="3532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</a:rPr>
              <a:t>Помощь фронту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 descr="C:\Users\SVETA\Desktop\кисет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71612"/>
            <a:ext cx="6215106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C00000"/>
                </a:solidFill>
              </a:rPr>
              <a:t>Смена у станка</a:t>
            </a:r>
            <a:endParaRPr lang="ru-RU" sz="6600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SVETA\Desktop\завод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885950" y="1745456"/>
            <a:ext cx="5524500" cy="414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Грядки на набережной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C:\Users\SVETA\Desktop\грядки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8992" y="0"/>
            <a:ext cx="5305425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Любой подходящий клочок земли превращали в поля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SVETA\Desktop\pic1994_18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500042"/>
            <a:ext cx="4381500" cy="583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C:\Users\SVETA\Desktop\1327652133_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9 августа 1942 года шел 355-й день блокады.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500034" y="500042"/>
            <a:ext cx="3008313" cy="48006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9 августа 1942 года шел 355-й день блокады. Большой зал Ленинградской филармонии не вместил всех желающих послушать Седьмую симфонию Дмитрия Шостаковича. Дирижер Карл Ильич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Элиасберг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SVETA\Desktop\симфон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48050" y="571480"/>
            <a:ext cx="5695950" cy="3695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C:\Users\SVETA\Desktop\карт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1643050"/>
            <a:ext cx="6381750" cy="455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Блокадная "артерия" Ленинграда, которую народ назвал "Дорогой жизни".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SVETA\Desktop\0c53d282067efb5311ae76a33dc6e00e_d61da015b9c379dea519548359bc4f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857232"/>
            <a:ext cx="5500726" cy="5138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Ленинградское радио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Голос Ленинградского радио  – несся сквозь метель по разрушенным улицам  и призывал  живых, оплакивая мертвых…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Не было другого голоса в этом городе, не было ничего и никого другого, чтобы связывало всех общей судьбой, общей бедой, общей надеждой…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первые месяцы блокады на улицах Ленинграда было установлено 1500 громкоговорителей, почти 450 тысяч радиоточек работали в квартирах и учреждениях…</a:t>
            </a:r>
          </a:p>
          <a:p>
            <a:endParaRPr lang="ru-RU" dirty="0"/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0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C:\Users\SVETA\Desktop\дорог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Всего с 24 ноября 1941 года по 21 апреля 1942 года через Ладожское озеро в Ленинград было доставлено 361309 тонн грузов, три четверти которых составляли продовольствие и фураж.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SVETA\Desktop\дорога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68" y="785794"/>
            <a:ext cx="53340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План «искра»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Ставка приказала 12 января 1943 года перейти в наступление южнее Ладожского озера и прорвать блокаду Ленинграда. 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12 января 1943 года в 9 часов 30 минут утреннюю тишину разорвал залп "катюш" - во всей полосе наступления началась артиллерийская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подготовка.На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лед вышли тысячи солдат. К полудню 18 января в районе Рабочих посёлков №5 и 1 произошла встреча двух фронтов. В ночь на 19 января 1943 года радио Ленинграда передало, что блокада прорвана.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9" name="Picture 3" descr="C:\Users\SVETA\Desktop\пле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215370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В январе 1944 года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блокада была полностью снята.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результате мощного наступления Красной Армии немецкие войска были отброшены от Ленинграда на расстояние 60−100 км </a:t>
            </a:r>
          </a:p>
          <a:p>
            <a:pPr>
              <a:buFont typeface="Arial" charset="0"/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900 дней осады закончились.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Медаль </a:t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r>
              <a:rPr lang="ru-RU" sz="4000" b="1" i="1" dirty="0" smtClean="0">
                <a:solidFill>
                  <a:srgbClr val="C00000"/>
                </a:solidFill>
              </a:rPr>
              <a:t>«За оборону Ленинграда»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142844" y="142852"/>
            <a:ext cx="3571900" cy="5267348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Медаль «За оборону Ленинграда» учреждена Указом Президиума Верховного Совета СССР от 22 декабря 1942 года. Автор проекта медали — художник Н. И. Москалёв.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Медалью «За оборону Ленинграда» награждались все участники обороны Ленинграда.</a:t>
            </a:r>
          </a:p>
          <a:p>
            <a:endParaRPr lang="ru-RU" dirty="0"/>
          </a:p>
        </p:txBody>
      </p:sp>
      <p:pic>
        <p:nvPicPr>
          <p:cNvPr id="35843" name="Picture 3" descr="C:\Users\SVETA\Desktop\медаль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6062345" y="2667000"/>
            <a:ext cx="365760" cy="685800"/>
          </a:xfrm>
          <a:prstGeom prst="rect">
            <a:avLst/>
          </a:prstGeom>
          <a:noFill/>
        </p:spPr>
      </p:pic>
      <p:pic>
        <p:nvPicPr>
          <p:cNvPr id="8" name="Picture 5" descr="239px-Medal_Leningrad_USSR">
            <a:hlinkClick r:id="rId3" tooltip="Medal Leningrad USSR.jp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214290"/>
            <a:ext cx="5105400" cy="4829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357158" y="5429264"/>
            <a:ext cx="8558242" cy="57783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МАЛЬЧИШКИ-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ГЕРОИ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На 1985 год медалью «За оборону Ленинграда» награждено около 1 470 000 человек. Среди них 15 тысяч блокадных детей и подростков.</a:t>
            </a:r>
          </a:p>
          <a:p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Мальчишки –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                герои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28674" name="Picture 2" descr="C:\Users\SVETA\Desktop\дети-герои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4744" y="0"/>
            <a:ext cx="50958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C:\Users\SVETA\Desktop\фина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 строительстве оборонительных сооружений под Ленинградом работали более 475 тыс. человек. Было вырыто 626 км противотанковых рвов, сооружено 15 тыс. дотов и дзотов. В самом Ленинграде на 110 узлах обороны было построено 25 км баррикад, 570 артиллерийских дотов, около 3600 пулеметных дотов.</a:t>
            </a:r>
          </a:p>
          <a:p>
            <a:endParaRPr lang="ru-RU" dirty="0"/>
          </a:p>
        </p:txBody>
      </p:sp>
      <p:pic>
        <p:nvPicPr>
          <p:cNvPr id="3" name="Picture 5" descr="43_big[1]"/>
          <p:cNvPicPr>
            <a:picLocks noChangeAspect="1" noChangeArrowheads="1"/>
          </p:cNvPicPr>
          <p:nvPr/>
        </p:nvPicPr>
        <p:blipFill>
          <a:blip r:embed="rId2" cstate="email">
            <a:lum bright="-6000" contrast="12000"/>
            <a:grayscl/>
          </a:blip>
          <a:srcRect/>
          <a:stretch>
            <a:fillRect/>
          </a:stretch>
        </p:blipFill>
        <p:spPr bwMode="auto">
          <a:xfrm>
            <a:off x="4214810" y="214290"/>
            <a:ext cx="4103687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071802" y="228599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800" dirty="0"/>
          </a:p>
        </p:txBody>
      </p:sp>
      <p:pic>
        <p:nvPicPr>
          <p:cNvPr id="8" name="Picture 4" descr="P106089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02" y="3424217"/>
            <a:ext cx="5072098" cy="343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357686" y="285728"/>
            <a:ext cx="4786314" cy="630079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8 сентября, в 18 часов 55 минут невиданный ранее по ударной мощи налет вражеской авиации.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За один заход бомбардировщиков на город было сброшено 6327 зажигательных бомб.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Загорелись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Бадаевские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склады </a:t>
            </a:r>
          </a:p>
          <a:p>
            <a:endParaRPr lang="ru-RU" dirty="0"/>
          </a:p>
        </p:txBody>
      </p:sp>
      <p:pic>
        <p:nvPicPr>
          <p:cNvPr id="26626" name="Picture 2" descr="C:\Users\SVETA\Desktop\бомбы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4714876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C00000"/>
                </a:solidFill>
              </a:rPr>
              <a:t>Карточка жизни</a:t>
            </a:r>
            <a:endParaRPr lang="ru-RU" sz="66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SVETA\Desktop\карточка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52650" y="1348581"/>
            <a:ext cx="4838700" cy="4429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3050"/>
            <a:ext cx="3322669" cy="116205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Блокадные граммы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1" y="1435100"/>
            <a:ext cx="3000364" cy="499429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до 50 % хлеба составляли примеси, </a:t>
            </a:r>
            <a:endParaRPr lang="en-US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и он был почти несъедобным. </a:t>
            </a:r>
            <a:endParaRPr lang="en-US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Все остальные продукты почти перестали выдаваться.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SVETA\Desktop\хле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714356"/>
            <a:ext cx="5810248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28596" y="928670"/>
            <a:ext cx="3008313" cy="46910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C00000"/>
                </a:solidFill>
              </a:rPr>
              <a:t>Снижение норм выдачи продуктов впервые произошло 15 сентября. 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C00000"/>
                </a:solidFill>
              </a:rPr>
              <a:t>Кроме того, </a:t>
            </a:r>
            <a:r>
              <a:rPr lang="en-US" sz="2800" b="1" dirty="0" smtClean="0">
                <a:solidFill>
                  <a:srgbClr val="C00000"/>
                </a:solidFill>
              </a:rPr>
              <a:t>            </a:t>
            </a:r>
            <a:r>
              <a:rPr lang="ru-RU" sz="2800" b="1" dirty="0" smtClean="0">
                <a:solidFill>
                  <a:srgbClr val="C00000"/>
                </a:solidFill>
              </a:rPr>
              <a:t>1 сентября была запрещена свободная продажа продовольствия  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SVETA\Desktop\пае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14290"/>
            <a:ext cx="4495800" cy="6262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5" descr="Картинка 15 из 12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169</TotalTime>
  <Words>612</Words>
  <Application>Microsoft Office PowerPoint</Application>
  <PresentationFormat>Экран (4:3)</PresentationFormat>
  <Paragraphs>59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Трек</vt:lpstr>
      <vt:lpstr>Слайд 1</vt:lpstr>
      <vt:lpstr>Война подступила к городу вплотную</vt:lpstr>
      <vt:lpstr>Ленинградское радио</vt:lpstr>
      <vt:lpstr>Слайд 4</vt:lpstr>
      <vt:lpstr>Слайд 5</vt:lpstr>
      <vt:lpstr>Карточка жизни</vt:lpstr>
      <vt:lpstr>Блокадные граммы</vt:lpstr>
      <vt:lpstr>Слайд 8</vt:lpstr>
      <vt:lpstr>Слайд 9</vt:lpstr>
      <vt:lpstr>Слайд 10</vt:lpstr>
      <vt:lpstr>Слайд 11</vt:lpstr>
      <vt:lpstr> </vt:lpstr>
      <vt:lpstr>Слайд 13</vt:lpstr>
      <vt:lpstr>Ещё одним важным  фактором роста смертности  стал холод.</vt:lpstr>
      <vt:lpstr>Самый пронзительный дневник блокадного Ленинграда. </vt:lpstr>
      <vt:lpstr>Слайд 16</vt:lpstr>
      <vt:lpstr>Неразорвавшаяся немецкая авиабомба</vt:lpstr>
      <vt:lpstr>Слайд 18</vt:lpstr>
      <vt:lpstr>Петродворец</vt:lpstr>
      <vt:lpstr>В течение 1942 года были предпринято пять попыток прорыва блокады, но все они оказались неудачными.  </vt:lpstr>
      <vt:lpstr>Слайд 21</vt:lpstr>
      <vt:lpstr>Помощь фронту</vt:lpstr>
      <vt:lpstr>Смена у станка</vt:lpstr>
      <vt:lpstr>Слайд 24</vt:lpstr>
      <vt:lpstr>Слайд 25</vt:lpstr>
      <vt:lpstr>Слайд 26</vt:lpstr>
      <vt:lpstr>9 августа 1942 года шел 355-й день блокады. </vt:lpstr>
      <vt:lpstr>Слайд 28</vt:lpstr>
      <vt:lpstr>Слайд 29</vt:lpstr>
      <vt:lpstr>Слайд 30</vt:lpstr>
      <vt:lpstr>Слайд 31</vt:lpstr>
      <vt:lpstr>План «искра»</vt:lpstr>
      <vt:lpstr>Слайд 33</vt:lpstr>
      <vt:lpstr>Слайд 34</vt:lpstr>
      <vt:lpstr>В январе 1944 года</vt:lpstr>
      <vt:lpstr>Медаль  «За оборону Ленинграда» </vt:lpstr>
      <vt:lpstr>МАЛЬЧИШКИ- ГЕРОИ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SVETA</dc:creator>
  <cp:lastModifiedBy>SVETA</cp:lastModifiedBy>
  <cp:revision>25</cp:revision>
  <dcterms:created xsi:type="dcterms:W3CDTF">2014-01-26T18:31:38Z</dcterms:created>
  <dcterms:modified xsi:type="dcterms:W3CDTF">2014-02-17T19:53:20Z</dcterms:modified>
</cp:coreProperties>
</file>