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09" r:id="rId2"/>
  </p:sldMasterIdLst>
  <p:sldIdLst>
    <p:sldId id="260" r:id="rId3"/>
    <p:sldId id="256" r:id="rId4"/>
    <p:sldId id="282" r:id="rId5"/>
    <p:sldId id="257" r:id="rId6"/>
    <p:sldId id="283" r:id="rId7"/>
    <p:sldId id="258" r:id="rId8"/>
    <p:sldId id="284" r:id="rId9"/>
    <p:sldId id="259" r:id="rId10"/>
    <p:sldId id="285" r:id="rId11"/>
    <p:sldId id="261" r:id="rId12"/>
    <p:sldId id="286" r:id="rId13"/>
    <p:sldId id="262" r:id="rId14"/>
    <p:sldId id="293" r:id="rId15"/>
    <p:sldId id="263" r:id="rId16"/>
    <p:sldId id="292" r:id="rId17"/>
    <p:sldId id="264" r:id="rId18"/>
    <p:sldId id="289" r:id="rId19"/>
    <p:sldId id="265" r:id="rId20"/>
    <p:sldId id="290" r:id="rId21"/>
    <p:sldId id="266" r:id="rId22"/>
    <p:sldId id="291" r:id="rId23"/>
    <p:sldId id="268" r:id="rId24"/>
    <p:sldId id="267" r:id="rId25"/>
    <p:sldId id="294" r:id="rId26"/>
    <p:sldId id="269" r:id="rId27"/>
    <p:sldId id="295" r:id="rId28"/>
    <p:sldId id="270" r:id="rId29"/>
    <p:sldId id="296" r:id="rId30"/>
    <p:sldId id="271" r:id="rId31"/>
    <p:sldId id="297" r:id="rId32"/>
    <p:sldId id="275" r:id="rId33"/>
    <p:sldId id="298" r:id="rId34"/>
    <p:sldId id="272" r:id="rId35"/>
    <p:sldId id="299" r:id="rId36"/>
    <p:sldId id="273" r:id="rId37"/>
    <p:sldId id="300" r:id="rId38"/>
    <p:sldId id="274" r:id="rId39"/>
    <p:sldId id="301" r:id="rId40"/>
    <p:sldId id="276" r:id="rId41"/>
    <p:sldId id="277" r:id="rId42"/>
    <p:sldId id="302" r:id="rId43"/>
    <p:sldId id="278" r:id="rId44"/>
    <p:sldId id="303" r:id="rId45"/>
    <p:sldId id="279" r:id="rId46"/>
    <p:sldId id="304" r:id="rId47"/>
    <p:sldId id="280" r:id="rId48"/>
    <p:sldId id="305" r:id="rId49"/>
    <p:sldId id="281" r:id="rId50"/>
    <p:sldId id="306" r:id="rId51"/>
    <p:sldId id="308" r:id="rId52"/>
    <p:sldId id="309" r:id="rId53"/>
    <p:sldId id="307" r:id="rId5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5463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463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614E78-0ED5-464E-B9E6-E4E804AFA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8621C-A798-47FD-A144-696D4527E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55B13-1E81-4FF8-BED0-C69879E3C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87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87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699862-FC01-4C1A-BDCF-BDFD40483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1C46A-23F8-45FE-A6EE-9543D259A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D4CDC-BBFA-4C7B-9B00-680BC9A37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38F29-180A-4C56-8133-663828FE5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C6557-1959-451A-ADCE-B59A48B01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C9BA3-1729-42A8-A51F-9D5962FA0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373D6-A240-409C-89E0-D4EB94C55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DECBF-1CED-4163-8DDD-22C64CD88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9CB56-1F11-4971-BC2C-8F12C9D3C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256AE-98CB-4FB3-81A5-D45AA8489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02EEA-65AD-4608-B043-EA18C0590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68586-7797-43B6-895E-3A9988647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CF65C-8806-4B1E-A381-9C0ACC94B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B8A4-BAC2-4D0A-8904-E0A8846352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F6AF8-A2A0-4DD8-AD73-DAA88F38A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FCD74-C7B6-4D96-B7A5-11E773F2D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3FF47-E1EC-4B39-861E-29EC5C931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F77F9-8D0D-4A47-9527-27AE1B630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DA0F8-1172-4E8C-9DF1-201DF9D2B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0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360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536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4CD755FB-F908-4FDF-9E49-225C558AC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361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3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3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7" grpId="0"/>
      <p:bldP spid="15360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5360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5360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5360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5360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536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576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7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77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77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77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7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7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0CB6B1F8-9734-4FD9-8179-626E8A87B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4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77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7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7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7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7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7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7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7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7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7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7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7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7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7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7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7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7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7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7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7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7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33" grpId="0"/>
      <p:bldP spid="157734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77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77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77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773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5773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77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77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77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773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5773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77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77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77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773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5773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77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77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77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773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5773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77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577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77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773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577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0800" b="1" smtClean="0"/>
              <a:t>I </a:t>
            </a:r>
            <a:r>
              <a:rPr lang="ru-RU" sz="10800" b="1" smtClean="0"/>
              <a:t> тур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Стоимость вопроса – </a:t>
            </a:r>
          </a:p>
          <a:p>
            <a:pPr eaLnBrk="1" hangingPunct="1">
              <a:defRPr/>
            </a:pPr>
            <a:r>
              <a:rPr lang="ru-RU" sz="4000" b="1" smtClean="0">
                <a:solidFill>
                  <a:schemeClr val="accent2"/>
                </a:solidFill>
              </a:rPr>
              <a:t>100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hlink"/>
                </a:solidFill>
              </a:rPr>
              <a:t>№ 5. Труд Евклида «Начала» посвящен: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z="2000" smtClean="0"/>
          </a:p>
          <a:p>
            <a:pPr eaLnBrk="1" hangingPunct="1"/>
            <a:r>
              <a:rPr lang="ru-RU" sz="3200" b="1" smtClean="0"/>
              <a:t>А.     Геометрии</a:t>
            </a:r>
          </a:p>
          <a:p>
            <a:pPr eaLnBrk="1" hangingPunct="1"/>
            <a:r>
              <a:rPr lang="ru-RU" sz="3200" b="1" smtClean="0"/>
              <a:t>Б.     Географии</a:t>
            </a:r>
          </a:p>
          <a:p>
            <a:pPr eaLnBrk="1" hangingPunct="1"/>
            <a:r>
              <a:rPr lang="ru-RU" sz="3200" b="1" smtClean="0"/>
              <a:t>В.     Алгебре</a:t>
            </a:r>
          </a:p>
          <a:p>
            <a:pPr eaLnBrk="1" hangingPunct="1"/>
            <a:r>
              <a:rPr lang="ru-RU" sz="3200" b="1" smtClean="0"/>
              <a:t>Г.     Арифметике</a:t>
            </a:r>
          </a:p>
          <a:p>
            <a:pPr eaLnBrk="1" hangingPunct="1"/>
            <a:endParaRPr lang="ru-RU" sz="3200" b="1" smtClean="0"/>
          </a:p>
          <a:p>
            <a:pPr eaLnBrk="1" hangingPunct="1">
              <a:buFont typeface="Wingdings" pitchFamily="2" charset="2"/>
              <a:buNone/>
            </a:pPr>
            <a:endParaRPr lang="ru-RU" sz="3200" smtClean="0"/>
          </a:p>
          <a:p>
            <a:pPr algn="r" eaLnBrk="1" hangingPunct="1"/>
            <a:r>
              <a:rPr lang="ru-RU" sz="3200" b="1" smtClean="0">
                <a:solidFill>
                  <a:schemeClr val="accent2"/>
                </a:solidFill>
              </a:rPr>
              <a:t>100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4400" b="1" smtClean="0">
                <a:solidFill>
                  <a:schemeClr val="accent2"/>
                </a:solidFill>
              </a:rPr>
              <a:t>А.     Геометрии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277813"/>
            <a:ext cx="7664450" cy="1143000"/>
          </a:xfrm>
        </p:spPr>
        <p:txBody>
          <a:bodyPr/>
          <a:lstStyle/>
          <a:p>
            <a:pPr algn="ctr" eaLnBrk="1" hangingPunct="1"/>
            <a:r>
              <a:rPr lang="ru-RU" sz="3800" b="1" smtClean="0">
                <a:solidFill>
                  <a:schemeClr val="hlink"/>
                </a:solidFill>
              </a:rPr>
              <a:t>№ 6. Какая величина самая точная?</a:t>
            </a:r>
            <a:r>
              <a:rPr lang="ru-RU" sz="3800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А.     180 км между Москвой и Тулой</a:t>
            </a:r>
          </a:p>
          <a:p>
            <a:pPr eaLnBrk="1" hangingPunct="1"/>
            <a:r>
              <a:rPr lang="ru-RU" smtClean="0"/>
              <a:t>Б.     180 шагов между соседними домами</a:t>
            </a:r>
          </a:p>
          <a:p>
            <a:pPr eaLnBrk="1" hangingPunct="1"/>
            <a:r>
              <a:rPr lang="ru-RU" smtClean="0"/>
              <a:t>В.     180 книг в библиотеке</a:t>
            </a:r>
          </a:p>
          <a:p>
            <a:pPr eaLnBrk="1" hangingPunct="1"/>
            <a:r>
              <a:rPr lang="ru-RU" smtClean="0"/>
              <a:t>Г.     180 семечек в каждом арбузе</a:t>
            </a:r>
          </a:p>
          <a:p>
            <a:pPr eaLnBrk="1" hangingPunct="1"/>
            <a:endParaRPr lang="ru-RU" b="1" smtClean="0"/>
          </a:p>
          <a:p>
            <a:pPr eaLnBrk="1" hangingPunct="1"/>
            <a:endParaRPr lang="ru-RU" smtClean="0"/>
          </a:p>
          <a:p>
            <a:pPr algn="r" eaLnBrk="1" hangingPunct="1"/>
            <a:r>
              <a:rPr lang="ru-RU" sz="3200" b="1" smtClean="0">
                <a:solidFill>
                  <a:schemeClr val="accent2"/>
                </a:solidFill>
              </a:rPr>
              <a:t>100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accent2"/>
                </a:solidFill>
              </a:rPr>
              <a:t>В.     180 книг в библиотеке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hlink"/>
                </a:solidFill>
              </a:rPr>
              <a:t>№ 7. Площадь – это характеристика геометрической фигуры: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b="1" smtClean="0"/>
              <a:t>А</a:t>
            </a:r>
            <a:r>
              <a:rPr lang="ru-RU" sz="3600" b="1" smtClean="0"/>
              <a:t>.     Качественная</a:t>
            </a:r>
          </a:p>
          <a:p>
            <a:pPr eaLnBrk="1" hangingPunct="1"/>
            <a:r>
              <a:rPr lang="ru-RU" sz="3600" b="1" smtClean="0"/>
              <a:t>Б.     Злокачественная</a:t>
            </a:r>
          </a:p>
          <a:p>
            <a:pPr eaLnBrk="1" hangingPunct="1"/>
            <a:r>
              <a:rPr lang="ru-RU" sz="3600" b="1" smtClean="0"/>
              <a:t>В.     Превосходная</a:t>
            </a:r>
          </a:p>
          <a:p>
            <a:pPr eaLnBrk="1" hangingPunct="1"/>
            <a:r>
              <a:rPr lang="ru-RU" sz="3600" b="1" smtClean="0"/>
              <a:t>Г.     Количественная </a:t>
            </a:r>
          </a:p>
          <a:p>
            <a:pPr eaLnBrk="1" hangingPunct="1"/>
            <a:endParaRPr lang="ru-RU" sz="3600" b="1" smtClean="0"/>
          </a:p>
          <a:p>
            <a:pPr algn="r" eaLnBrk="1" hangingPunct="1"/>
            <a:r>
              <a:rPr lang="ru-RU" sz="3600" b="1" smtClean="0">
                <a:solidFill>
                  <a:schemeClr val="accent2"/>
                </a:solidFill>
              </a:rPr>
              <a:t>100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3200" b="1" smtClean="0"/>
          </a:p>
          <a:p>
            <a:pPr eaLnBrk="1" hangingPunct="1">
              <a:lnSpc>
                <a:spcPct val="80000"/>
              </a:lnSpc>
            </a:pPr>
            <a:r>
              <a:rPr lang="ru-RU" sz="4000" b="1" smtClean="0">
                <a:solidFill>
                  <a:schemeClr val="accent2"/>
                </a:solidFill>
              </a:rPr>
              <a:t>Г.     Количественная</a:t>
            </a:r>
            <a:r>
              <a:rPr lang="ru-RU" sz="3200" b="1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ru-RU" sz="36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36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hlink"/>
                </a:solidFill>
              </a:rPr>
              <a:t>№ 8. Десятина – это мера: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z="2000" smtClean="0"/>
          </a:p>
          <a:p>
            <a:pPr eaLnBrk="1" hangingPunct="1"/>
            <a:r>
              <a:rPr lang="ru-RU" sz="3200" b="1" smtClean="0"/>
              <a:t>А.     Веса</a:t>
            </a:r>
          </a:p>
          <a:p>
            <a:pPr eaLnBrk="1" hangingPunct="1"/>
            <a:r>
              <a:rPr lang="ru-RU" sz="3200" b="1" smtClean="0"/>
              <a:t>Б.     Площади</a:t>
            </a:r>
          </a:p>
          <a:p>
            <a:pPr eaLnBrk="1" hangingPunct="1"/>
            <a:r>
              <a:rPr lang="ru-RU" sz="3200" b="1" smtClean="0"/>
              <a:t>В.     Длины</a:t>
            </a:r>
          </a:p>
          <a:p>
            <a:pPr eaLnBrk="1" hangingPunct="1"/>
            <a:r>
              <a:rPr lang="ru-RU" sz="3200" b="1" smtClean="0"/>
              <a:t>Г.     Объема </a:t>
            </a:r>
          </a:p>
          <a:p>
            <a:pPr eaLnBrk="1" hangingPunct="1"/>
            <a:endParaRPr lang="ru-RU" sz="3200" b="1" smtClean="0"/>
          </a:p>
          <a:p>
            <a:pPr eaLnBrk="1" hangingPunct="1"/>
            <a:endParaRPr lang="ru-RU" sz="3200" smtClean="0"/>
          </a:p>
          <a:p>
            <a:pPr algn="r" eaLnBrk="1" hangingPunct="1"/>
            <a:r>
              <a:rPr lang="ru-RU" sz="3200" b="1" smtClean="0">
                <a:solidFill>
                  <a:schemeClr val="accent2"/>
                </a:solidFill>
              </a:rPr>
              <a:t>100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4400" b="1" smtClean="0">
                <a:solidFill>
                  <a:schemeClr val="accent2"/>
                </a:solidFill>
              </a:rPr>
              <a:t>Б.     Площади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hlink"/>
                </a:solidFill>
              </a:rPr>
              <a:t>№ 9. Ромб с прямыми углами - это: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z="2000" smtClean="0"/>
          </a:p>
          <a:p>
            <a:pPr eaLnBrk="1" hangingPunct="1"/>
            <a:r>
              <a:rPr lang="ru-RU" sz="3200" b="1" smtClean="0"/>
              <a:t>А.     прямоугольник</a:t>
            </a:r>
          </a:p>
          <a:p>
            <a:pPr eaLnBrk="1" hangingPunct="1"/>
            <a:r>
              <a:rPr lang="ru-RU" sz="3200" b="1" smtClean="0"/>
              <a:t>Б.     треугольник</a:t>
            </a:r>
          </a:p>
          <a:p>
            <a:pPr eaLnBrk="1" hangingPunct="1"/>
            <a:r>
              <a:rPr lang="ru-RU" sz="3200" b="1" smtClean="0"/>
              <a:t>В.     трапеция</a:t>
            </a:r>
          </a:p>
          <a:p>
            <a:pPr eaLnBrk="1" hangingPunct="1"/>
            <a:r>
              <a:rPr lang="ru-RU" sz="3200" b="1" smtClean="0"/>
              <a:t>Г.     квадрат</a:t>
            </a:r>
          </a:p>
          <a:p>
            <a:pPr eaLnBrk="1" hangingPunct="1"/>
            <a:endParaRPr lang="ru-RU" sz="3200" b="1" smtClean="0"/>
          </a:p>
          <a:p>
            <a:pPr eaLnBrk="1" hangingPunct="1"/>
            <a:endParaRPr lang="ru-RU" sz="3200" b="1" smtClean="0"/>
          </a:p>
          <a:p>
            <a:pPr algn="r" eaLnBrk="1" hangingPunct="1"/>
            <a:r>
              <a:rPr lang="ru-RU" sz="3200" b="1" smtClean="0">
                <a:solidFill>
                  <a:schemeClr val="accent2"/>
                </a:solidFill>
              </a:rPr>
              <a:t>100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z="3600" b="1" smtClean="0"/>
          </a:p>
          <a:p>
            <a:pPr eaLnBrk="1" hangingPunct="1"/>
            <a:r>
              <a:rPr lang="ru-RU" sz="4400" b="1" smtClean="0">
                <a:solidFill>
                  <a:schemeClr val="accent2"/>
                </a:solidFill>
              </a:rPr>
              <a:t>Г.     квадрат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229600" cy="1169987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hlink"/>
                </a:solidFill>
              </a:rPr>
              <a:t>№ 1. В чем измеряется площадь земли?</a:t>
            </a:r>
            <a:r>
              <a:rPr lang="ru-RU" sz="3800" smtClean="0"/>
              <a:t> 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3600" b="1" smtClean="0"/>
              <a:t>А.      в килограммах</a:t>
            </a:r>
          </a:p>
          <a:p>
            <a:pPr eaLnBrk="1" hangingPunct="1"/>
            <a:r>
              <a:rPr lang="ru-RU" sz="3600" b="1" smtClean="0"/>
              <a:t>Б.      в кубических метрах</a:t>
            </a:r>
          </a:p>
          <a:p>
            <a:pPr eaLnBrk="1" hangingPunct="1"/>
            <a:r>
              <a:rPr lang="ru-RU" sz="3600" b="1" smtClean="0"/>
              <a:t>В.      в арах</a:t>
            </a:r>
          </a:p>
          <a:p>
            <a:pPr eaLnBrk="1" hangingPunct="1"/>
            <a:r>
              <a:rPr lang="ru-RU" sz="3600" b="1" smtClean="0"/>
              <a:t>Г.      в минутах</a:t>
            </a:r>
          </a:p>
          <a:p>
            <a:pPr eaLnBrk="1" hangingPunct="1"/>
            <a:endParaRPr lang="ru-RU" sz="3600" b="1" smtClean="0"/>
          </a:p>
          <a:p>
            <a:pPr algn="r" eaLnBrk="1" hangingPunct="1"/>
            <a:r>
              <a:rPr lang="ru-RU" sz="3600" b="1" smtClean="0">
                <a:solidFill>
                  <a:schemeClr val="accent2"/>
                </a:solidFill>
              </a:rPr>
              <a:t>100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chemeClr val="hlink"/>
                </a:solidFill>
              </a:rPr>
              <a:t>№ 10. График прямой пропорциональности: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z="4000" b="1" smtClean="0"/>
              <a:t>А.     Парабола</a:t>
            </a:r>
          </a:p>
          <a:p>
            <a:pPr eaLnBrk="1" hangingPunct="1">
              <a:lnSpc>
                <a:spcPct val="90000"/>
              </a:lnSpc>
            </a:pPr>
            <a:r>
              <a:rPr lang="ru-RU" sz="4000" b="1" smtClean="0"/>
              <a:t>Б.     Гипербола</a:t>
            </a:r>
          </a:p>
          <a:p>
            <a:pPr eaLnBrk="1" hangingPunct="1">
              <a:lnSpc>
                <a:spcPct val="90000"/>
              </a:lnSpc>
            </a:pPr>
            <a:r>
              <a:rPr lang="ru-RU" sz="4000" b="1" smtClean="0"/>
              <a:t>В.     Прямая </a:t>
            </a:r>
          </a:p>
          <a:p>
            <a:pPr eaLnBrk="1" hangingPunct="1">
              <a:lnSpc>
                <a:spcPct val="90000"/>
              </a:lnSpc>
            </a:pPr>
            <a:r>
              <a:rPr lang="ru-RU" sz="4000" b="1" smtClean="0"/>
              <a:t>Г.      Кривая </a:t>
            </a:r>
          </a:p>
          <a:p>
            <a:pPr eaLnBrk="1" hangingPunct="1">
              <a:lnSpc>
                <a:spcPct val="90000"/>
              </a:lnSpc>
            </a:pPr>
            <a:endParaRPr lang="ru-RU" sz="4000" b="1" smtClean="0"/>
          </a:p>
          <a:p>
            <a:pPr algn="r" eaLnBrk="1" hangingPunct="1">
              <a:lnSpc>
                <a:spcPct val="90000"/>
              </a:lnSpc>
            </a:pPr>
            <a:r>
              <a:rPr lang="ru-RU" sz="4000" b="1" smtClean="0">
                <a:solidFill>
                  <a:schemeClr val="accent2"/>
                </a:solidFill>
              </a:rPr>
              <a:t>100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В.     Прямая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9600" b="1" smtClean="0"/>
              <a:t>II</a:t>
            </a:r>
            <a:r>
              <a:rPr lang="ru-RU" sz="9600" b="1" smtClean="0"/>
              <a:t>  тур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Стоимость вопроса – </a:t>
            </a:r>
          </a:p>
          <a:p>
            <a:pPr eaLnBrk="1" hangingPunct="1">
              <a:defRPr/>
            </a:pPr>
            <a:r>
              <a:rPr lang="ru-RU" sz="4000" b="1" smtClean="0">
                <a:solidFill>
                  <a:schemeClr val="accent2"/>
                </a:solidFill>
              </a:rPr>
              <a:t>500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b="1" smtClean="0">
                <a:solidFill>
                  <a:schemeClr val="hlink"/>
                </a:solidFill>
              </a:rPr>
              <a:t>№ 11. Какая наука не относится непосредственно к математике?</a:t>
            </a:r>
            <a:r>
              <a:rPr lang="ru-RU" sz="3800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3200" b="1" smtClean="0"/>
              <a:t>А.     Алгебра</a:t>
            </a:r>
          </a:p>
          <a:p>
            <a:pPr eaLnBrk="1" hangingPunct="1"/>
            <a:r>
              <a:rPr lang="ru-RU" sz="3200" b="1" smtClean="0"/>
              <a:t>Б.     Тригонометрия</a:t>
            </a:r>
          </a:p>
          <a:p>
            <a:pPr eaLnBrk="1" hangingPunct="1"/>
            <a:r>
              <a:rPr lang="ru-RU" sz="3200" b="1" smtClean="0"/>
              <a:t>В.     Комбинаторика</a:t>
            </a:r>
          </a:p>
          <a:p>
            <a:pPr eaLnBrk="1" hangingPunct="1"/>
            <a:r>
              <a:rPr lang="ru-RU" sz="3200" b="1" smtClean="0"/>
              <a:t>Г.     Механика</a:t>
            </a:r>
          </a:p>
          <a:p>
            <a:pPr eaLnBrk="1" hangingPunct="1"/>
            <a:endParaRPr lang="ru-RU" sz="3200" b="1" smtClean="0"/>
          </a:p>
          <a:p>
            <a:pPr algn="r" eaLnBrk="1" hangingPunct="1"/>
            <a:r>
              <a:rPr lang="ru-RU" sz="3200" b="1" smtClean="0">
                <a:solidFill>
                  <a:schemeClr val="accent2"/>
                </a:solidFill>
              </a:rPr>
              <a:t>500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Г.     Механика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>
                <a:solidFill>
                  <a:schemeClr val="hlink"/>
                </a:solidFill>
              </a:rPr>
              <a:t>№ 12. Найдите лишнее слово в выражении </a:t>
            </a:r>
            <a:br>
              <a:rPr lang="ru-RU" sz="2400" b="1" smtClean="0">
                <a:solidFill>
                  <a:schemeClr val="hlink"/>
                </a:solidFill>
              </a:rPr>
            </a:br>
            <a:r>
              <a:rPr lang="ru-RU" sz="2400" b="1" smtClean="0">
                <a:solidFill>
                  <a:schemeClr val="hlink"/>
                </a:solidFill>
              </a:rPr>
              <a:t>«Сумма двух острых углов в прямоугольном треугольнике равна 90</a:t>
            </a:r>
            <a:r>
              <a:rPr lang="en-US" sz="2400" b="1" smtClean="0">
                <a:solidFill>
                  <a:schemeClr val="hlink"/>
                </a:solidFill>
                <a:cs typeface="Times New Roman" pitchFamily="18" charset="0"/>
              </a:rPr>
              <a:t>°</a:t>
            </a:r>
            <a:r>
              <a:rPr lang="ru-RU" sz="2400" b="1" smtClean="0">
                <a:solidFill>
                  <a:schemeClr val="hlink"/>
                </a:solidFill>
                <a:cs typeface="Times New Roman" pitchFamily="18" charset="0"/>
              </a:rPr>
              <a:t>»</a:t>
            </a:r>
            <a:r>
              <a:rPr lang="ru-RU" sz="3800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3600" b="1" smtClean="0"/>
              <a:t>А.     Острых</a:t>
            </a:r>
          </a:p>
          <a:p>
            <a:pPr eaLnBrk="1" hangingPunct="1"/>
            <a:r>
              <a:rPr lang="ru-RU" sz="3600" b="1" smtClean="0"/>
              <a:t>Б.     Двух</a:t>
            </a:r>
          </a:p>
          <a:p>
            <a:pPr eaLnBrk="1" hangingPunct="1"/>
            <a:r>
              <a:rPr lang="ru-RU" sz="3600" b="1" smtClean="0"/>
              <a:t>В.     Прямоугольном</a:t>
            </a:r>
          </a:p>
          <a:p>
            <a:pPr eaLnBrk="1" hangingPunct="1"/>
            <a:r>
              <a:rPr lang="ru-RU" sz="3600" b="1" smtClean="0"/>
              <a:t>Г.     Градусам</a:t>
            </a:r>
          </a:p>
          <a:p>
            <a:pPr eaLnBrk="1" hangingPunct="1"/>
            <a:endParaRPr lang="ru-RU" sz="3600" b="1" smtClean="0"/>
          </a:p>
          <a:p>
            <a:pPr algn="r" eaLnBrk="1" hangingPunct="1"/>
            <a:r>
              <a:rPr lang="ru-RU" sz="3600" b="1" smtClean="0">
                <a:solidFill>
                  <a:schemeClr val="accent2"/>
                </a:solidFill>
              </a:rPr>
              <a:t>500 рублей</a:t>
            </a:r>
          </a:p>
          <a:p>
            <a:pPr eaLnBrk="1" hangingPunct="1"/>
            <a:endParaRPr lang="ru-RU" sz="36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4400" b="1" smtClean="0">
                <a:solidFill>
                  <a:schemeClr val="accent2"/>
                </a:solidFill>
              </a:rPr>
              <a:t>Б.     Двух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100" b="1" smtClean="0">
                <a:solidFill>
                  <a:schemeClr val="hlink"/>
                </a:solidFill>
              </a:rPr>
              <a:t>№ 13. Какая мера длины наименьшая?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3600" b="1" smtClean="0"/>
              <a:t>А.     Аршин</a:t>
            </a:r>
          </a:p>
          <a:p>
            <a:pPr eaLnBrk="1" hangingPunct="1"/>
            <a:r>
              <a:rPr lang="ru-RU" sz="3600" b="1" smtClean="0"/>
              <a:t>Б.     Метр</a:t>
            </a:r>
          </a:p>
          <a:p>
            <a:pPr eaLnBrk="1" hangingPunct="1"/>
            <a:r>
              <a:rPr lang="ru-RU" sz="3600" b="1" smtClean="0"/>
              <a:t>В.     Ярд</a:t>
            </a:r>
          </a:p>
          <a:p>
            <a:pPr eaLnBrk="1" hangingPunct="1"/>
            <a:r>
              <a:rPr lang="ru-RU" sz="3600" b="1" smtClean="0"/>
              <a:t>Г.     Локоть</a:t>
            </a:r>
          </a:p>
          <a:p>
            <a:pPr eaLnBrk="1" hangingPunct="1"/>
            <a:endParaRPr lang="ru-RU" sz="3600" b="1" smtClean="0"/>
          </a:p>
          <a:p>
            <a:pPr algn="r" eaLnBrk="1" hangingPunct="1"/>
            <a:r>
              <a:rPr lang="ru-RU" sz="3600" b="1" smtClean="0">
                <a:solidFill>
                  <a:schemeClr val="accent2"/>
                </a:solidFill>
              </a:rPr>
              <a:t>500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z="3600" b="1" smtClean="0"/>
          </a:p>
          <a:p>
            <a:pPr eaLnBrk="1" hangingPunct="1"/>
            <a:r>
              <a:rPr lang="ru-RU" sz="4400" b="1" smtClean="0">
                <a:solidFill>
                  <a:schemeClr val="accent2"/>
                </a:solidFill>
              </a:rPr>
              <a:t>Г.     Локоть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hlink"/>
                </a:solidFill>
              </a:rPr>
              <a:t>№ 14. Какие числа соответствуют сторонам египетского треугольника?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3600" b="1" smtClean="0"/>
              <a:t>А.     10, 15, 20</a:t>
            </a:r>
          </a:p>
          <a:p>
            <a:pPr eaLnBrk="1" hangingPunct="1"/>
            <a:r>
              <a:rPr lang="ru-RU" sz="3600" b="1" smtClean="0"/>
              <a:t>Б.     3, 4, 5</a:t>
            </a:r>
          </a:p>
          <a:p>
            <a:pPr eaLnBrk="1" hangingPunct="1"/>
            <a:r>
              <a:rPr lang="ru-RU" sz="3600" b="1" smtClean="0"/>
              <a:t>В.     1, 2, 3</a:t>
            </a:r>
          </a:p>
          <a:p>
            <a:pPr eaLnBrk="1" hangingPunct="1"/>
            <a:r>
              <a:rPr lang="ru-RU" sz="3600" b="1" smtClean="0"/>
              <a:t>Г.     7, 8, 11</a:t>
            </a:r>
          </a:p>
          <a:p>
            <a:pPr eaLnBrk="1" hangingPunct="1"/>
            <a:endParaRPr lang="ru-RU" sz="3600" b="1" smtClean="0"/>
          </a:p>
          <a:p>
            <a:pPr algn="r" eaLnBrk="1" hangingPunct="1"/>
            <a:r>
              <a:rPr lang="ru-RU" sz="3600" b="1" smtClean="0">
                <a:solidFill>
                  <a:schemeClr val="accent2"/>
                </a:solidFill>
              </a:rPr>
              <a:t>500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z="6600" b="1" smtClean="0"/>
          </a:p>
          <a:p>
            <a:pPr eaLnBrk="1" hangingPunct="1"/>
            <a:r>
              <a:rPr lang="ru-RU" sz="6000" b="1" smtClean="0">
                <a:solidFill>
                  <a:schemeClr val="accent2"/>
                </a:solidFill>
              </a:rPr>
              <a:t>В.      в  арах</a:t>
            </a:r>
          </a:p>
          <a:p>
            <a:pPr eaLnBrk="1" hangingPunct="1"/>
            <a:endParaRPr lang="ru-RU" sz="660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z="3600" b="1" smtClean="0"/>
          </a:p>
          <a:p>
            <a:pPr eaLnBrk="1" hangingPunct="1"/>
            <a:r>
              <a:rPr lang="ru-RU" sz="4400" b="1" smtClean="0">
                <a:solidFill>
                  <a:schemeClr val="accent2"/>
                </a:solidFill>
              </a:rPr>
              <a:t>Б.     3, 4, 5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hlink"/>
                </a:solidFill>
              </a:rPr>
              <a:t>№ 15. Где находится эталон метра?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3200" b="1" smtClean="0"/>
              <a:t>А.     в России </a:t>
            </a:r>
          </a:p>
          <a:p>
            <a:pPr eaLnBrk="1" hangingPunct="1"/>
            <a:r>
              <a:rPr lang="ru-RU" sz="3200" b="1" smtClean="0"/>
              <a:t>Б.     в Италии</a:t>
            </a:r>
          </a:p>
          <a:p>
            <a:pPr eaLnBrk="1" hangingPunct="1"/>
            <a:r>
              <a:rPr lang="ru-RU" sz="3200" b="1" smtClean="0"/>
              <a:t>В.     в США</a:t>
            </a:r>
          </a:p>
          <a:p>
            <a:pPr eaLnBrk="1" hangingPunct="1"/>
            <a:r>
              <a:rPr lang="ru-RU" sz="3200" b="1" smtClean="0"/>
              <a:t>Г.     во Франции</a:t>
            </a:r>
          </a:p>
          <a:p>
            <a:pPr eaLnBrk="1" hangingPunct="1"/>
            <a:endParaRPr lang="ru-RU" sz="3200" b="1" smtClean="0"/>
          </a:p>
          <a:p>
            <a:pPr algn="r" eaLnBrk="1" hangingPunct="1"/>
            <a:r>
              <a:rPr lang="ru-RU" sz="3200" b="1" smtClean="0">
                <a:solidFill>
                  <a:schemeClr val="accent2"/>
                </a:solidFill>
              </a:rPr>
              <a:t>500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Г.     во Франции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b="1" smtClean="0">
                <a:solidFill>
                  <a:schemeClr val="hlink"/>
                </a:solidFill>
              </a:rPr>
              <a:t>№ 16. Какое происхождение имеет слово «арифметика»?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z="4000" b="1" smtClean="0"/>
              <a:t>А.     Арабское</a:t>
            </a:r>
          </a:p>
          <a:p>
            <a:pPr eaLnBrk="1" hangingPunct="1">
              <a:lnSpc>
                <a:spcPct val="90000"/>
              </a:lnSpc>
            </a:pPr>
            <a:r>
              <a:rPr lang="ru-RU" sz="4000" b="1" smtClean="0"/>
              <a:t>Б.     Китайское</a:t>
            </a:r>
          </a:p>
          <a:p>
            <a:pPr eaLnBrk="1" hangingPunct="1">
              <a:lnSpc>
                <a:spcPct val="90000"/>
              </a:lnSpc>
            </a:pPr>
            <a:r>
              <a:rPr lang="ru-RU" sz="4000" b="1" smtClean="0"/>
              <a:t>В.     Греческое</a:t>
            </a:r>
          </a:p>
          <a:p>
            <a:pPr eaLnBrk="1" hangingPunct="1">
              <a:lnSpc>
                <a:spcPct val="90000"/>
              </a:lnSpc>
            </a:pPr>
            <a:r>
              <a:rPr lang="ru-RU" sz="4000" b="1" smtClean="0"/>
              <a:t>Г.     Индийское</a:t>
            </a:r>
          </a:p>
          <a:p>
            <a:pPr eaLnBrk="1" hangingPunct="1">
              <a:lnSpc>
                <a:spcPct val="90000"/>
              </a:lnSpc>
            </a:pPr>
            <a:endParaRPr lang="ru-RU" sz="4000" b="1" smtClean="0"/>
          </a:p>
          <a:p>
            <a:pPr algn="r" eaLnBrk="1" hangingPunct="1">
              <a:lnSpc>
                <a:spcPct val="90000"/>
              </a:lnSpc>
            </a:pPr>
            <a:r>
              <a:rPr lang="ru-RU" sz="4000" b="1" smtClean="0">
                <a:solidFill>
                  <a:schemeClr val="accent2"/>
                </a:solidFill>
              </a:rPr>
              <a:t>500 рублей</a:t>
            </a:r>
          </a:p>
          <a:p>
            <a:pPr eaLnBrk="1" hangingPunct="1">
              <a:lnSpc>
                <a:spcPct val="90000"/>
              </a:lnSpc>
            </a:pPr>
            <a:endParaRPr lang="ru-RU" sz="40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В.     Греческое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hlink"/>
                </a:solidFill>
              </a:rPr>
              <a:t>№ 17. Сколько раз надо разрезать куб, чтобы получить 27 разных кубиков?</a:t>
            </a:r>
            <a:r>
              <a:rPr lang="ru-RU" sz="3800" smtClean="0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1800" smtClean="0"/>
          </a:p>
          <a:p>
            <a:pPr eaLnBrk="1" hangingPunct="1">
              <a:lnSpc>
                <a:spcPct val="90000"/>
              </a:lnSpc>
            </a:pPr>
            <a:endParaRPr lang="ru-RU" sz="3200" smtClean="0"/>
          </a:p>
          <a:p>
            <a:pPr eaLnBrk="1" hangingPunct="1">
              <a:lnSpc>
                <a:spcPct val="90000"/>
              </a:lnSpc>
            </a:pPr>
            <a:r>
              <a:rPr lang="ru-RU" sz="3600" b="1" smtClean="0"/>
              <a:t>А.     6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smtClean="0"/>
              <a:t>Б.     9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smtClean="0"/>
              <a:t>В.     5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smtClean="0"/>
              <a:t>Г.     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200" smtClean="0"/>
          </a:p>
          <a:p>
            <a:pPr algn="r" eaLnBrk="1" hangingPunct="1">
              <a:lnSpc>
                <a:spcPct val="90000"/>
              </a:lnSpc>
            </a:pPr>
            <a:r>
              <a:rPr lang="ru-RU" sz="3200" b="1" smtClean="0">
                <a:solidFill>
                  <a:schemeClr val="accent2"/>
                </a:solidFill>
              </a:rPr>
              <a:t>500 рублей</a:t>
            </a:r>
          </a:p>
          <a:p>
            <a:pPr eaLnBrk="1" hangingPunct="1">
              <a:lnSpc>
                <a:spcPct val="90000"/>
              </a:lnSpc>
            </a:pPr>
            <a:endParaRPr lang="ru-RU" sz="32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z="4000" b="1" smtClean="0"/>
          </a:p>
          <a:p>
            <a:pPr eaLnBrk="1" hangingPunct="1"/>
            <a:r>
              <a:rPr lang="ru-RU" sz="4400" b="1" smtClean="0">
                <a:solidFill>
                  <a:schemeClr val="accent2"/>
                </a:solidFill>
              </a:rPr>
              <a:t>А.     6</a:t>
            </a:r>
          </a:p>
          <a:p>
            <a:pPr eaLnBrk="1" hangingPunct="1"/>
            <a:endParaRPr lang="ru-RU" sz="4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hlink"/>
                </a:solidFill>
              </a:rPr>
              <a:t>№ 18. Сколько трехзначных чисел можно записать с помощью цифр 0, 2, 5?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z="1800" smtClean="0"/>
          </a:p>
          <a:p>
            <a:pPr eaLnBrk="1" hangingPunct="1"/>
            <a:r>
              <a:rPr lang="ru-RU" sz="3200" b="1" smtClean="0"/>
              <a:t>А.     3</a:t>
            </a:r>
          </a:p>
          <a:p>
            <a:pPr eaLnBrk="1" hangingPunct="1"/>
            <a:r>
              <a:rPr lang="ru-RU" sz="3200" b="1" smtClean="0"/>
              <a:t>Б.     4</a:t>
            </a:r>
          </a:p>
          <a:p>
            <a:pPr eaLnBrk="1" hangingPunct="1"/>
            <a:r>
              <a:rPr lang="ru-RU" sz="3200" b="1" smtClean="0"/>
              <a:t>В.     5</a:t>
            </a:r>
          </a:p>
          <a:p>
            <a:pPr eaLnBrk="1" hangingPunct="1"/>
            <a:r>
              <a:rPr lang="ru-RU" sz="3200" b="1" smtClean="0"/>
              <a:t>Г.     6</a:t>
            </a:r>
          </a:p>
          <a:p>
            <a:pPr eaLnBrk="1" hangingPunct="1"/>
            <a:endParaRPr lang="ru-RU" sz="3200" b="1" smtClean="0"/>
          </a:p>
          <a:p>
            <a:pPr eaLnBrk="1" hangingPunct="1"/>
            <a:endParaRPr lang="ru-RU" sz="3200" b="1" smtClean="0"/>
          </a:p>
          <a:p>
            <a:pPr algn="r" eaLnBrk="1" hangingPunct="1"/>
            <a:r>
              <a:rPr lang="ru-RU" sz="3200" b="1" smtClean="0">
                <a:solidFill>
                  <a:schemeClr val="accent2"/>
                </a:solidFill>
              </a:rPr>
              <a:t>500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z="3600" b="1" smtClean="0"/>
          </a:p>
          <a:p>
            <a:pPr eaLnBrk="1" hangingPunct="1"/>
            <a:r>
              <a:rPr lang="ru-RU" sz="4400" b="1" smtClean="0">
                <a:solidFill>
                  <a:schemeClr val="accent2"/>
                </a:solidFill>
              </a:rPr>
              <a:t>Б.     4</a:t>
            </a:r>
          </a:p>
          <a:p>
            <a:pPr eaLnBrk="1" hangingPunct="1"/>
            <a:endParaRPr lang="ru-RU" sz="4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9600" b="1" smtClean="0"/>
              <a:t>III</a:t>
            </a:r>
            <a:r>
              <a:rPr lang="ru-RU" sz="9600" b="1" smtClean="0"/>
              <a:t> тур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Стоимость вопроса -  </a:t>
            </a:r>
          </a:p>
          <a:p>
            <a:pPr eaLnBrk="1" hangingPunct="1">
              <a:defRPr/>
            </a:pPr>
            <a:r>
              <a:rPr lang="ru-RU" sz="4000" b="1" smtClean="0">
                <a:solidFill>
                  <a:schemeClr val="accent2"/>
                </a:solidFill>
              </a:rPr>
              <a:t>1000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400" b="1" smtClean="0">
                <a:solidFill>
                  <a:schemeClr val="hlink"/>
                </a:solidFill>
              </a:rPr>
              <a:t>№ 2. Какое из чисел не является простым?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z="3200" smtClean="0"/>
          </a:p>
          <a:p>
            <a:pPr eaLnBrk="1" hangingPunct="1"/>
            <a:r>
              <a:rPr lang="ru-RU" sz="3600" b="1" smtClean="0"/>
              <a:t>А.     5</a:t>
            </a:r>
          </a:p>
          <a:p>
            <a:pPr eaLnBrk="1" hangingPunct="1"/>
            <a:r>
              <a:rPr lang="ru-RU" sz="3600" b="1" smtClean="0"/>
              <a:t>Б.     29</a:t>
            </a:r>
          </a:p>
          <a:p>
            <a:pPr eaLnBrk="1" hangingPunct="1"/>
            <a:r>
              <a:rPr lang="ru-RU" sz="3600" b="1" smtClean="0"/>
              <a:t>В.     13</a:t>
            </a:r>
          </a:p>
          <a:p>
            <a:pPr eaLnBrk="1" hangingPunct="1"/>
            <a:r>
              <a:rPr lang="ru-RU" sz="3600" b="1" smtClean="0"/>
              <a:t>Г.      1</a:t>
            </a:r>
          </a:p>
          <a:p>
            <a:pPr eaLnBrk="1" hangingPunct="1"/>
            <a:endParaRPr lang="ru-RU" sz="3600" b="1" smtClean="0"/>
          </a:p>
          <a:p>
            <a:pPr algn="r" eaLnBrk="1" hangingPunct="1"/>
            <a:r>
              <a:rPr lang="ru-RU" sz="3200" b="1" smtClean="0">
                <a:solidFill>
                  <a:schemeClr val="accent2"/>
                </a:solidFill>
              </a:rPr>
              <a:t>100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400" b="1" smtClean="0">
                <a:solidFill>
                  <a:schemeClr val="hlink"/>
                </a:solidFill>
              </a:rPr>
              <a:t>№ 19. Слово «периметр» в переводе с греческого означает – «измеряю…»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3200" b="1" smtClean="0"/>
              <a:t>А.     Рядом</a:t>
            </a:r>
          </a:p>
          <a:p>
            <a:pPr eaLnBrk="1" hangingPunct="1"/>
            <a:r>
              <a:rPr lang="ru-RU" sz="3200" b="1" smtClean="0"/>
              <a:t>Б.     Около</a:t>
            </a:r>
          </a:p>
          <a:p>
            <a:pPr eaLnBrk="1" hangingPunct="1"/>
            <a:r>
              <a:rPr lang="ru-RU" sz="3200" b="1" smtClean="0"/>
              <a:t>В.     За</a:t>
            </a:r>
          </a:p>
          <a:p>
            <a:pPr eaLnBrk="1" hangingPunct="1"/>
            <a:r>
              <a:rPr lang="ru-RU" sz="3200" b="1" smtClean="0"/>
              <a:t>Г.     Перед </a:t>
            </a:r>
          </a:p>
          <a:p>
            <a:pPr eaLnBrk="1" hangingPunct="1"/>
            <a:endParaRPr lang="ru-RU" sz="3200" b="1" smtClean="0"/>
          </a:p>
          <a:p>
            <a:pPr algn="r" eaLnBrk="1" hangingPunct="1"/>
            <a:r>
              <a:rPr lang="ru-RU" sz="3200" b="1" smtClean="0">
                <a:solidFill>
                  <a:schemeClr val="accent2"/>
                </a:solidFill>
              </a:rPr>
              <a:t>1000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z="3200" b="1" smtClean="0"/>
          </a:p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Б.     Около</a:t>
            </a:r>
          </a:p>
          <a:p>
            <a:pPr eaLnBrk="1" hangingPunct="1"/>
            <a:endParaRPr lang="ru-RU" sz="40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>
                <a:solidFill>
                  <a:schemeClr val="hlink"/>
                </a:solidFill>
              </a:rPr>
              <a:t>№ 20. Этот математический термин в переводе с греческого означает «струна».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3200" b="1" smtClean="0"/>
              <a:t>А.     Хорда</a:t>
            </a:r>
          </a:p>
          <a:p>
            <a:pPr eaLnBrk="1" hangingPunct="1"/>
            <a:r>
              <a:rPr lang="ru-RU" sz="3200" b="1" smtClean="0"/>
              <a:t>Б.     Прямая</a:t>
            </a:r>
          </a:p>
          <a:p>
            <a:pPr eaLnBrk="1" hangingPunct="1"/>
            <a:r>
              <a:rPr lang="ru-RU" sz="3200" b="1" smtClean="0"/>
              <a:t>В.     Отрезок</a:t>
            </a:r>
          </a:p>
          <a:p>
            <a:pPr eaLnBrk="1" hangingPunct="1"/>
            <a:r>
              <a:rPr lang="ru-RU" sz="3200" b="1" smtClean="0"/>
              <a:t>Г.     Луч</a:t>
            </a:r>
          </a:p>
          <a:p>
            <a:pPr eaLnBrk="1" hangingPunct="1"/>
            <a:endParaRPr lang="ru-RU" sz="3200" b="1" smtClean="0"/>
          </a:p>
          <a:p>
            <a:pPr algn="r" eaLnBrk="1" hangingPunct="1"/>
            <a:r>
              <a:rPr lang="ru-RU" sz="3200" b="1" smtClean="0">
                <a:solidFill>
                  <a:schemeClr val="accent2"/>
                </a:solidFill>
              </a:rPr>
              <a:t>1000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А.     Хорда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000" b="1" smtClean="0">
                <a:solidFill>
                  <a:schemeClr val="hlink"/>
                </a:solidFill>
              </a:rPr>
              <a:t>№ 21. Какой термин происходит от сочетания двух греческих слов – через и угол?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3200" b="1" smtClean="0"/>
              <a:t>А.     Медиана</a:t>
            </a:r>
          </a:p>
          <a:p>
            <a:pPr eaLnBrk="1" hangingPunct="1"/>
            <a:r>
              <a:rPr lang="ru-RU" sz="3200" b="1" smtClean="0"/>
              <a:t>Б.     Биссектриса</a:t>
            </a:r>
          </a:p>
          <a:p>
            <a:pPr eaLnBrk="1" hangingPunct="1"/>
            <a:r>
              <a:rPr lang="ru-RU" sz="3200" b="1" smtClean="0"/>
              <a:t>В.     Диагональ</a:t>
            </a:r>
          </a:p>
          <a:p>
            <a:pPr eaLnBrk="1" hangingPunct="1"/>
            <a:r>
              <a:rPr lang="ru-RU" sz="3200" b="1" smtClean="0"/>
              <a:t>Г.     Высота</a:t>
            </a:r>
          </a:p>
          <a:p>
            <a:pPr eaLnBrk="1" hangingPunct="1"/>
            <a:endParaRPr lang="ru-RU" sz="3200" b="1" smtClean="0"/>
          </a:p>
          <a:p>
            <a:pPr algn="r" eaLnBrk="1" hangingPunct="1"/>
            <a:r>
              <a:rPr lang="ru-RU" sz="3200" b="1" smtClean="0">
                <a:solidFill>
                  <a:schemeClr val="accent2"/>
                </a:solidFill>
              </a:rPr>
              <a:t>1000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z="3200" b="1" smtClean="0"/>
          </a:p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В.     Диагональ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hlink"/>
                </a:solidFill>
              </a:rPr>
              <a:t>№ 22. Кому приписывают открытие свойства диаметра делить окружность на две равные части?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b="1" smtClean="0"/>
              <a:t>А.     Аристотелю</a:t>
            </a:r>
          </a:p>
          <a:p>
            <a:pPr eaLnBrk="1" hangingPunct="1"/>
            <a:r>
              <a:rPr lang="ru-RU" b="1" smtClean="0"/>
              <a:t>Б.     Фалесу</a:t>
            </a:r>
          </a:p>
          <a:p>
            <a:pPr eaLnBrk="1" hangingPunct="1"/>
            <a:r>
              <a:rPr lang="ru-RU" b="1" smtClean="0"/>
              <a:t>В.     Пифагору</a:t>
            </a:r>
          </a:p>
          <a:p>
            <a:pPr eaLnBrk="1" hangingPunct="1"/>
            <a:r>
              <a:rPr lang="ru-RU" b="1" smtClean="0"/>
              <a:t>Г.     Хеопсу</a:t>
            </a:r>
          </a:p>
          <a:p>
            <a:pPr eaLnBrk="1" hangingPunct="1"/>
            <a:endParaRPr lang="ru-RU" b="1" smtClean="0"/>
          </a:p>
          <a:p>
            <a:pPr algn="r" eaLnBrk="1" hangingPunct="1"/>
            <a:r>
              <a:rPr lang="ru-RU" sz="3200" b="1" smtClean="0">
                <a:solidFill>
                  <a:schemeClr val="accent2"/>
                </a:solidFill>
              </a:rPr>
              <a:t>1000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b="1" smtClean="0"/>
          </a:p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Б.     Фалесу</a:t>
            </a:r>
          </a:p>
          <a:p>
            <a:pPr eaLnBrk="1" hangingPunct="1"/>
            <a:endParaRPr lang="ru-RU" sz="40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solidFill>
                  <a:schemeClr val="hlink"/>
                </a:solidFill>
              </a:rPr>
              <a:t>№ 23. Какой современный термин соответствует названию фигуры «косое поле»?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3200" b="1" smtClean="0"/>
              <a:t>А.     Ромб</a:t>
            </a:r>
          </a:p>
          <a:p>
            <a:pPr eaLnBrk="1" hangingPunct="1"/>
            <a:r>
              <a:rPr lang="ru-RU" sz="3200" b="1" smtClean="0"/>
              <a:t>Б.     Трапеция</a:t>
            </a:r>
          </a:p>
          <a:p>
            <a:pPr eaLnBrk="1" hangingPunct="1"/>
            <a:r>
              <a:rPr lang="ru-RU" sz="3200" b="1" smtClean="0"/>
              <a:t>В.     Треугольник</a:t>
            </a:r>
          </a:p>
          <a:p>
            <a:pPr eaLnBrk="1" hangingPunct="1"/>
            <a:r>
              <a:rPr lang="ru-RU" sz="3200" b="1" smtClean="0"/>
              <a:t>Г.     Параллелограмм</a:t>
            </a:r>
          </a:p>
          <a:p>
            <a:pPr eaLnBrk="1" hangingPunct="1"/>
            <a:endParaRPr lang="ru-RU" sz="3200" b="1" smtClean="0"/>
          </a:p>
          <a:p>
            <a:pPr algn="r" eaLnBrk="1" hangingPunct="1"/>
            <a:r>
              <a:rPr lang="ru-RU" sz="3200" b="1" smtClean="0">
                <a:solidFill>
                  <a:schemeClr val="accent2"/>
                </a:solidFill>
              </a:rPr>
              <a:t>1000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542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Б.     Трапеция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z="3600" b="1" smtClean="0"/>
          </a:p>
          <a:p>
            <a:pPr eaLnBrk="1" hangingPunct="1"/>
            <a:r>
              <a:rPr lang="ru-RU" sz="4800" b="1" smtClean="0">
                <a:solidFill>
                  <a:schemeClr val="accent2"/>
                </a:solidFill>
              </a:rPr>
              <a:t>Г.      1</a:t>
            </a:r>
          </a:p>
          <a:p>
            <a:pPr eaLnBrk="1" hangingPunct="1"/>
            <a:endParaRPr lang="ru-RU" sz="48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b="1" smtClean="0">
                <a:solidFill>
                  <a:schemeClr val="hlink"/>
                </a:solidFill>
              </a:rPr>
              <a:t>№ 24. Буквально это слово означает «за сотню» или «со ста».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3600" smtClean="0"/>
              <a:t>А.     Десятичная дробь</a:t>
            </a:r>
          </a:p>
          <a:p>
            <a:pPr eaLnBrk="1" hangingPunct="1"/>
            <a:r>
              <a:rPr lang="ru-RU" sz="3600" smtClean="0"/>
              <a:t>Б.     Сотая часть </a:t>
            </a:r>
          </a:p>
          <a:p>
            <a:pPr eaLnBrk="1" hangingPunct="1"/>
            <a:r>
              <a:rPr lang="ru-RU" sz="3600" smtClean="0"/>
              <a:t>В.     Процент</a:t>
            </a:r>
          </a:p>
          <a:p>
            <a:pPr eaLnBrk="1" hangingPunct="1"/>
            <a:r>
              <a:rPr lang="ru-RU" sz="3600" smtClean="0"/>
              <a:t>Г.     Тысяча</a:t>
            </a:r>
          </a:p>
          <a:p>
            <a:pPr eaLnBrk="1" hangingPunct="1"/>
            <a:endParaRPr lang="ru-RU" sz="3600" smtClean="0"/>
          </a:p>
          <a:p>
            <a:pPr algn="r" eaLnBrk="1" hangingPunct="1"/>
            <a:r>
              <a:rPr lang="ru-RU" sz="3600" b="1" smtClean="0">
                <a:solidFill>
                  <a:schemeClr val="accent2"/>
                </a:solidFill>
              </a:rPr>
              <a:t>1000 рублей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z="3600" smtClean="0"/>
          </a:p>
          <a:p>
            <a:pPr eaLnBrk="1" hangingPunct="1"/>
            <a:r>
              <a:rPr lang="ru-RU" sz="4400" b="1" smtClean="0">
                <a:solidFill>
                  <a:schemeClr val="accent2"/>
                </a:solidFill>
              </a:rPr>
              <a:t>В.     Процент</a:t>
            </a:r>
          </a:p>
          <a:p>
            <a:pPr eaLnBrk="1" hangingPunct="1"/>
            <a:endParaRPr lang="ru-RU" sz="44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6600" b="1" u="sng" smtClean="0">
                <a:solidFill>
                  <a:schemeClr val="folHlink"/>
                </a:solidFill>
                <a:latin typeface="Bernard MT Condensed" pitchFamily="18" charset="0"/>
              </a:rPr>
              <a:t>МОЛОДЦЫ!!!</a:t>
            </a:r>
          </a:p>
        </p:txBody>
      </p:sp>
      <p:pic>
        <p:nvPicPr>
          <p:cNvPr id="57347" name="Picture 13" descr="CIMG2720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lum bright="6000"/>
          </a:blip>
          <a:srcRect/>
          <a:stretch>
            <a:fillRect/>
          </a:stretch>
        </p:blipFill>
        <p:spPr>
          <a:xfrm>
            <a:off x="914400" y="1828800"/>
            <a:ext cx="3810000" cy="2857500"/>
          </a:xfrm>
          <a:noFill/>
        </p:spPr>
      </p:pic>
      <p:pic>
        <p:nvPicPr>
          <p:cNvPr id="57348" name="Picture 14" descr="CIMG2696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lum bright="12000"/>
          </a:blip>
          <a:srcRect/>
          <a:stretch>
            <a:fillRect/>
          </a:stretch>
        </p:blipFill>
        <p:spPr>
          <a:xfrm>
            <a:off x="4876800" y="3124200"/>
            <a:ext cx="3810000" cy="285750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b="1" smtClean="0">
                <a:solidFill>
                  <a:schemeClr val="hlink"/>
                </a:solidFill>
              </a:rPr>
              <a:t>№ 3. В выражении  х</a:t>
            </a:r>
            <a:r>
              <a:rPr lang="en-US" sz="3800" b="1" smtClean="0">
                <a:solidFill>
                  <a:schemeClr val="hlink"/>
                </a:solidFill>
                <a:cs typeface="Times New Roman" pitchFamily="18" charset="0"/>
              </a:rPr>
              <a:t>²</a:t>
            </a:r>
            <a:r>
              <a:rPr lang="ru-RU" sz="3800" b="1" smtClean="0">
                <a:solidFill>
                  <a:schemeClr val="hlink"/>
                </a:solidFill>
                <a:cs typeface="Times New Roman" pitchFamily="18" charset="0"/>
              </a:rPr>
              <a:t> число 2 это:</a:t>
            </a:r>
            <a:r>
              <a:rPr lang="ru-RU" sz="380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smtClean="0"/>
          </a:p>
          <a:p>
            <a:pPr eaLnBrk="1" hangingPunct="1">
              <a:lnSpc>
                <a:spcPct val="90000"/>
              </a:lnSpc>
            </a:pPr>
            <a:r>
              <a:rPr lang="ru-RU" sz="3600" b="1" smtClean="0"/>
              <a:t>А.     Множитель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smtClean="0"/>
              <a:t>Б.     Основание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smtClean="0"/>
              <a:t>В.     Показатель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smtClean="0"/>
              <a:t>Г.     Степень</a:t>
            </a:r>
          </a:p>
          <a:p>
            <a:pPr eaLnBrk="1" hangingPunct="1">
              <a:lnSpc>
                <a:spcPct val="90000"/>
              </a:lnSpc>
            </a:pPr>
            <a:endParaRPr lang="ru-RU" sz="3600" b="1" smtClean="0"/>
          </a:p>
          <a:p>
            <a:pPr algn="r" eaLnBrk="1" hangingPunct="1">
              <a:lnSpc>
                <a:spcPct val="90000"/>
              </a:lnSpc>
            </a:pPr>
            <a:r>
              <a:rPr lang="ru-RU" sz="3600" smtClean="0"/>
              <a:t> </a:t>
            </a:r>
            <a:r>
              <a:rPr lang="ru-RU" sz="3600" b="1" smtClean="0">
                <a:solidFill>
                  <a:schemeClr val="accent2"/>
                </a:solidFill>
              </a:rPr>
              <a:t>100 рублей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z="4400" b="1" smtClean="0">
              <a:solidFill>
                <a:schemeClr val="accent2"/>
              </a:solidFill>
            </a:endParaRPr>
          </a:p>
          <a:p>
            <a:pPr eaLnBrk="1" hangingPunct="1"/>
            <a:r>
              <a:rPr lang="ru-RU" sz="4400" b="1" smtClean="0">
                <a:solidFill>
                  <a:schemeClr val="accent2"/>
                </a:solidFill>
              </a:rPr>
              <a:t>В.     Показатель</a:t>
            </a:r>
          </a:p>
          <a:p>
            <a:pPr eaLnBrk="1" hangingPunct="1"/>
            <a:endParaRPr lang="ru-RU" sz="4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hlink"/>
                </a:solidFill>
              </a:rPr>
              <a:t>№ 4. Сколько получится десятков, если 2 десятка умножить на 2 десятка?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z="4000" b="1" smtClean="0"/>
              <a:t>А.     4 десятка</a:t>
            </a:r>
          </a:p>
          <a:p>
            <a:pPr eaLnBrk="1" hangingPunct="1">
              <a:lnSpc>
                <a:spcPct val="90000"/>
              </a:lnSpc>
            </a:pPr>
            <a:r>
              <a:rPr lang="ru-RU" sz="4000" b="1" smtClean="0"/>
              <a:t>Б.     40 десятков</a:t>
            </a:r>
          </a:p>
          <a:p>
            <a:pPr eaLnBrk="1" hangingPunct="1">
              <a:lnSpc>
                <a:spcPct val="90000"/>
              </a:lnSpc>
            </a:pPr>
            <a:r>
              <a:rPr lang="ru-RU" sz="4000" b="1" smtClean="0"/>
              <a:t>В.     ни одного десятка</a:t>
            </a:r>
          </a:p>
          <a:p>
            <a:pPr eaLnBrk="1" hangingPunct="1">
              <a:lnSpc>
                <a:spcPct val="90000"/>
              </a:lnSpc>
            </a:pPr>
            <a:r>
              <a:rPr lang="ru-RU" sz="4000" b="1" smtClean="0"/>
              <a:t>Г.     400 десятков</a:t>
            </a:r>
          </a:p>
          <a:p>
            <a:pPr eaLnBrk="1" hangingPunct="1">
              <a:lnSpc>
                <a:spcPct val="90000"/>
              </a:lnSpc>
            </a:pPr>
            <a:endParaRPr lang="ru-RU" sz="4000" b="1" smtClean="0"/>
          </a:p>
          <a:p>
            <a:pPr algn="r" eaLnBrk="1" hangingPunct="1">
              <a:lnSpc>
                <a:spcPct val="90000"/>
              </a:lnSpc>
            </a:pPr>
            <a:r>
              <a:rPr lang="ru-RU" sz="4000" b="1" smtClean="0">
                <a:solidFill>
                  <a:schemeClr val="accent2"/>
                </a:solidFill>
              </a:rPr>
              <a:t>100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Верный ответ: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4400" b="1" smtClean="0">
                <a:solidFill>
                  <a:schemeClr val="accent2"/>
                </a:solidFill>
              </a:rPr>
              <a:t>Б.     40 десятков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501</TotalTime>
  <Words>837</Words>
  <Application>Microsoft PowerPoint</Application>
  <PresentationFormat>Экран (4:3)</PresentationFormat>
  <Paragraphs>271</Paragraphs>
  <Slides>52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52</vt:i4>
      </vt:variant>
    </vt:vector>
  </HeadingPairs>
  <TitlesOfParts>
    <vt:vector size="60" baseType="lpstr">
      <vt:lpstr>Arial</vt:lpstr>
      <vt:lpstr>Times New Roman</vt:lpstr>
      <vt:lpstr>Wingdings</vt:lpstr>
      <vt:lpstr>Calibri</vt:lpstr>
      <vt:lpstr>Tahoma</vt:lpstr>
      <vt:lpstr>Bernard MT Condensed</vt:lpstr>
      <vt:lpstr>Слои</vt:lpstr>
      <vt:lpstr>Равновесие</vt:lpstr>
      <vt:lpstr>I  тур</vt:lpstr>
      <vt:lpstr>№ 1. В чем измеряется площадь земли? </vt:lpstr>
      <vt:lpstr>Верный ответ:</vt:lpstr>
      <vt:lpstr>№ 2. Какое из чисел не является простым?</vt:lpstr>
      <vt:lpstr>Верный ответ:</vt:lpstr>
      <vt:lpstr>№ 3. В выражении  х² число 2 это: </vt:lpstr>
      <vt:lpstr>Верный ответ:</vt:lpstr>
      <vt:lpstr>№ 4. Сколько получится десятков, если 2 десятка умножить на 2 десятка?</vt:lpstr>
      <vt:lpstr>Верный ответ:</vt:lpstr>
      <vt:lpstr>№ 5. Труд Евклида «Начала» посвящен:</vt:lpstr>
      <vt:lpstr>Верный ответ:</vt:lpstr>
      <vt:lpstr>№ 6. Какая величина самая точная? </vt:lpstr>
      <vt:lpstr>Верный ответ:</vt:lpstr>
      <vt:lpstr>№ 7. Площадь – это характеристика геометрической фигуры:</vt:lpstr>
      <vt:lpstr>Верный ответ:</vt:lpstr>
      <vt:lpstr>№ 8. Десятина – это мера:</vt:lpstr>
      <vt:lpstr>Верный ответ:</vt:lpstr>
      <vt:lpstr>№ 9. Ромб с прямыми углами - это:</vt:lpstr>
      <vt:lpstr>Верный ответ:</vt:lpstr>
      <vt:lpstr>№ 10. График прямой пропорциональности:</vt:lpstr>
      <vt:lpstr>Верный ответ:</vt:lpstr>
      <vt:lpstr>II  тур</vt:lpstr>
      <vt:lpstr>№ 11. Какая наука не относится непосредственно к математике? </vt:lpstr>
      <vt:lpstr>Верный ответ:</vt:lpstr>
      <vt:lpstr>№ 12. Найдите лишнее слово в выражении  «Сумма двух острых углов в прямоугольном треугольнике равна 90°» </vt:lpstr>
      <vt:lpstr>Верный ответ:</vt:lpstr>
      <vt:lpstr>№ 13. Какая мера длины наименьшая?</vt:lpstr>
      <vt:lpstr>Верный ответ:</vt:lpstr>
      <vt:lpstr>№ 14. Какие числа соответствуют сторонам египетского треугольника?</vt:lpstr>
      <vt:lpstr>Верный ответ:</vt:lpstr>
      <vt:lpstr>№ 15. Где находится эталон метра?</vt:lpstr>
      <vt:lpstr>Верный ответ:</vt:lpstr>
      <vt:lpstr>№ 16. Какое происхождение имеет слово «арифметика»?</vt:lpstr>
      <vt:lpstr>Верный ответ:</vt:lpstr>
      <vt:lpstr>№ 17. Сколько раз надо разрезать куб, чтобы получить 27 разных кубиков? </vt:lpstr>
      <vt:lpstr>Верный ответ:</vt:lpstr>
      <vt:lpstr>№ 18. Сколько трехзначных чисел можно записать с помощью цифр 0, 2, 5?</vt:lpstr>
      <vt:lpstr>Верный ответ:</vt:lpstr>
      <vt:lpstr>III тур</vt:lpstr>
      <vt:lpstr>№ 19. Слово «периметр» в переводе с греческого означает – «измеряю…»</vt:lpstr>
      <vt:lpstr>Верный ответ:</vt:lpstr>
      <vt:lpstr>№ 20. Этот математический термин в переводе с греческого означает «струна».</vt:lpstr>
      <vt:lpstr>Верный ответ:</vt:lpstr>
      <vt:lpstr>№ 21. Какой термин происходит от сочетания двух греческих слов – через и угол?</vt:lpstr>
      <vt:lpstr>Верный ответ:</vt:lpstr>
      <vt:lpstr>№ 22. Кому приписывают открытие свойства диаметра делить окружность на две равные части?</vt:lpstr>
      <vt:lpstr>Верный ответ:</vt:lpstr>
      <vt:lpstr>№ 23. Какой современный термин соответствует названию фигуры «косое поле»?</vt:lpstr>
      <vt:lpstr>Верный ответ:</vt:lpstr>
      <vt:lpstr>№ 24. Буквально это слово означает «за сотню» или «со ста».</vt:lpstr>
      <vt:lpstr>Верный ответ:</vt:lpstr>
      <vt:lpstr>МОЛОДЦЫ!!!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                   Елена</cp:lastModifiedBy>
  <cp:revision>14</cp:revision>
  <cp:lastPrinted>1601-01-01T00:00:00Z</cp:lastPrinted>
  <dcterms:created xsi:type="dcterms:W3CDTF">1601-01-01T00:00:00Z</dcterms:created>
  <dcterms:modified xsi:type="dcterms:W3CDTF">2011-10-11T18:22:28Z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