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</p:sldMasterIdLst>
  <p:sldIdLst>
    <p:sldId id="256" r:id="rId2"/>
    <p:sldId id="259" r:id="rId3"/>
    <p:sldId id="257" r:id="rId4"/>
    <p:sldId id="258" r:id="rId5"/>
    <p:sldId id="262" r:id="rId6"/>
    <p:sldId id="260" r:id="rId7"/>
    <p:sldId id="263" r:id="rId8"/>
    <p:sldId id="264" r:id="rId9"/>
    <p:sldId id="265" r:id="rId10"/>
    <p:sldId id="266" r:id="rId11"/>
    <p:sldId id="269" r:id="rId12"/>
    <p:sldId id="271" r:id="rId13"/>
    <p:sldId id="272" r:id="rId14"/>
    <p:sldId id="267" r:id="rId15"/>
    <p:sldId id="268" r:id="rId16"/>
    <p:sldId id="270" r:id="rId17"/>
    <p:sldId id="273" r:id="rId18"/>
    <p:sldId id="261" r:id="rId19"/>
    <p:sldId id="274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5050"/>
    <a:srgbClr val="EEF779"/>
    <a:srgbClr val="CC99FF"/>
    <a:srgbClr val="CC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67" autoAdjust="0"/>
  </p:normalViewPr>
  <p:slideViewPr>
    <p:cSldViewPr>
      <p:cViewPr varScale="1">
        <p:scale>
          <a:sx n="104" d="100"/>
          <a:sy n="104" d="100"/>
        </p:scale>
        <p:origin x="-16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73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927100"/>
            <a:ext cx="8991600" cy="4495800"/>
            <a:chOff x="0" y="584"/>
            <a:chExt cx="5664" cy="2832"/>
          </a:xfrm>
        </p:grpSpPr>
        <p:sp>
          <p:nvSpPr>
            <p:cNvPr id="5" name="AutoShape 3"/>
            <p:cNvSpPr>
              <a:spLocks noChangeArrowheads="1"/>
            </p:cNvSpPr>
            <p:nvPr userDrawn="1"/>
          </p:nvSpPr>
          <p:spPr bwMode="auto">
            <a:xfrm>
              <a:off x="432" y="1304"/>
              <a:ext cx="4656" cy="2112"/>
            </a:xfrm>
            <a:prstGeom prst="roundRect">
              <a:avLst>
                <a:gd name="adj" fmla="val 1666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blackWhite">
            <a:xfrm>
              <a:off x="144" y="584"/>
              <a:ext cx="4512" cy="62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 userDrawn="1"/>
          </p:nvSpPr>
          <p:spPr bwMode="blackWhite">
            <a:xfrm>
              <a:off x="0" y="872"/>
              <a:ext cx="5664" cy="1152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4416" y="0"/>
                </a:cxn>
                <a:cxn ang="0">
                  <a:pos x="4917" y="500"/>
                </a:cxn>
                <a:cxn ang="0">
                  <a:pos x="4417" y="1000"/>
                </a:cxn>
                <a:cxn ang="0">
                  <a:pos x="0" y="1000"/>
                </a:cxn>
              </a:cxnLst>
              <a:rect l="T0" t="T1" r="T2" b="T3"/>
              <a:pathLst>
                <a:path w="4917" h="1000">
                  <a:moveTo>
                    <a:pt x="0" y="0"/>
                  </a:moveTo>
                  <a:lnTo>
                    <a:pt x="4416" y="0"/>
                  </a:lnTo>
                  <a:cubicBezTo>
                    <a:pt x="4693" y="0"/>
                    <a:pt x="4917" y="223"/>
                    <a:pt x="4917" y="500"/>
                  </a:cubicBezTo>
                  <a:cubicBezTo>
                    <a:pt x="4917" y="776"/>
                    <a:pt x="4693" y="999"/>
                    <a:pt x="4417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8" name="Line 6"/>
            <p:cNvSpPr>
              <a:spLocks noChangeShapeType="1"/>
            </p:cNvSpPr>
            <p:nvPr userDrawn="1"/>
          </p:nvSpPr>
          <p:spPr bwMode="auto">
            <a:xfrm>
              <a:off x="0" y="1928"/>
              <a:ext cx="5232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5325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28600" y="1427163"/>
            <a:ext cx="8077200" cy="1609725"/>
          </a:xfrm>
        </p:spPr>
        <p:txBody>
          <a:bodyPr/>
          <a:lstStyle>
            <a:lvl1pPr>
              <a:defRPr sz="46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325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441700"/>
            <a:ext cx="6629400" cy="16764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31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1F7D0E-4E41-4D20-8B32-31186725E0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F73ACA-096E-4384-A8DE-1B731D0A21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0013" y="228600"/>
            <a:ext cx="2084387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95263" y="228600"/>
            <a:ext cx="610235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ECD182-7B8D-4A0F-879A-3EAC15B46F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09600" y="1600200"/>
            <a:ext cx="7924800" cy="44196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043F02-9FAE-4701-9F79-1FFD802027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02449-3479-410C-A45E-5E4C567335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B66097-B5BC-4EE5-B8B1-315B4F8104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305BD8-DEB8-493F-A9DF-BFBB04DE04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3CA5A6-C4CA-4EDE-A13F-906DFEF109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31047E-069A-46F2-8170-41876D4819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FDB66A-2F4F-4FD0-A584-9C57F82EAC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87FF90-9B73-4CD8-9FA2-AF00D04114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D63809-781D-4CC3-AAC2-51F8B068B0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152400"/>
            <a:ext cx="8686800" cy="6096000"/>
            <a:chOff x="0" y="96"/>
            <a:chExt cx="5472" cy="3840"/>
          </a:xfrm>
        </p:grpSpPr>
        <p:sp>
          <p:nvSpPr>
            <p:cNvPr id="52227" name="AutoShape 3"/>
            <p:cNvSpPr>
              <a:spLocks noChangeArrowheads="1"/>
            </p:cNvSpPr>
            <p:nvPr/>
          </p:nvSpPr>
          <p:spPr bwMode="auto">
            <a:xfrm>
              <a:off x="240" y="336"/>
              <a:ext cx="5232" cy="3600"/>
            </a:xfrm>
            <a:prstGeom prst="roundRect">
              <a:avLst>
                <a:gd name="adj" fmla="val 1372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52228" name="AutoShape 4"/>
            <p:cNvSpPr>
              <a:spLocks noChangeArrowheads="1"/>
            </p:cNvSpPr>
            <p:nvPr/>
          </p:nvSpPr>
          <p:spPr bwMode="blackWhite">
            <a:xfrm>
              <a:off x="0" y="96"/>
              <a:ext cx="5376" cy="768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6499" y="0"/>
                </a:cxn>
                <a:cxn ang="0">
                  <a:pos x="7000" y="500"/>
                </a:cxn>
                <a:cxn ang="0">
                  <a:pos x="6500" y="1000"/>
                </a:cxn>
                <a:cxn ang="0">
                  <a:pos x="0" y="1000"/>
                </a:cxn>
              </a:cxnLst>
              <a:rect l="T0" t="T1" r="T2" b="T3"/>
              <a:pathLst>
                <a:path w="7000" h="1000">
                  <a:moveTo>
                    <a:pt x="0" y="0"/>
                  </a:moveTo>
                  <a:lnTo>
                    <a:pt x="6499" y="0"/>
                  </a:lnTo>
                  <a:cubicBezTo>
                    <a:pt x="6776" y="0"/>
                    <a:pt x="7000" y="223"/>
                    <a:pt x="7000" y="500"/>
                  </a:cubicBezTo>
                  <a:cubicBezTo>
                    <a:pt x="7000" y="776"/>
                    <a:pt x="6776" y="999"/>
                    <a:pt x="6500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52229" name="Line 5"/>
            <p:cNvSpPr>
              <a:spLocks noChangeShapeType="1"/>
            </p:cNvSpPr>
            <p:nvPr/>
          </p:nvSpPr>
          <p:spPr bwMode="auto">
            <a:xfrm>
              <a:off x="0" y="768"/>
              <a:ext cx="50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5123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95263" y="228600"/>
            <a:ext cx="80152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24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924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22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22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22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4B9B0675-0806-4AC8-B7C7-CDA8A54A36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ru-RU" smtClean="0"/>
              <a:t>Социальный проект </a:t>
            </a:r>
            <a:br>
              <a:rPr lang="ru-RU" smtClean="0"/>
            </a:br>
            <a:r>
              <a:rPr lang="ru-RU" smtClean="0"/>
              <a:t>Тема: «Не переступи черту»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Times New Roman" pitchFamily="18" charset="0"/>
              </a:rPr>
              <a:t>Участники: учащиеся 8 г класса</a:t>
            </a:r>
          </a:p>
          <a:p>
            <a:pPr eaLnBrk="1" hangingPunct="1"/>
            <a:r>
              <a:rPr lang="ru-RU" smtClean="0">
                <a:latin typeface="Times New Roman" pitchFamily="18" charset="0"/>
              </a:rPr>
              <a:t>Кл. руководитель: Заводиленко О.Л.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Социологический опрос 9 классы</a:t>
            </a:r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>
            <p:ph idx="1"/>
          </p:nvPr>
        </p:nvGraphicFramePr>
        <p:xfrm>
          <a:off x="0" y="1676400"/>
          <a:ext cx="9144000" cy="5181600"/>
        </p:xfrm>
        <a:graphic>
          <a:graphicData uri="http://schemas.openxmlformats.org/presentationml/2006/ole">
            <p:oleObj spid="_x0000_s3074" name="Диаграмма" r:id="rId3" imgW="6096000" imgH="4067251" progId="MSGraph.Chart.8">
              <p:embed followColorScheme="full"/>
            </p:oleObj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graphicFrame>
        <p:nvGraphicFramePr>
          <p:cNvPr id="4098" name="Диаграмма 3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1547813" y="1778000"/>
          <a:ext cx="6048375" cy="4064000"/>
        </p:xfrm>
        <a:graphic>
          <a:graphicData uri="http://schemas.openxmlformats.org/presentationml/2006/ole">
            <p:oleObj spid="_x0000_s4098" r:id="rId3" imgW="6047756" imgH="4060288" progId="Excel.Chart.8">
              <p:embed/>
            </p:oleObj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762000"/>
            <a:ext cx="89646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228600" algn="l"/>
              </a:tabLst>
            </a:pPr>
            <a:endParaRPr lang="ru-RU" sz="2000"/>
          </a:p>
        </p:txBody>
      </p:sp>
      <p:pic>
        <p:nvPicPr>
          <p:cNvPr id="14339" name="Picture 4" descr="сканирование00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21213" y="1752600"/>
            <a:ext cx="3941762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6" descr="сканирова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600200"/>
            <a:ext cx="3429000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62000" y="457200"/>
            <a:ext cx="65532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Презентация «Даже не пробуй!»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381000" y="228600"/>
            <a:ext cx="8913813" cy="665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Ins="431664" bIns="539580" anchor="ctr">
            <a:spAutoFit/>
          </a:bodyPr>
          <a:lstStyle/>
          <a:p>
            <a:r>
              <a:rPr lang="ru-RU" sz="2800"/>
              <a:t>В новом Уголовном Кодексе РФ, наркотикам</a:t>
            </a:r>
          </a:p>
          <a:p>
            <a:r>
              <a:rPr lang="ru-RU" sz="2800"/>
              <a:t> посвящен ряд статей:</a:t>
            </a:r>
            <a:r>
              <a:rPr lang="ru-RU" sz="1600"/>
              <a:t/>
            </a:r>
            <a:br>
              <a:rPr lang="ru-RU" sz="1600"/>
            </a:br>
            <a:endParaRPr lang="ru-RU" sz="1600"/>
          </a:p>
          <a:p>
            <a:r>
              <a:rPr lang="ru-RU" sz="1600"/>
              <a:t>Ст. 228</a:t>
            </a:r>
            <a:r>
              <a:rPr lang="ru-RU" sz="1600" b="1"/>
              <a:t>. </a:t>
            </a:r>
            <a:r>
              <a:rPr lang="ru-RU" sz="1600"/>
              <a:t>Незаконное изготовление, приобретение, хранение, перевозка, </a:t>
            </a:r>
          </a:p>
          <a:p>
            <a:r>
              <a:rPr lang="ru-RU" sz="1600"/>
              <a:t>пересылка либо сбыт наркотических средств или психотропных веществ.</a:t>
            </a:r>
            <a:br>
              <a:rPr lang="ru-RU" sz="1600"/>
            </a:br>
            <a:r>
              <a:rPr lang="ru-RU" sz="1600" i="1"/>
              <a:t>Статья предусматривает лишение свободы до 10 лет.</a:t>
            </a:r>
          </a:p>
          <a:p>
            <a:r>
              <a:rPr lang="ru-RU" sz="1600"/>
              <a:t/>
            </a:r>
            <a:br>
              <a:rPr lang="ru-RU" sz="1600"/>
            </a:br>
            <a:r>
              <a:rPr lang="ru-RU" sz="1600"/>
              <a:t>Ст. 229</a:t>
            </a:r>
            <a:r>
              <a:rPr lang="ru-RU" sz="1600" b="1"/>
              <a:t>. </a:t>
            </a:r>
            <a:r>
              <a:rPr lang="ru-RU" sz="1600"/>
              <a:t>Хищение либо вымогательство наркотических средств или психотропных </a:t>
            </a:r>
          </a:p>
          <a:p>
            <a:r>
              <a:rPr lang="ru-RU" sz="1600"/>
              <a:t>веществ.</a:t>
            </a:r>
            <a:br>
              <a:rPr lang="ru-RU" sz="1600"/>
            </a:br>
            <a:r>
              <a:rPr lang="ru-RU" sz="1600" i="1"/>
              <a:t>Статья предусматривает лишение свободы от 3 до 15 лет.</a:t>
            </a:r>
          </a:p>
          <a:p>
            <a:r>
              <a:rPr lang="ru-RU" sz="1600"/>
              <a:t/>
            </a:r>
            <a:br>
              <a:rPr lang="ru-RU" sz="1600"/>
            </a:br>
            <a:r>
              <a:rPr lang="ru-RU" sz="1600"/>
              <a:t>Ст. 230</a:t>
            </a:r>
            <a:r>
              <a:rPr lang="ru-RU" sz="1600" b="1"/>
              <a:t>. </a:t>
            </a:r>
            <a:r>
              <a:rPr lang="ru-RU" sz="1600"/>
              <a:t>Склонение к употреблению наркотических средств или психотропных веществ.</a:t>
            </a:r>
            <a:br>
              <a:rPr lang="ru-RU" sz="1600"/>
            </a:br>
            <a:r>
              <a:rPr lang="ru-RU" sz="1600" i="1"/>
              <a:t>Статья предусматривает лишение свободы до 12 лет.</a:t>
            </a:r>
          </a:p>
          <a:p>
            <a:r>
              <a:rPr lang="ru-RU" sz="1600"/>
              <a:t/>
            </a:r>
            <a:br>
              <a:rPr lang="ru-RU" sz="1600"/>
            </a:br>
            <a:r>
              <a:rPr lang="ru-RU" sz="1600"/>
              <a:t>Ст. 228. Освобождение от ответственности за совершение преступлений, </a:t>
            </a:r>
          </a:p>
          <a:p>
            <a:r>
              <a:rPr lang="ru-RU" sz="1600"/>
              <a:t>предусмотренных данными статьями.</a:t>
            </a:r>
            <a:br>
              <a:rPr lang="ru-RU" sz="1600"/>
            </a:br>
            <a:r>
              <a:rPr lang="ru-RU" sz="1600"/>
              <a:t>Лицо, добровольно сдавшее наркотические средства или вещества, </a:t>
            </a:r>
          </a:p>
          <a:p>
            <a:r>
              <a:rPr lang="ru-RU" sz="1600"/>
              <a:t>активно способствующее раскрытию правонарушений, </a:t>
            </a:r>
          </a:p>
          <a:p>
            <a:r>
              <a:rPr lang="ru-RU" sz="1600"/>
              <a:t>с ними связанных, а также изобличению лиц, их совершивших, </a:t>
            </a:r>
          </a:p>
          <a:p>
            <a:r>
              <a:rPr lang="ru-RU" sz="1600"/>
              <a:t>освобождается от ответственности за правонарушения,</a:t>
            </a:r>
          </a:p>
          <a:p>
            <a:r>
              <a:rPr lang="ru-RU" sz="1600"/>
              <a:t> предусмотренные указанными статьями. </a:t>
            </a:r>
          </a:p>
          <a:p>
            <a:r>
              <a:rPr lang="ru-RU" sz="1600"/>
              <a:t> </a:t>
            </a:r>
          </a:p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2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2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2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2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2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2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29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29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29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29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29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29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29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29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229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29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Знакомимся с последствиями наркомании</a:t>
            </a:r>
          </a:p>
        </p:txBody>
      </p:sp>
      <p:sp>
        <p:nvSpPr>
          <p:cNvPr id="16387" name="Диаграмма 2"/>
          <p:cNvSpPr>
            <a:spLocks noGrp="1" noTextEdit="1"/>
          </p:cNvSpPr>
          <p:nvPr>
            <p:ph type="chart" idx="1"/>
          </p:nvPr>
        </p:nvSpPr>
        <p:spPr>
          <a:xfrm>
            <a:off x="533400" y="1676400"/>
            <a:ext cx="7924800" cy="4419600"/>
          </a:xfrm>
        </p:spPr>
      </p:sp>
      <p:pic>
        <p:nvPicPr>
          <p:cNvPr id="27650" name="Picture 2" descr="C:\Documents and Settings\домашний\Мои документы\x_90c6f99e.jpg"/>
          <p:cNvPicPr>
            <a:picLocks noChangeAspect="1" noChangeArrowheads="1"/>
          </p:cNvPicPr>
          <p:nvPr/>
        </p:nvPicPr>
        <p:blipFill>
          <a:blip r:embed="rId2">
            <a:lum bright="-10000" contrast="40000"/>
          </a:blip>
          <a:srcRect/>
          <a:stretch>
            <a:fillRect/>
          </a:stretch>
        </p:blipFill>
        <p:spPr bwMode="auto">
          <a:xfrm>
            <a:off x="533400" y="1676400"/>
            <a:ext cx="3352800" cy="2514600"/>
          </a:xfrm>
          <a:prstGeom prst="rect">
            <a:avLst/>
          </a:prstGeom>
          <a:ln>
            <a:noFill/>
          </a:ln>
          <a:effectLst>
            <a:glow rad="101600">
              <a:schemeClr val="bg1">
                <a:alpha val="6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651" name="Picture 3" descr="C:\Documents and Settings\домашний\Мои документы\x_93ec5b9e.jpg"/>
          <p:cNvPicPr>
            <a:picLocks noChangeAspect="1" noChangeArrowheads="1"/>
          </p:cNvPicPr>
          <p:nvPr/>
        </p:nvPicPr>
        <p:blipFill>
          <a:blip r:embed="rId3">
            <a:lum bright="-10000" contrast="20000"/>
          </a:blip>
          <a:srcRect/>
          <a:stretch>
            <a:fillRect/>
          </a:stretch>
        </p:blipFill>
        <p:spPr bwMode="auto">
          <a:xfrm>
            <a:off x="4343400" y="3657600"/>
            <a:ext cx="3587750" cy="2690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567738" cy="914400"/>
          </a:xfrm>
        </p:spPr>
        <p:txBody>
          <a:bodyPr/>
          <a:lstStyle/>
          <a:p>
            <a:r>
              <a:rPr lang="ru-RU" smtClean="0"/>
              <a:t>Встреча с наркологом Заика В.В.</a:t>
            </a:r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6626" name="Picture 2" descr="C:\Documents and Settings\домашний\Мои документы\Мои рисунки\x_bc1ea18b.jpg"/>
          <p:cNvPicPr>
            <a:picLocks noChangeAspect="1" noChangeArrowheads="1"/>
          </p:cNvPicPr>
          <p:nvPr/>
        </p:nvPicPr>
        <p:blipFill>
          <a:blip r:embed="rId2">
            <a:lum bright="-10000" contrast="30000"/>
          </a:blip>
          <a:srcRect/>
          <a:stretch>
            <a:fillRect/>
          </a:stretch>
        </p:blipFill>
        <p:spPr bwMode="auto">
          <a:xfrm>
            <a:off x="1295400" y="1676400"/>
            <a:ext cx="5562600" cy="4171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" name="Содержимое 3" descr="Изображение 006.jpg"/>
          <p:cNvPicPr>
            <a:picLocks noGrp="1" noChangeAspect="1"/>
          </p:cNvPicPr>
          <p:nvPr>
            <p:ph idx="1"/>
          </p:nvPr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685800" y="4191000"/>
            <a:ext cx="2819400" cy="2114550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 descr="Изображение 003.jpg"/>
          <p:cNvPicPr>
            <a:picLocks noChangeAspect="1"/>
          </p:cNvPicPr>
          <p:nvPr/>
        </p:nvPicPr>
        <p:blipFill>
          <a:blip r:embed="rId3">
            <a:lum bright="-10000" contrast="10000"/>
          </a:blip>
          <a:stretch>
            <a:fillRect/>
          </a:stretch>
        </p:blipFill>
        <p:spPr>
          <a:xfrm>
            <a:off x="381000" y="1371600"/>
            <a:ext cx="3276600" cy="24574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 descr="Изображение 005.jpg"/>
          <p:cNvPicPr>
            <a:picLocks noChangeAspect="1"/>
          </p:cNvPicPr>
          <p:nvPr/>
        </p:nvPicPr>
        <p:blipFill>
          <a:blip r:embed="rId4">
            <a:lum bright="-10000" contrast="20000"/>
          </a:blip>
          <a:stretch>
            <a:fillRect/>
          </a:stretch>
        </p:blipFill>
        <p:spPr>
          <a:xfrm>
            <a:off x="4419600" y="3810000"/>
            <a:ext cx="3641725" cy="27320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 descr="Изображение 001.jpg"/>
          <p:cNvPicPr>
            <a:picLocks noChangeAspect="1"/>
          </p:cNvPicPr>
          <p:nvPr/>
        </p:nvPicPr>
        <p:blipFill>
          <a:blip r:embed="rId5">
            <a:lum bright="-10000" contrast="10000"/>
          </a:blip>
          <a:srcRect l="15686" t="7516" r="12010" b="2614"/>
          <a:stretch>
            <a:fillRect/>
          </a:stretch>
        </p:blipFill>
        <p:spPr>
          <a:xfrm>
            <a:off x="5181600" y="1166813"/>
            <a:ext cx="2590800" cy="24161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Городская акция « Молодежь против наркотиков»</a:t>
            </a:r>
          </a:p>
        </p:txBody>
      </p:sp>
      <p:pic>
        <p:nvPicPr>
          <p:cNvPr id="32770" name="Picture 2" descr="E:\Фото класса\SAM_560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contrast="10000"/>
          </a:blip>
          <a:srcRect/>
          <a:stretch>
            <a:fillRect/>
          </a:stretch>
        </p:blipFill>
        <p:spPr>
          <a:xfrm>
            <a:off x="762000" y="1447800"/>
            <a:ext cx="2743200" cy="3657600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2771" name="Picture 3" descr="E:\Фото класса\SAM_5615.JPG"/>
          <p:cNvPicPr>
            <a:picLocks noChangeAspect="1" noChangeArrowheads="1"/>
          </p:cNvPicPr>
          <p:nvPr/>
        </p:nvPicPr>
        <p:blipFill>
          <a:blip r:embed="rId3">
            <a:lum contrast="10000"/>
          </a:blip>
          <a:srcRect t="2247" r="17949" b="19118"/>
          <a:stretch>
            <a:fillRect/>
          </a:stretch>
        </p:blipFill>
        <p:spPr bwMode="auto">
          <a:xfrm>
            <a:off x="5181600" y="3200400"/>
            <a:ext cx="2995613" cy="3276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8015288" cy="914400"/>
          </a:xfrm>
        </p:spPr>
        <p:txBody>
          <a:bodyPr/>
          <a:lstStyle/>
          <a:p>
            <a:pPr algn="ctr" eaLnBrk="1" hangingPunct="1"/>
            <a:r>
              <a:rPr lang="ru-RU" sz="3800" b="1" i="1" smtClean="0"/>
              <a:t>Прогнозируемые результаты </a:t>
            </a:r>
            <a:br>
              <a:rPr lang="ru-RU" sz="3800" b="1" i="1" smtClean="0"/>
            </a:br>
            <a:endParaRPr lang="ru-RU" sz="3800" b="1" i="1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Пополнение информации о вреде наркотиков</a:t>
            </a:r>
            <a:r>
              <a:rPr lang="ru-RU" sz="2400" smtClean="0"/>
              <a:t>;</a:t>
            </a:r>
            <a:r>
              <a:rPr lang="en-US" sz="2400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Повышение социальной активности учащихся</a:t>
            </a:r>
            <a:r>
              <a:rPr lang="ru-RU" sz="2400" smtClean="0"/>
              <a:t>;</a:t>
            </a:r>
            <a:r>
              <a:rPr lang="en-US" sz="2400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Интеграция учебного и воспитательного процесса</a:t>
            </a:r>
            <a:r>
              <a:rPr lang="ru-RU" sz="2400" smtClean="0"/>
              <a:t>;</a:t>
            </a:r>
            <a:r>
              <a:rPr lang="en-US" sz="2400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Способность учащихся к самоанализу, четко выраженной отрицательной позиции по отношению к вредным привычкам</a:t>
            </a:r>
            <a:r>
              <a:rPr lang="ru-RU" sz="2400" smtClean="0"/>
              <a:t>;</a:t>
            </a:r>
            <a:r>
              <a:rPr lang="en-US" sz="2400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Развитие творческих способностей, командного духа, умение работать в группах </a:t>
            </a:r>
            <a:endParaRPr lang="ru-RU" sz="2400" smtClean="0"/>
          </a:p>
          <a:p>
            <a:pPr eaLnBrk="1" hangingPunct="1">
              <a:lnSpc>
                <a:spcPct val="90000"/>
              </a:lnSpc>
            </a:pPr>
            <a:endParaRPr lang="ru-RU" sz="2400" smtClean="0"/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6000" smtClean="0"/>
              <a:t>Спасибо</a:t>
            </a:r>
          </a:p>
          <a:p>
            <a:pPr algn="ctr">
              <a:buFont typeface="Wingdings" pitchFamily="2" charset="2"/>
              <a:buNone/>
            </a:pPr>
            <a:r>
              <a:rPr lang="ru-RU" sz="6000" smtClean="0"/>
              <a:t>за</a:t>
            </a:r>
          </a:p>
          <a:p>
            <a:pPr algn="ctr">
              <a:buFont typeface="Wingdings" pitchFamily="2" charset="2"/>
              <a:buNone/>
            </a:pPr>
            <a:r>
              <a:rPr lang="ru-RU" sz="6000" smtClean="0"/>
              <a:t>внимание!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mtClean="0"/>
              <a:t>Актуальность: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800" smtClean="0"/>
              <a:t>Чума 21 века, так называют все жители Земного шара наркоманию. Многие молодые и успешные умерли из-за наркотиков, так и не познав всей радости жизни. Как бороться? Такой вопрос задаёт каждый, ведь каждый столкнулся с этой бедой. 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smtClean="0"/>
              <a:t>Антиреклама, ВОТ ЛУЧШИЙ СПОСОБ! Показать тем, кто ещё в здравом смысле, что может стать с человеком при употреблении наркотических средств 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mtClean="0"/>
              <a:t>Цель: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Убедить учащихся, что наркомания и вредные привычки пагубны для организма 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mtClean="0"/>
              <a:t>Задачи: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000" smtClean="0"/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Познакомить подростков с понятием «наркотики» и «наркомания»;</a:t>
            </a:r>
            <a:endParaRPr lang="ru-RU" sz="2000" smtClean="0"/>
          </a:p>
          <a:p>
            <a:pPr eaLnBrk="1" hangingPunct="1">
              <a:lnSpc>
                <a:spcPct val="80000"/>
              </a:lnSpc>
            </a:pPr>
            <a:endParaRPr lang="en-US" sz="2000" smtClean="0"/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Провести профилактическую работу с подростками и их родителями</a:t>
            </a:r>
            <a:r>
              <a:rPr lang="ru-RU" sz="2000" smtClean="0"/>
              <a:t>;</a:t>
            </a:r>
          </a:p>
          <a:p>
            <a:pPr eaLnBrk="1" hangingPunct="1">
              <a:lnSpc>
                <a:spcPct val="80000"/>
              </a:lnSpc>
            </a:pPr>
            <a:endParaRPr lang="en-US" sz="2000" smtClean="0"/>
          </a:p>
          <a:p>
            <a:pPr>
              <a:lnSpc>
                <a:spcPct val="80000"/>
              </a:lnSpc>
            </a:pPr>
            <a:r>
              <a:rPr lang="en-US" sz="2000" smtClean="0"/>
              <a:t>Пропаганд</a:t>
            </a:r>
            <a:r>
              <a:rPr lang="ru-RU" sz="2000" smtClean="0"/>
              <a:t>ировать  </a:t>
            </a:r>
            <a:r>
              <a:rPr lang="en-US" sz="2000" smtClean="0"/>
              <a:t>здоров</a:t>
            </a:r>
            <a:r>
              <a:rPr lang="ru-RU" sz="2000" smtClean="0"/>
              <a:t>ый </a:t>
            </a:r>
            <a:r>
              <a:rPr lang="en-US" sz="2000" smtClean="0"/>
              <a:t> образ</a:t>
            </a:r>
            <a:r>
              <a:rPr lang="ru-RU" sz="2000" smtClean="0"/>
              <a:t> </a:t>
            </a:r>
            <a:r>
              <a:rPr lang="en-US" sz="2000" smtClean="0"/>
              <a:t>жизни</a:t>
            </a:r>
            <a:r>
              <a:rPr lang="ru-RU" sz="2000" smtClean="0"/>
              <a:t>;</a:t>
            </a:r>
          </a:p>
          <a:p>
            <a:pPr>
              <a:lnSpc>
                <a:spcPct val="80000"/>
              </a:lnSpc>
            </a:pPr>
            <a:endParaRPr lang="en-US" sz="2000" smtClean="0"/>
          </a:p>
          <a:p>
            <a:pPr>
              <a:lnSpc>
                <a:spcPct val="80000"/>
              </a:lnSpc>
            </a:pPr>
            <a:r>
              <a:rPr lang="en-US" sz="2000" smtClean="0"/>
              <a:t>Профилактика девиантного поведения</a:t>
            </a:r>
            <a:r>
              <a:rPr lang="ru-RU" sz="2000" smtClean="0"/>
              <a:t>;</a:t>
            </a:r>
            <a:r>
              <a:rPr lang="en-US" sz="2000" smtClean="0"/>
              <a:t> </a:t>
            </a:r>
            <a:endParaRPr lang="ru-RU" sz="2000" smtClean="0"/>
          </a:p>
          <a:p>
            <a:pPr eaLnBrk="1" hangingPunct="1">
              <a:lnSpc>
                <a:spcPct val="80000"/>
              </a:lnSpc>
            </a:pPr>
            <a:endParaRPr lang="ru-RU" sz="2000" smtClean="0"/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Способствовать ф</a:t>
            </a:r>
            <a:r>
              <a:rPr lang="en-US" sz="2000" smtClean="0"/>
              <a:t>ормировани</a:t>
            </a:r>
            <a:r>
              <a:rPr lang="ru-RU" sz="2000" smtClean="0"/>
              <a:t>ю </a:t>
            </a:r>
            <a:r>
              <a:rPr lang="en-US" sz="2000" smtClean="0"/>
              <a:t>навыков социального взаимодействия. </a:t>
            </a:r>
            <a:endParaRPr lang="ru-RU" sz="2000" smtClean="0"/>
          </a:p>
          <a:p>
            <a:pPr eaLnBrk="1" hangingPunct="1">
              <a:lnSpc>
                <a:spcPct val="80000"/>
              </a:lnSpc>
            </a:pPr>
            <a:endParaRPr lang="en-US" sz="2000" smtClean="0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85800"/>
            <a:ext cx="8015288" cy="914400"/>
          </a:xfrm>
        </p:spPr>
        <p:txBody>
          <a:bodyPr/>
          <a:lstStyle/>
          <a:p>
            <a:pPr eaLnBrk="1" hangingPunct="1"/>
            <a:r>
              <a:rPr lang="ru-RU" sz="3800" b="1" i="1" smtClean="0"/>
              <a:t>Основополагающий вопрос проекта </a:t>
            </a:r>
            <a:br>
              <a:rPr lang="ru-RU" sz="3800" b="1" i="1" smtClean="0"/>
            </a:br>
            <a:endParaRPr lang="ru-RU" sz="3800" b="1" i="1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 smtClean="0"/>
              <a:t>Какой сделать выбор?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 i="1" smtClean="0"/>
              <a:t>Проблемные вопросы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Что такое наркотик?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Как наркотики влияют на человеческий организм?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Почему подростки употребляют наркотики?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Что надо делать в случае, если близкие люди начинают употреблять наркотики?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Что можно противопоставить употреблению наркотиков? </a:t>
            </a:r>
            <a:endParaRPr lang="ru-RU" sz="2400" smtClean="0"/>
          </a:p>
          <a:p>
            <a:pPr eaLnBrk="1" hangingPunct="1">
              <a:lnSpc>
                <a:spcPct val="90000"/>
              </a:lnSpc>
            </a:pPr>
            <a:r>
              <a:rPr lang="ru-RU" sz="2400" smtClean="0"/>
              <a:t> Е</a:t>
            </a:r>
            <a:r>
              <a:rPr lang="en-US" sz="2400" smtClean="0"/>
              <a:t>сть ли пределы у высказывания «В жизни все нужно попробовать</a:t>
            </a:r>
            <a:r>
              <a:rPr lang="ru-RU" sz="2400" smtClean="0"/>
              <a:t>»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800" b="1" i="1" smtClean="0"/>
              <a:t/>
            </a:r>
            <a:br>
              <a:rPr lang="ru-RU" sz="3800" b="1" i="1" smtClean="0"/>
            </a:br>
            <a:r>
              <a:rPr lang="ru-RU" sz="3800" b="1" i="1" smtClean="0"/>
              <a:t>Этапы </a:t>
            </a:r>
            <a:br>
              <a:rPr lang="ru-RU" sz="3800" b="1" i="1" smtClean="0"/>
            </a:br>
            <a:endParaRPr lang="ru-RU" sz="3800" b="1" i="1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smtClean="0"/>
              <a:t>Подбор и анализ литературы, изучающей проблемы «Наркомании» 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Анкетирование 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Конкурс кричалок на тему «Даже не пробуй», «Мы выбираем жизнь» 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Выпуск</a:t>
            </a:r>
            <a:r>
              <a:rPr lang="ru-RU" sz="2000" smtClean="0"/>
              <a:t> и распространение</a:t>
            </a:r>
            <a:r>
              <a:rPr lang="en-US" sz="2000" smtClean="0"/>
              <a:t> информационного буклета</a:t>
            </a:r>
            <a:r>
              <a:rPr lang="ru-RU" sz="2000" smtClean="0"/>
              <a:t> </a:t>
            </a:r>
            <a:endParaRPr lang="en-US" sz="2000" smtClean="0"/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Создание презентации</a:t>
            </a:r>
            <a:endParaRPr lang="en-US" sz="2000" smtClean="0"/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Просмотр фильма </a:t>
            </a:r>
            <a:endParaRPr lang="en-US" sz="2000" smtClean="0"/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Посещение городской акции  «Молодежь против наркотиков»</a:t>
            </a:r>
            <a:endParaRPr lang="en-US" sz="2000" smtClean="0"/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Демонстрация результатов деятельности рабочих групп. </a:t>
            </a:r>
            <a:endParaRPr lang="ru-RU" sz="2000" smtClean="0"/>
          </a:p>
          <a:p>
            <a:pPr eaLnBrk="1" hangingPunct="1">
              <a:lnSpc>
                <a:spcPct val="80000"/>
              </a:lnSpc>
            </a:pPr>
            <a:endParaRPr lang="ru-RU" sz="2000" smtClean="0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800" b="1" smtClean="0"/>
              <a:t>Проект "Не переступи черту". Анкета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2400" b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smtClean="0"/>
              <a:t>1.Употребляете ли вы наркотики?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smtClean="0"/>
              <a:t>А) Нет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smtClean="0"/>
              <a:t>Б) Нет, но пробовал однажды……(что именно)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smtClean="0"/>
              <a:t>В) Редко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smtClean="0"/>
              <a:t>Г) регулярно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smtClean="0"/>
              <a:t> 2.Если употребляете, то почему?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smtClean="0"/>
              <a:t>А) Употребляют друзья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smtClean="0"/>
              <a:t>Б) Чтобы казаться взрослее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smtClean="0"/>
              <a:t>В) Чтобы успокоиться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smtClean="0"/>
              <a:t>Г) Не хватает силы воли отказаться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Результаты анкетирования </a:t>
            </a: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>
            <p:ph idx="1"/>
          </p:nvPr>
        </p:nvGraphicFramePr>
        <p:xfrm>
          <a:off x="1525588" y="1778000"/>
          <a:ext cx="6091237" cy="4064000"/>
        </p:xfrm>
        <a:graphic>
          <a:graphicData uri="http://schemas.openxmlformats.org/presentationml/2006/ole">
            <p:oleObj spid="_x0000_s1026" name="Диаграмма" r:id="rId3" imgW="6096000" imgH="4067251" progId="MSGraph.Chart.8">
              <p:embed followColorScheme="full"/>
            </p:oleObj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5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058150" cy="1143000"/>
          </a:xfrm>
        </p:spPr>
        <p:txBody>
          <a:bodyPr/>
          <a:lstStyle/>
          <a:p>
            <a:pPr eaLnBrk="1" hangingPunct="1"/>
            <a:r>
              <a:rPr lang="ru-RU" smtClean="0"/>
              <a:t>Социологический опрос 8 классы</a:t>
            </a: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>
            <p:ph idx="1"/>
          </p:nvPr>
        </p:nvGraphicFramePr>
        <p:xfrm>
          <a:off x="0" y="1560513"/>
          <a:ext cx="8991600" cy="4840287"/>
        </p:xfrm>
        <a:graphic>
          <a:graphicData uri="http://schemas.openxmlformats.org/presentationml/2006/ole">
            <p:oleObj spid="_x0000_s2050" name="Диаграмма" r:id="rId3" imgW="6096000" imgH="4067251" progId="MSGraph.Chart.8">
              <p:embed followColorScheme="full"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Скругленный">
  <a:themeElements>
    <a:clrScheme name="Скругленный 1">
      <a:dk1>
        <a:srgbClr val="000000"/>
      </a:dk1>
      <a:lt1>
        <a:srgbClr val="FFFFFF"/>
      </a:lt1>
      <a:dk2>
        <a:srgbClr val="FFFFFF"/>
      </a:dk2>
      <a:lt2>
        <a:srgbClr val="669999"/>
      </a:lt2>
      <a:accent1>
        <a:srgbClr val="99CCFF"/>
      </a:accent1>
      <a:accent2>
        <a:srgbClr val="9999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8A8AE7"/>
      </a:accent6>
      <a:hlink>
        <a:srgbClr val="996666"/>
      </a:hlink>
      <a:folHlink>
        <a:srgbClr val="6666CC"/>
      </a:folHlink>
    </a:clrScheme>
    <a:fontScheme name="Скругленный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кругленный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кругленный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кругленный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388</TotalTime>
  <Words>397</Words>
  <Application>Microsoft PowerPoint</Application>
  <PresentationFormat>Экран (4:3)</PresentationFormat>
  <Paragraphs>79</Paragraphs>
  <Slides>19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7" baseType="lpstr">
      <vt:lpstr>Arial</vt:lpstr>
      <vt:lpstr>Wingdings</vt:lpstr>
      <vt:lpstr>Calibri</vt:lpstr>
      <vt:lpstr>Times New Roman</vt:lpstr>
      <vt:lpstr>Arial Black</vt:lpstr>
      <vt:lpstr>Скругленный</vt:lpstr>
      <vt:lpstr>Диаграмма Microsoft Graph</vt:lpstr>
      <vt:lpstr>Диаграмма Microsoft Excel</vt:lpstr>
      <vt:lpstr>Социальный проект  Тема: «Не переступи черту»</vt:lpstr>
      <vt:lpstr>Актуальность:</vt:lpstr>
      <vt:lpstr>Цель:</vt:lpstr>
      <vt:lpstr>Задачи:</vt:lpstr>
      <vt:lpstr>Основополагающий вопрос проекта  </vt:lpstr>
      <vt:lpstr> Этапы  </vt:lpstr>
      <vt:lpstr>Проект "Не переступи черту". Анкета</vt:lpstr>
      <vt:lpstr>Результаты анкетирования </vt:lpstr>
      <vt:lpstr>Социологический опрос 8 классы</vt:lpstr>
      <vt:lpstr>Социологический опрос 9 классы</vt:lpstr>
      <vt:lpstr>Слайд 11</vt:lpstr>
      <vt:lpstr>Слайд 12</vt:lpstr>
      <vt:lpstr>Слайд 13</vt:lpstr>
      <vt:lpstr>Знакомимся с последствиями наркомании</vt:lpstr>
      <vt:lpstr>Встреча с наркологом Заика В.В.</vt:lpstr>
      <vt:lpstr>Слайд 16</vt:lpstr>
      <vt:lpstr>Городская акция « Молодежь против наркотиков»</vt:lpstr>
      <vt:lpstr>Прогнозируемые результаты  </vt:lpstr>
      <vt:lpstr>Слайд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Customer</cp:lastModifiedBy>
  <cp:revision>23</cp:revision>
  <cp:lastPrinted>1601-01-01T00:00:00Z</cp:lastPrinted>
  <dcterms:created xsi:type="dcterms:W3CDTF">1601-01-01T00:00:00Z</dcterms:created>
  <dcterms:modified xsi:type="dcterms:W3CDTF">2012-06-04T15:39:20Z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