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5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chemeClr val="accent6">
                <a:lumMod val="75000"/>
              </a:schemeClr>
            </a:gs>
            <a:gs pos="17999">
              <a:schemeClr val="accent6">
                <a:lumMod val="75000"/>
              </a:schemeClr>
            </a:gs>
            <a:gs pos="36000">
              <a:schemeClr val="accent6">
                <a:lumMod val="40000"/>
                <a:lumOff val="60000"/>
              </a:schemeClr>
            </a:gs>
            <a:gs pos="61000">
              <a:srgbClr val="FBA97D"/>
            </a:gs>
            <a:gs pos="82001">
              <a:srgbClr val="FBD49C"/>
            </a:gs>
            <a:gs pos="100000">
              <a:schemeClr val="accent6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8229600" cy="1828800"/>
          </a:xfrm>
        </p:spPr>
        <p:txBody>
          <a:bodyPr>
            <a:prstTxWarp prst="textDeflateBottom">
              <a:avLst/>
            </a:prstTxWarp>
            <a:normAutofit/>
          </a:bodyPr>
          <a:lstStyle/>
          <a:p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Газетные жанры</a:t>
            </a:r>
            <a:endParaRPr lang="ru-RU" sz="8000" dirty="0">
              <a:solidFill>
                <a:schemeClr val="accent6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00298" y="1785926"/>
            <a:ext cx="4643470" cy="4186254"/>
          </a:xfrm>
          <a:solidFill>
            <a:srgbClr val="FF0000"/>
          </a:solidFill>
          <a:ln w="34925">
            <a:solidFill>
              <a:schemeClr val="bg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>
              <a:effectLst/>
            </a:endParaRPr>
          </a:p>
          <a:p>
            <a:pPr algn="ctr">
              <a:buNone/>
            </a:pPr>
            <a:r>
              <a:rPr lang="ru-RU" dirty="0" smtClean="0">
                <a:effectLst/>
              </a:rPr>
              <a:t>  Порядковый показатель, отображает важность или значимость определенного объекта или явления.</a:t>
            </a:r>
            <a:endParaRPr lang="ru-RU" dirty="0">
              <a:effectLst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Рейтинг</a:t>
            </a:r>
            <a:endParaRPr lang="ru-RU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2357430"/>
            <a:ext cx="6572296" cy="2428892"/>
          </a:xfrm>
          <a:solidFill>
            <a:srgbClr val="FFC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DB5BA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фельетон, </a:t>
            </a:r>
          </a:p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памфлет </a:t>
            </a:r>
          </a:p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очерк,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Художественно-публицистические жанры</a:t>
            </a:r>
            <a:endParaRPr lang="ru-RU" dirty="0">
              <a:solidFill>
                <a:srgbClr val="FFC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3108" y="1600200"/>
            <a:ext cx="5929354" cy="4709160"/>
          </a:xfrm>
          <a:blipFill>
            <a:blip r:embed="rId3"/>
            <a:tile tx="0" ty="0" sx="100000" sy="100000" flip="none" algn="tl"/>
          </a:blipFill>
          <a:ln>
            <a:solidFill>
              <a:srgbClr val="FDB5BA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effectLst>
                <a:glow rad="228600">
                  <a:srgbClr val="FDB5BA">
                    <a:alpha val="40000"/>
                  </a:srgbClr>
                </a:glow>
              </a:effectLst>
            </a:endParaRPr>
          </a:p>
          <a:p>
            <a:pPr algn="ctr">
              <a:buNone/>
            </a:pPr>
            <a:endParaRPr lang="ru-RU" dirty="0" smtClean="0">
              <a:effectLst>
                <a:glow rad="228600">
                  <a:srgbClr val="FDB5BA">
                    <a:alpha val="40000"/>
                  </a:srgbClr>
                </a:glow>
              </a:effectLst>
            </a:endParaRPr>
          </a:p>
          <a:p>
            <a:pPr algn="ctr">
              <a:buNone/>
            </a:pPr>
            <a:r>
              <a:rPr lang="ru-RU" dirty="0" smtClean="0">
                <a:effectLst>
                  <a:glow rad="228600">
                    <a:srgbClr val="FDB5BA">
                      <a:alpha val="40000"/>
                    </a:srgbClr>
                  </a:glow>
                </a:effectLst>
              </a:rPr>
              <a:t>Это один из сатирических жанров, задача которого — обличение общественных пороков, недостатков, содействие их искоренению. </a:t>
            </a:r>
            <a:endParaRPr lang="ru-RU" dirty="0">
              <a:effectLst>
                <a:glow rad="228600">
                  <a:srgbClr val="FDB5BA">
                    <a:alpha val="40000"/>
                  </a:srgbClr>
                </a:glo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DB5BA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Фельетон</a:t>
            </a:r>
            <a:endParaRPr lang="ru-RU" dirty="0">
              <a:solidFill>
                <a:srgbClr val="FDB5BA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Памфлет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HeroicExtremeRigh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Этот жанр отличается от фельетона более острой сатирической окраской,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HeroicExtremeLef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Много памфлетов публиковалось в советской прессе в годы Великой Отечественной войны, в них памфлетисты подвергали беспощадной критике фашизм и его главарей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7258072" cy="3900502"/>
          </a:xfrm>
          <a:solidFill>
            <a:schemeClr val="accent6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Это главный художественно-публицистический газетный жанр. </a:t>
            </a:r>
          </a:p>
          <a:p>
            <a:r>
              <a:rPr lang="ru-RU" dirty="0" smtClean="0"/>
              <a:t>Этот жанр занимает как бы промежуточное место между журналистикой и литературой.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Очерк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7400948" cy="397194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                            Информационные:</a:t>
            </a:r>
          </a:p>
          <a:p>
            <a:r>
              <a:rPr lang="ru-RU" dirty="0" smtClean="0">
                <a:solidFill>
                  <a:srgbClr val="FDB5BA"/>
                </a:solidFill>
              </a:rPr>
              <a:t>заметка,</a:t>
            </a:r>
          </a:p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репортаж,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отчёт,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интервью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                               Аналитические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статья,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рецензия,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рейтинг.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                   Художественно-публицистические</a:t>
            </a:r>
          </a:p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очерк, </a:t>
            </a:r>
          </a:p>
          <a:p>
            <a:r>
              <a:rPr lang="ru-RU" dirty="0" smtClean="0">
                <a:solidFill>
                  <a:srgbClr val="FDB5BA"/>
                </a:solidFill>
              </a:rPr>
              <a:t>фельетон, </a:t>
            </a:r>
          </a:p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памфлет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Жанры журналистики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>
              <a:lumMod val="7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pPr algn="ctr"/>
            <a:endParaRPr lang="ru-RU" dirty="0" smtClean="0">
              <a:solidFill>
                <a:srgbClr val="FDB5BA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ru-RU" dirty="0" smtClean="0">
                <a:solidFill>
                  <a:srgbClr val="FDB5BA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заметка,</a:t>
            </a:r>
          </a:p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отчёт,</a:t>
            </a:r>
          </a:p>
          <a:p>
            <a:pPr algn="ctr"/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интервью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dirty="0" smtClean="0">
                <a:solidFill>
                  <a:srgbClr val="00B0F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репортаж,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Эти жанры обозначают одним общим термином «новости»</a:t>
            </a:r>
            <a:endParaRPr lang="ru-RU" dirty="0">
              <a:solidFill>
                <a:schemeClr val="tx1">
                  <a:lumMod val="8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Информационные жанры</a:t>
            </a:r>
            <a:endParaRPr lang="ru-RU" dirty="0">
              <a:solidFill>
                <a:schemeClr val="tx1">
                  <a:lumMod val="8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DB5BA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Заметка</a:t>
            </a:r>
            <a:endParaRPr lang="ru-RU" dirty="0">
              <a:solidFill>
                <a:srgbClr val="FDB5BA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1">
                  <a:shade val="60000"/>
                </a:schemeClr>
              </a:gs>
              <a:gs pos="33000">
                <a:schemeClr val="accent1">
                  <a:tint val="86500"/>
                </a:schemeClr>
              </a:gs>
              <a:gs pos="46750">
                <a:schemeClr val="accent1">
                  <a:tint val="71000"/>
                  <a:satMod val="112000"/>
                </a:schemeClr>
              </a:gs>
              <a:gs pos="53000">
                <a:schemeClr val="accent1">
                  <a:tint val="71000"/>
                  <a:satMod val="112000"/>
                </a:schemeClr>
              </a:gs>
              <a:gs pos="68000">
                <a:schemeClr val="accent1">
                  <a:tint val="86000"/>
                </a:schemeClr>
              </a:gs>
              <a:gs pos="100000">
                <a:schemeClr val="accent1">
                  <a:shade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FDB5BA">
                      <a:alpha val="60000"/>
                    </a:srgbClr>
                  </a:glow>
                </a:effectLst>
              </a:rPr>
              <a:t>     Это самый  распространенный информационный жанр, заметка  сообщает о важном факте, событии.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2">
                  <a:shade val="60000"/>
                </a:schemeClr>
              </a:gs>
              <a:gs pos="33000">
                <a:schemeClr val="accent2">
                  <a:tint val="86500"/>
                </a:schemeClr>
              </a:gs>
              <a:gs pos="46750">
                <a:schemeClr val="accent2">
                  <a:tint val="71000"/>
                  <a:satMod val="112000"/>
                </a:schemeClr>
              </a:gs>
              <a:gs pos="53000">
                <a:schemeClr val="accent2">
                  <a:tint val="71000"/>
                  <a:satMod val="112000"/>
                </a:schemeClr>
              </a:gs>
              <a:gs pos="68000">
                <a:schemeClr val="accent2">
                  <a:tint val="86000"/>
                </a:schemeClr>
              </a:gs>
              <a:gs pos="100000">
                <a:schemeClr val="accent2">
                  <a:shade val="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perspectiveContrastingLeftFacing"/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    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FDB5BA">
                      <a:alpha val="60000"/>
                    </a:srgbClr>
                  </a:glow>
                </a:effectLst>
              </a:rPr>
              <a:t>Основные его черты — сжатость изложения, высокая оперативность. Отвечает читателям на вопросы: что, где, когда? </a:t>
            </a:r>
            <a:endParaRPr lang="ru-RU" dirty="0">
              <a:solidFill>
                <a:schemeClr val="bg1"/>
              </a:solidFill>
              <a:effectLst>
                <a:glow rad="101600">
                  <a:srgbClr val="FDB5BA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Отчет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5"/>
            <a:ext cx="3900486" cy="4143403"/>
          </a:xfrm>
          <a:effectLst>
            <a:glow rad="101600">
              <a:schemeClr val="accent2">
                <a:lumMod val="60000"/>
                <a:lumOff val="40000"/>
                <a:alpha val="6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perspectiveHeroicExtremeLeftFacing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01600">
                    <a:schemeClr val="accent2">
                      <a:lumMod val="60000"/>
                      <a:lumOff val="40000"/>
                      <a:alpha val="60000"/>
                    </a:schemeClr>
                  </a:glow>
                </a:effectLst>
              </a:rPr>
              <a:t>Отчёт — это развернутое информационное сообщение о конференции, собрании, то есть о том событии, на котором совершается большой обмен информацией. </a:t>
            </a:r>
            <a:endParaRPr lang="ru-RU" dirty="0">
              <a:solidFill>
                <a:schemeClr val="bg1"/>
              </a:solidFill>
              <a:effectLst>
                <a:glow rad="101600">
                  <a:schemeClr val="accent2">
                    <a:lumMod val="60000"/>
                    <a:lumOff val="40000"/>
                    <a:alpha val="60000"/>
                  </a:schemeClr>
                </a:glo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42" y="2357430"/>
            <a:ext cx="3471858" cy="3768733"/>
          </a:xfrm>
          <a:effectLst>
            <a:glow rad="101600">
              <a:schemeClr val="accent2">
                <a:lumMod val="60000"/>
                <a:lumOff val="40000"/>
                <a:alpha val="6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HeroicExtremeRightFacing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01600">
                    <a:schemeClr val="accent2">
                      <a:lumMod val="60000"/>
                      <a:lumOff val="40000"/>
                      <a:alpha val="60000"/>
                    </a:schemeClr>
                  </a:glow>
                </a:effectLst>
              </a:rPr>
              <a:t>  Отчёту свойственна предельная документальность и близость к словам говорящих.</a:t>
            </a:r>
            <a:endParaRPr lang="ru-RU" dirty="0">
              <a:solidFill>
                <a:schemeClr val="bg1"/>
              </a:solidFill>
              <a:effectLst>
                <a:glow rad="101600">
                  <a:schemeClr val="accent2">
                    <a:lumMod val="60000"/>
                    <a:lumOff val="40000"/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Интервью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cene3d>
            <a:camera prst="isometricOffAxis1Righ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Этот жанр представляет собой беседу журналиста с одним или несколькими лицами, имеющую общественный интерес.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cene3d>
            <a:camera prst="isometricOffAxis2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ru-RU" dirty="0" smtClean="0"/>
              <a:t>Интервью должно быть злободневным, отличаться целеустремлённостью, деловитостью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Репортаж</a:t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357298"/>
            <a:ext cx="4543428" cy="4768865"/>
          </a:xfrm>
          <a:scene3d>
            <a:camera prst="isometricLeftDown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Репортаж не просто сообщает о фактах, событиях, а показывает их глазами автора, как бы воссоздавая картину происходящего. </a:t>
            </a:r>
            <a:endParaRPr lang="ru-RU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285860"/>
            <a:ext cx="4400552" cy="4840303"/>
          </a:xfrm>
          <a:scene3d>
            <a:camera prst="isometricRightUp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Характерные особенности жанра — оперативность, динамичность, наглядность происходящего, активно действующее авторское «я», которое помогает создавать так называемый «эффект присутствия».</a:t>
            </a:r>
            <a:endParaRPr lang="ru-RU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00306"/>
            <a:ext cx="7972452" cy="3143272"/>
          </a:xfrm>
          <a:solidFill>
            <a:schemeClr val="accent5">
              <a:lumMod val="7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B05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ru-RU" sz="4000" dirty="0" smtClean="0">
                <a:solidFill>
                  <a:srgbClr val="00B05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статья, </a:t>
            </a:r>
          </a:p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рецензия,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рейтинг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429024"/>
          </a:xfrm>
        </p:spPr>
        <p:txBody>
          <a:bodyPr>
            <a:prstTxWarp prst="textArchUpPour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Аналитические жанры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Статья</a:t>
            </a:r>
            <a:endParaRPr lang="ru-RU" dirty="0">
              <a:solidFill>
                <a:srgbClr val="00B05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114800" cy="4197361"/>
          </a:xfrm>
          <a:solidFill>
            <a:schemeClr val="accent2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  <a:reflection blurRad="6350" stA="50000" endA="275" endPos="40000" dist="101600" dir="5400000" sy="-100000" algn="bl" rotWithShape="0"/>
          </a:effectLst>
          <a:scene3d>
            <a:camera prst="perspectiveContrastingRightFacing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Это — исследование, посвященное какому-нибудь важному конкретному вопросу, явлению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3924328" cy="4268799"/>
          </a:xfrm>
          <a:solidFill>
            <a:schemeClr val="accent2">
              <a:lumMod val="60000"/>
              <a:lumOff val="4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  <a:reflection blurRad="6350" stA="50000" endA="300" endPos="55500" dist="50800" dir="5400000" sy="-100000" algn="bl" rotWithShape="0"/>
          </a:effectLst>
          <a:scene3d>
            <a:camera prst="perspectiveContrastingLeftFacing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    Это один из самых распространенных и сложных газетных жанров. </a:t>
            </a:r>
            <a:endParaRPr lang="ru-RU" dirty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Рецензия</a:t>
            </a:r>
            <a:endParaRPr lang="ru-RU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 помощью этого жанра журналист осмысливает и оценивает научные, общественно-политические, художественные произведения. 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ru-RU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Рецензия, как правило, рассматривает одно-два произведения, даёт им оценку.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161</TotalTime>
  <Words>359</Words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Газетные жанры</vt:lpstr>
      <vt:lpstr>Информационные жанры</vt:lpstr>
      <vt:lpstr>Заметка</vt:lpstr>
      <vt:lpstr>Отчет</vt:lpstr>
      <vt:lpstr>Интервью</vt:lpstr>
      <vt:lpstr>Репортаж </vt:lpstr>
      <vt:lpstr>Аналитические жанры</vt:lpstr>
      <vt:lpstr>Статья</vt:lpstr>
      <vt:lpstr>Рецензия</vt:lpstr>
      <vt:lpstr>Рейтинг</vt:lpstr>
      <vt:lpstr>Художественно-публицистические жанры</vt:lpstr>
      <vt:lpstr>Фельетон</vt:lpstr>
      <vt:lpstr>Памфлет</vt:lpstr>
      <vt:lpstr>Очерк</vt:lpstr>
      <vt:lpstr>Жанры журналистики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Газетные жанры</dc:title>
  <cp:lastModifiedBy>ЦДТ</cp:lastModifiedBy>
  <cp:revision>21</cp:revision>
  <dcterms:modified xsi:type="dcterms:W3CDTF">2012-11-01T08:02:54Z</dcterms:modified>
</cp:coreProperties>
</file>