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9" r:id="rId3"/>
    <p:sldId id="278" r:id="rId4"/>
    <p:sldId id="271" r:id="rId5"/>
    <p:sldId id="281" r:id="rId6"/>
    <p:sldId id="27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3.gif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9.wdp"/><Relationship Id="rId1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microsoft.com/office/2007/relationships/hdphoto" Target="../media/hdphoto7.wdp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143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087" y="620688"/>
            <a:ext cx="8712968" cy="792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544513" algn="ctr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При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реализации коррекционно-развивающей программы используются авторские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 Black" pitchFamily="34" charset="0"/>
                <a:ea typeface="Calibri"/>
                <a:cs typeface="Times New Roman"/>
              </a:rPr>
              <a:t>пособия: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296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14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318" y="1041728"/>
            <a:ext cx="8760504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Aharoni" pitchFamily="2" charset="-79"/>
              </a:rPr>
              <a:t>направлена на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Aharoni" pitchFamily="2" charset="-79"/>
              </a:rPr>
              <a:t>нейтрализацию у детей негативных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Aharoni" pitchFamily="2" charset="-79"/>
              </a:rPr>
              <a:t>личностных проявлений: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Aharoni" pitchFamily="2" charset="-79"/>
              </a:rPr>
              <a:t>агрессивность, конфликтность, обидчивость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Aharoni" pitchFamily="2" charset="-79"/>
              </a:rPr>
              <a:t>и др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Aharoni" pitchFamily="2" charset="-79"/>
              </a:rPr>
              <a:t>.</a:t>
            </a:r>
          </a:p>
          <a:p>
            <a:pPr lvl="0" algn="just"/>
            <a:r>
              <a:rPr lang="ru-RU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Aharoni" pitchFamily="2" charset="-79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Aharoni" pitchFamily="2" charset="-79"/>
              </a:rPr>
              <a:t>     При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Aharoni" pitchFamily="2" charset="-79"/>
              </a:rPr>
              <a:t>совместных играх нередко между  детьми возникают ссоры, разного рода конфликты. Быстрому примирению детей друг с другом способствует игрушка «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Aharoni" pitchFamily="2" charset="-79"/>
              </a:rPr>
              <a:t>Мирилка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Aharoni" pitchFamily="2" charset="-79"/>
              </a:rPr>
              <a:t>». Дети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Aharoni" pitchFamily="2" charset="-79"/>
              </a:rPr>
              <a:t>кладут свои ладони на сердечко и произносят зарифмованные слова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Aharoni" pitchFamily="2" charset="-79"/>
              </a:rPr>
              <a:t>–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ea typeface="Times New Roman"/>
                <a:cs typeface="Aharoni" pitchFamily="2" charset="-79"/>
              </a:rPr>
              <a:t>мирилки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Aharoni" pitchFamily="2" charset="-79"/>
              </a:rPr>
              <a:t>. Испытывая дополнительно тактильные ощущения от игрушки, дети проявляют огромное желание поиграть с забавными персонажами, забыв при этом обо всех обидах</a:t>
            </a:r>
            <a:r>
              <a:rPr lang="ru-RU" dirty="0">
                <a:solidFill>
                  <a:srgbClr val="C00000"/>
                </a:solidFill>
                <a:latin typeface="Impact" pitchFamily="34" charset="0"/>
                <a:ea typeface="Times New Roman"/>
                <a:cs typeface="Aharoni" pitchFamily="2" charset="-79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8" name="Рисунок 7" descr="C:\Documents and Settings\Admin\Рабочий стол\Фото004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4149" y="3717032"/>
            <a:ext cx="3480059" cy="2508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563927" y="404664"/>
            <a:ext cx="6480720" cy="1224136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ea typeface="Times New Roman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 Black" pitchFamily="34" charset="0"/>
                <a:ea typeface="Times New Roman"/>
              </a:rPr>
              <a:t>МИРИЛКА</a:t>
            </a: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ea typeface="Times New Roman"/>
              </a:rPr>
              <a:t>»</a:t>
            </a:r>
            <a:r>
              <a:rPr lang="ru-RU" sz="3600" b="1" dirty="0">
                <a:latin typeface="Arial Black" pitchFamily="34" charset="0"/>
                <a:ea typeface="Times New Roman"/>
              </a:rPr>
              <a:t> </a:t>
            </a:r>
            <a:endParaRPr lang="ru-RU" sz="3600" dirty="0">
              <a:latin typeface="Arial Black" pitchFamily="34" charset="0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18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98" y="0"/>
            <a:ext cx="914114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0451" y="1016265"/>
            <a:ext cx="46139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Данное пособие направлено </a:t>
            </a:r>
          </a:p>
          <a:p>
            <a:pPr lvl="0" algn="just"/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на развитие у детей</a:t>
            </a:r>
          </a:p>
          <a:p>
            <a:pPr lvl="0" algn="just"/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коммуникативной гибкости, </a:t>
            </a:r>
          </a:p>
          <a:p>
            <a:pPr lvl="0" algn="just"/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на формирование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чувства </a:t>
            </a:r>
            <a:endParaRPr lang="ru-RU" dirty="0" smtClean="0">
              <a:solidFill>
                <a:srgbClr val="C00000"/>
              </a:solidFill>
              <a:latin typeface="Arial Black" pitchFamily="34" charset="0"/>
              <a:ea typeface="Times New Roman"/>
            </a:endParaRPr>
          </a:p>
          <a:p>
            <a:pPr lvl="0" algn="just"/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принадлежности к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социуму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,</a:t>
            </a:r>
          </a:p>
          <a:p>
            <a:pPr lvl="0" algn="just"/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Times New Roman"/>
              </a:rPr>
              <a:t>положительного эмоционального фона </a:t>
            </a:r>
            <a:endParaRPr lang="ru-RU" dirty="0">
              <a:solidFill>
                <a:srgbClr val="C00000"/>
              </a:solidFill>
              <a:latin typeface="Arial Black" pitchFamily="34" charset="0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3930" y="3212976"/>
            <a:ext cx="8208912" cy="2195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Arial Black" pitchFamily="34" charset="0"/>
                <a:ea typeface="Times New Roman"/>
                <a:cs typeface="Times New Roman"/>
              </a:rPr>
              <a:t>В </a:t>
            </a:r>
            <a: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Arial Black" pitchFamily="34" charset="0"/>
                <a:ea typeface="Times New Roman"/>
                <a:cs typeface="Times New Roman"/>
              </a:rPr>
              <a:t>домиках 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Arial Black" pitchFamily="34" charset="0"/>
                <a:ea typeface="Times New Roman"/>
                <a:cs typeface="Times New Roman"/>
              </a:rPr>
              <a:t>есть окошечки (кол-во по числу детей). Детям предлагается открыть ставенки и посмотреть кто «поселился» в домиках. Каждый ребенок открывает ставни окошка. </a:t>
            </a:r>
            <a:r>
              <a:rPr lang="ru-RU" sz="2000" dirty="0" smtClean="0">
                <a:solidFill>
                  <a:srgbClr val="C0504D">
                    <a:lumMod val="50000"/>
                  </a:srgbClr>
                </a:solidFill>
                <a:latin typeface="Arial Black" pitchFamily="34" charset="0"/>
                <a:ea typeface="Times New Roman"/>
                <a:cs typeface="Times New Roman"/>
              </a:rPr>
              <a:t>Под каждым  окошком </a:t>
            </a:r>
            <a:r>
              <a:rPr lang="ru-RU" sz="2000" dirty="0">
                <a:solidFill>
                  <a:srgbClr val="C0504D">
                    <a:lumMod val="50000"/>
                  </a:srgbClr>
                </a:solidFill>
                <a:latin typeface="Arial Black" pitchFamily="34" charset="0"/>
                <a:ea typeface="Times New Roman"/>
                <a:cs typeface="Times New Roman"/>
              </a:rPr>
              <a:t>небольшой кармашек для посланий, подарков-сюрпризов друг другу.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930" y="1256259"/>
            <a:ext cx="3627799" cy="787326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Кто </a:t>
            </a:r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в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домике</a:t>
            </a: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живет</a:t>
            </a:r>
            <a:r>
              <a:rPr lang="ru-RU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?</a:t>
            </a:r>
            <a:endParaRPr lang="ru-RU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9543" y="188639"/>
            <a:ext cx="962639" cy="9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8958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3522393"/>
            <a:ext cx="849694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dirty="0" smtClean="0">
                <a:solidFill>
                  <a:srgbClr val="C0504D">
                    <a:lumMod val="50000"/>
                  </a:srgbClr>
                </a:solidFill>
                <a:latin typeface="Arial Black" pitchFamily="34" charset="0"/>
                <a:ea typeface="Times New Roman"/>
                <a:cs typeface="Times New Roman"/>
              </a:rPr>
              <a:t>Письмо 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 Black" pitchFamily="34" charset="0"/>
                <a:ea typeface="Times New Roman"/>
                <a:cs typeface="Times New Roman"/>
              </a:rPr>
              <a:t>– это солнышко. Пусть оно радостно улыбается. Пошлите солнышко тому, кому захотите.(«письмо» должно прийти каждому ребенку. Тем детям, которые не получили послания, педагог посылает свое «письмо</a:t>
            </a:r>
            <a:r>
              <a:rPr lang="ru-RU" dirty="0" smtClean="0">
                <a:solidFill>
                  <a:srgbClr val="C0504D">
                    <a:lumMod val="50000"/>
                  </a:srgbClr>
                </a:solidFill>
                <a:latin typeface="Arial Black" pitchFamily="34" charset="0"/>
                <a:ea typeface="Times New Roman"/>
                <a:cs typeface="Times New Roman"/>
              </a:rPr>
              <a:t>» - солнышко</a:t>
            </a:r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 Black" pitchFamily="34" charset="0"/>
                <a:ea typeface="Times New Roman"/>
                <a:cs typeface="Times New Roman"/>
              </a:rPr>
              <a:t>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99861"/>
            <a:ext cx="4320480" cy="1080120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Упражнение </a:t>
            </a:r>
            <a:endParaRPr lang="ru-RU" b="1" dirty="0" smtClean="0">
              <a:solidFill>
                <a:srgbClr val="FF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lvl="0" algn="ctr">
              <a:lnSpc>
                <a:spcPct val="115000"/>
              </a:lnSpc>
            </a:pP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Пошли письмо»</a:t>
            </a:r>
            <a:endParaRPr lang="ru-RU" dirty="0">
              <a:solidFill>
                <a:srgbClr val="FF0000"/>
              </a:solidFill>
              <a:latin typeface="Arial Black" pitchFamily="34" charset="0"/>
              <a:ea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022" y="2228671"/>
            <a:ext cx="8244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C0504D">
                    <a:lumMod val="50000"/>
                  </a:srgbClr>
                </a:solidFill>
                <a:latin typeface="Arial Black" pitchFamily="34" charset="0"/>
                <a:ea typeface="Times New Roman"/>
                <a:cs typeface="Times New Roman"/>
              </a:rPr>
              <a:t>Дети отправляют письма друзьям. Но это необычные письма. В них они передают свое расположение, дружеское отношение к товарищу, привет, частичку своего тепла и  доброты.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9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529" y="337418"/>
            <a:ext cx="8626942" cy="6259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Аватар. Продолжение следует... Другие темы - Страница 66 Православный форум &quot;Соборно.ру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55480">
            <a:off x="3234263" y="4357936"/>
            <a:ext cx="893835" cy="6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ind yourself ask.fm/iddiankaruneev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541816" y="5676441"/>
            <a:ext cx="481519" cy="5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Звезда по имени Солнце.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240" b="84549" l="6295" r="59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871" r="35670" b="14177"/>
          <a:stretch/>
        </p:blipFill>
        <p:spPr bwMode="auto">
          <a:xfrm>
            <a:off x="4355976" y="4102593"/>
            <a:ext cx="792224" cy="6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-459432"/>
            <a:ext cx="2924944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0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882E-6 L 0.0868 0.01757 C 0.10555 0.02265 0.13073 0.01849 0.15434 0.0074 C 0.18229 -0.00555 0.20208 -0.02242 0.21371 -0.04161 L 0.27378 -0.12829 " pathEditMode="relative" rAng="-1159391" ptsTypes="FffFF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-2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1294E-6 L 0.1507 0.01502 C 0.18316 0.01895 0.21198 0.00393 0.22899 -0.02451 C 0.24844 -0.05733 0.25243 -0.0964 0.24115 -0.13847 L 0.19392 -0.33033 " pathEditMode="relative" rAng="-3112200" ptsTypes="F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-95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15 -0.00416 L -0.1224 -0.09223 C -0.14584 -0.11072 -0.17535 -0.11881 -0.2 -0.10841 C -0.23021 -0.09454 -0.25191 -0.07004 -0.26268 -0.03837 L -0.31875 0.11258 " pathEditMode="relative" rAng="9828174" ptsTypes="FffFF">
                                      <p:cBhvr>
                                        <p:cTn id="14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-2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64"/>
            <a:ext cx="91980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873" y="198320"/>
            <a:ext cx="5715000" cy="571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7876" y="195291"/>
            <a:ext cx="5715000" cy="5715000"/>
          </a:xfrm>
          <a:prstGeom prst="rect">
            <a:avLst/>
          </a:prstGeom>
        </p:spPr>
      </p:pic>
      <p:pic>
        <p:nvPicPr>
          <p:cNvPr id="9" name="Рисунок 8" descr="Дидактическая игра по развитию эмоций «Выложи гномику лицо»"/>
          <p:cNvPicPr/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210" b="99328" l="1429" r="67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715" y="4696072"/>
            <a:ext cx="1265249" cy="1931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Дидактическая игра по развитию эмоций «Выложи гномику лицо»"/>
          <p:cNvPicPr/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210" b="99328" l="1429" r="67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1338089" cy="194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Дидактическая игра по развитию эмоций «Выложи гномику лицо»"/>
          <p:cNvPicPr/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5210" b="99328" l="1429" r="67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2547" y="4722259"/>
            <a:ext cx="1356143" cy="1885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Дидактическая игра по развитию эмоций «Выложи гномику лицо»"/>
          <p:cNvPicPr/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5210" b="99328" l="1429" r="67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6576" y="4639507"/>
            <a:ext cx="1232463" cy="1967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Дидактическая игра по развитию эмоций «Выложи гномику лицо»"/>
          <p:cNvPicPr/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71254" l="4501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8427" y="5391702"/>
            <a:ext cx="1293898" cy="238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8747" y="5435156"/>
            <a:ext cx="12922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8047" y="5415251"/>
            <a:ext cx="12922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8178" y="5415253"/>
            <a:ext cx="1292224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7" y="334572"/>
            <a:ext cx="26035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12885"/>
            <a:ext cx="2438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9853" y="435902"/>
            <a:ext cx="3646487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8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7 0.01364 L 0.03993 -0.11604 L 0.04236 -0.10702 C 0.0401 -0.11304 0.07586 -0.18308 0.09861 -0.18516 C 0.12465 -0.18747 0.08628 -0.18654 0.10052 -0.1981 L 0.10156 -0.61003 L 0.10833 -0.6135 " pathEditMode="relative" rAng="-231223" ptsTypes="FAffFAF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-31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6 0.10356 L -0.0033 0.01225 C 0.00261 -0.00717 0.00504 -0.03537 0.00365 -0.06403 C 0.00434 -0.08091 0.00035 -0.08045 -0.00208 -0.09362 C -0.00434 -0.10634 -0.00347 -0.11928 -0.01059 -0.14193 L -0.04462 -0.22862 " pathEditMode="relative" rAng="-5611696" ptsTypes="FffaFF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-0.07767 L 0.07639 -0.18863 C 0.06146 -0.29635 0.07639 -0.25867 0.07639 -0.2878 C 0.02535 -0.37286 -0.00191 -0.38812 -0.00868 -0.40684 L -0.05556 -0.4607 L -0.22153 -0.58807 " pathEditMode="relative" rAng="0" ptsTypes="FffFAF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255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5 -0.11326 L -0.06355 -0.24826 C -0.06094 -0.27184 -0.13386 -0.29865 -0.13386 -0.3361 C -0.13403 -0.37864 -0.26094 -0.3969 -0.26355 -0.42117 L -0.39341 -0.46093 L -0.44861 -0.34743 " pathEditMode="relative" rAng="0" ptsTypes="FffFAF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-17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3 0.0571 L 0.00677 -0.01757 C 0.01441 -0.03398 0.14427 -0.1736 0.15781 -0.19579 C 0.17379 -0.22145 0.32587 -0.32224 0.33646 -0.33472 L 0.57691 -0.58969 " pathEditMode="relative" rAng="0" ptsTypes="FffFF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47" y="-32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6 L 0.00868 -0.08923 C 0.01076 -0.10795 0.14635 -0.15603 0.15156 -0.18423 C 0.15781 -0.2166 0.26788 -0.18886 0.27292 -0.20689 L 0.4474 -0.19834 " pathEditMode="relative" rAng="0" ptsTypes="FffFF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8" y="-10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-0.11489 L 0.04045 -0.20319 C 0.04253 -0.22191 0.04792 -0.24896 0.05503 -0.27647 C 0.06267 -0.30791 0.04097 -0.35344 0.04757 -0.37009 L 0.03281 -0.45793 " pathEditMode="relative" rAng="0" ptsTypes="FffFF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-17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4646 L 0.05313 -0.11442 C 0.06025 -0.13083 0.05 -0.1202 0.05782 -0.14725 C 0.06667 -0.17822 0.0698 -0.27415 0.07223 -0.29288 L 0.06164 -0.37795 L 0.00851 -0.53652 " pathEditMode="relative" rAng="0" ptsTypes="FffFAF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0" y="-24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231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1</cp:lastModifiedBy>
  <cp:revision>56</cp:revision>
  <dcterms:created xsi:type="dcterms:W3CDTF">2015-03-16T14:03:26Z</dcterms:created>
  <dcterms:modified xsi:type="dcterms:W3CDTF">2015-04-03T15:40:34Z</dcterms:modified>
</cp:coreProperties>
</file>