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D116-EEAF-4602-A8A4-CB86635A0C2A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2BC61-A004-42CB-850D-650E1771F2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D116-EEAF-4602-A8A4-CB86635A0C2A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2BC61-A004-42CB-850D-650E1771F2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D116-EEAF-4602-A8A4-CB86635A0C2A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2BC61-A004-42CB-850D-650E1771F2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D116-EEAF-4602-A8A4-CB86635A0C2A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2BC61-A004-42CB-850D-650E1771F2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D116-EEAF-4602-A8A4-CB86635A0C2A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2BC61-A004-42CB-850D-650E1771F2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D116-EEAF-4602-A8A4-CB86635A0C2A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2BC61-A004-42CB-850D-650E1771F2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D116-EEAF-4602-A8A4-CB86635A0C2A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2BC61-A004-42CB-850D-650E1771F2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D116-EEAF-4602-A8A4-CB86635A0C2A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2BC61-A004-42CB-850D-650E1771F2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D116-EEAF-4602-A8A4-CB86635A0C2A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2BC61-A004-42CB-850D-650E1771F2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D116-EEAF-4602-A8A4-CB86635A0C2A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2BC61-A004-42CB-850D-650E1771F2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D116-EEAF-4602-A8A4-CB86635A0C2A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2BC61-A004-42CB-850D-650E1771F2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ED116-EEAF-4602-A8A4-CB86635A0C2A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2BC61-A004-42CB-850D-650E1771F2C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Блиц опрос,Display Only,A,0,1,29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3528" y="404664"/>
            <a:ext cx="8496944" cy="6048672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410" name="Picture 2" descr="http://chmag.ru/images/stories/Alfaviti/Rus1/russkiy-alfavit-v-kartinkah-bukva-g.png"/>
          <p:cNvPicPr>
            <a:picLocks noChangeAspect="1" noChangeArrowheads="1"/>
          </p:cNvPicPr>
          <p:nvPr/>
        </p:nvPicPr>
        <p:blipFill>
          <a:blip r:embed="rId2" cstate="print"/>
          <a:srcRect b="7600"/>
          <a:stretch>
            <a:fillRect/>
          </a:stretch>
        </p:blipFill>
        <p:spPr bwMode="auto">
          <a:xfrm rot="21095820">
            <a:off x="852803" y="3626492"/>
            <a:ext cx="2888613" cy="2528352"/>
          </a:xfrm>
          <a:prstGeom prst="rect">
            <a:avLst/>
          </a:prstGeom>
          <a:noFill/>
        </p:spPr>
      </p:pic>
      <p:pic>
        <p:nvPicPr>
          <p:cNvPr id="17412" name="Picture 4" descr="http://chmag.ru/images/stories/Alfaviti/Rus1/russkiy-alfavit-v-kartinkah-bukva-d.png"/>
          <p:cNvPicPr>
            <a:picLocks noChangeAspect="1" noChangeArrowheads="1"/>
          </p:cNvPicPr>
          <p:nvPr/>
        </p:nvPicPr>
        <p:blipFill>
          <a:blip r:embed="rId3" cstate="print"/>
          <a:srcRect b="5405"/>
          <a:stretch>
            <a:fillRect/>
          </a:stretch>
        </p:blipFill>
        <p:spPr bwMode="auto">
          <a:xfrm>
            <a:off x="3275856" y="3573016"/>
            <a:ext cx="2592288" cy="2520280"/>
          </a:xfrm>
          <a:prstGeom prst="rect">
            <a:avLst/>
          </a:prstGeom>
          <a:noFill/>
        </p:spPr>
      </p:pic>
      <p:pic>
        <p:nvPicPr>
          <p:cNvPr id="17414" name="Picture 6" descr="http://chmag.ru/images/stories/Alfaviti/Rus1/russkiy-alfavit-v-kartinkah-bukva-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632703">
            <a:off x="6071590" y="3631350"/>
            <a:ext cx="2437304" cy="2448272"/>
          </a:xfrm>
          <a:prstGeom prst="rect">
            <a:avLst/>
          </a:prstGeom>
          <a:noFill/>
        </p:spPr>
      </p:pic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611560" y="908720"/>
            <a:ext cx="7848872" cy="2305966"/>
          </a:xfrm>
          <a:prstGeom prst="round2Diag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Cambria" pitchFamily="18" charset="0"/>
              </a:rPr>
              <a:t>Блиц- опрос</a:t>
            </a:r>
            <a:endParaRPr lang="ru-RU" sz="36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r>
              <a:rPr lang="ru-RU" sz="3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Русский язык. 2 класс</a:t>
            </a:r>
            <a:endParaRPr lang="en-US" sz="36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dirty="0" smtClean="0">
                <a:solidFill>
                  <a:schemeClr val="tx2"/>
                </a:solidFill>
              </a:rPr>
              <a:t>Тест №7</a:t>
            </a:r>
            <a:endParaRPr lang="ru-RU" sz="3600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57713" y="3419475"/>
            <a:ext cx="28575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 rot="20545166">
            <a:off x="2552756" y="5894721"/>
            <a:ext cx="1048026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499992" y="6021288"/>
            <a:ext cx="1440160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6876256" y="5877272"/>
            <a:ext cx="1440160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№9,4 Answers,C,60,1,29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ttp://photoshop4u.ru/uploads/posts/2009-04/1239984817_8.jpg"/>
          <p:cNvPicPr>
            <a:picLocks noChangeAspect="1" noChangeArrowheads="1"/>
          </p:cNvPicPr>
          <p:nvPr/>
        </p:nvPicPr>
        <p:blipFill>
          <a:blip r:embed="rId2" cstate="print"/>
          <a:srcRect r="12174" b="34376"/>
          <a:stretch>
            <a:fillRect/>
          </a:stretch>
        </p:blipFill>
        <p:spPr bwMode="auto">
          <a:xfrm>
            <a:off x="323528" y="260648"/>
            <a:ext cx="8496944" cy="626469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611560" y="548680"/>
            <a:ext cx="7920880" cy="2376264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20690" y="692696"/>
            <a:ext cx="7704856" cy="20882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Вопрос № 9 </a:t>
            </a:r>
          </a:p>
          <a:p>
            <a:pPr algn="ctr"/>
            <a:r>
              <a:rPr lang="ru-RU" sz="2800" dirty="0">
                <a:solidFill>
                  <a:schemeClr val="tx1"/>
                </a:solidFill>
                <a:latin typeface="Cambria" pitchFamily="18" charset="0"/>
              </a:rPr>
              <a:t>Какая орфограмма объединяет все эти слова?  </a:t>
            </a:r>
            <a:endParaRPr lang="ru-RU" sz="2800" dirty="0" smtClean="0">
              <a:solidFill>
                <a:schemeClr val="tx1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tx2"/>
                </a:solidFill>
                <a:latin typeface="Cambria" pitchFamily="18" charset="0"/>
              </a:rPr>
              <a:t>РУЧКА, МОЩНЫЙ, ВЕЧНЫЙ</a:t>
            </a:r>
            <a:endParaRPr lang="ru-RU" sz="2800" b="1" dirty="0">
              <a:solidFill>
                <a:schemeClr val="tx2"/>
              </a:solidFill>
              <a:latin typeface="Cambria" pitchFamily="18" charset="0"/>
            </a:endParaRPr>
          </a:p>
          <a:p>
            <a:pPr algn="ctr"/>
            <a:r>
              <a:rPr lang="ru-RU" sz="2800" b="1" dirty="0">
                <a:solidFill>
                  <a:schemeClr val="tx2"/>
                </a:solidFill>
                <a:latin typeface="Cambria" pitchFamily="18" charset="0"/>
              </a:rPr>
              <a:t> </a:t>
            </a:r>
          </a:p>
          <a:p>
            <a:pPr algn="ctr"/>
            <a:endParaRPr lang="ru-RU" sz="2800" dirty="0">
              <a:solidFill>
                <a:schemeClr val="tx2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</a:p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3429000"/>
            <a:ext cx="7920880" cy="295232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43421"/>
              </p:ext>
            </p:extLst>
          </p:nvPr>
        </p:nvGraphicFramePr>
        <p:xfrm>
          <a:off x="707524" y="3204904"/>
          <a:ext cx="7824916" cy="30574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0260"/>
                <a:gridCol w="5904656"/>
              </a:tblGrid>
              <a:tr h="67978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Безударная гласная в корне слова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530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Правописание парных согласных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530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Буквосочетание ЧН, ЧН, ЧТ, ЩН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590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Правописание сочетаний </a:t>
                      </a:r>
                      <a:r>
                        <a:rPr lang="ru-RU" sz="2800" b="1" dirty="0" err="1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жи</a:t>
                      </a: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-ши, </a:t>
                      </a:r>
                      <a:r>
                        <a:rPr lang="ru-RU" sz="2800" b="1" dirty="0" err="1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ча</a:t>
                      </a: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-ща, чу-</a:t>
                      </a:r>
                      <a:r>
                        <a:rPr lang="ru-RU" sz="2800" b="1" dirty="0" err="1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щу</a:t>
                      </a: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.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1" name="Овал 10"/>
          <p:cNvSpPr/>
          <p:nvPr/>
        </p:nvSpPr>
        <p:spPr>
          <a:xfrm>
            <a:off x="1403648" y="3395427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A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403648" y="4109493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B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403648" y="4792290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C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385392" y="5514340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D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№10,4 Answers,D,60,1,29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ttp://photoshop4u.ru/uploads/posts/2009-04/1239984817_8.jpg"/>
          <p:cNvPicPr>
            <a:picLocks noChangeAspect="1" noChangeArrowheads="1"/>
          </p:cNvPicPr>
          <p:nvPr/>
        </p:nvPicPr>
        <p:blipFill>
          <a:blip r:embed="rId2" cstate="print"/>
          <a:srcRect r="12174" b="34376"/>
          <a:stretch>
            <a:fillRect/>
          </a:stretch>
        </p:blipFill>
        <p:spPr bwMode="auto">
          <a:xfrm>
            <a:off x="323528" y="260648"/>
            <a:ext cx="8496944" cy="626469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611560" y="548680"/>
            <a:ext cx="7920880" cy="2376264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692696"/>
            <a:ext cx="7704856" cy="20882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Вопрос № </a:t>
            </a:r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10</a:t>
            </a:r>
          </a:p>
          <a:p>
            <a:pPr algn="ctr"/>
            <a:r>
              <a:rPr lang="ru-RU" sz="2800" dirty="0">
                <a:solidFill>
                  <a:schemeClr val="tx1"/>
                </a:solidFill>
                <a:latin typeface="Cambria" pitchFamily="18" charset="0"/>
              </a:rPr>
              <a:t>Какая орфограмма объединяет все эти слова?  </a:t>
            </a:r>
            <a:endParaRPr lang="ru-RU" sz="2800" dirty="0">
              <a:solidFill>
                <a:schemeClr val="tx1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СЪЕЛ, ОБЪЯВЛЕНИЕ, ПОДЪЕЗД </a:t>
            </a:r>
          </a:p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3429000"/>
            <a:ext cx="7920880" cy="295232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061784"/>
              </p:ext>
            </p:extLst>
          </p:nvPr>
        </p:nvGraphicFramePr>
        <p:xfrm>
          <a:off x="971600" y="3573017"/>
          <a:ext cx="7632848" cy="27363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6184"/>
                <a:gridCol w="5976664"/>
              </a:tblGrid>
              <a:tr h="67978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Ь</a:t>
                      </a:r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 разделительный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530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Правописание</a:t>
                      </a:r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 парных согласных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530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Безударная</a:t>
                      </a:r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 гласная в корне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590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Ъ разделительный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1" name="Овал 10"/>
          <p:cNvSpPr/>
          <p:nvPr/>
        </p:nvSpPr>
        <p:spPr>
          <a:xfrm>
            <a:off x="1691680" y="3645024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A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691680" y="4293096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B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691680" y="5013176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C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691680" y="5661248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D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№1,4 Answers,C,60,1,29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ttp://photoshop4u.ru/uploads/posts/2009-04/1239984817_8.jpg"/>
          <p:cNvPicPr>
            <a:picLocks noChangeAspect="1" noChangeArrowheads="1"/>
          </p:cNvPicPr>
          <p:nvPr/>
        </p:nvPicPr>
        <p:blipFill>
          <a:blip r:embed="rId2" cstate="print"/>
          <a:srcRect r="12174" b="34376"/>
          <a:stretch>
            <a:fillRect/>
          </a:stretch>
        </p:blipFill>
        <p:spPr bwMode="auto">
          <a:xfrm>
            <a:off x="323528" y="260648"/>
            <a:ext cx="8496944" cy="626469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611560" y="404664"/>
            <a:ext cx="7920880" cy="3096344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548680"/>
            <a:ext cx="7704856" cy="28083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Вопрос № 1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Сколько букв в русском языке?</a:t>
            </a:r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3429000"/>
            <a:ext cx="7920880" cy="295232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412122"/>
              </p:ext>
            </p:extLst>
          </p:nvPr>
        </p:nvGraphicFramePr>
        <p:xfrm>
          <a:off x="971600" y="3573017"/>
          <a:ext cx="7272808" cy="27363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8232"/>
                <a:gridCol w="5184576"/>
              </a:tblGrid>
              <a:tr h="67978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13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530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12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530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33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590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23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1" name="Овал 10"/>
          <p:cNvSpPr/>
          <p:nvPr/>
        </p:nvSpPr>
        <p:spPr>
          <a:xfrm>
            <a:off x="1691680" y="3645024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A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691680" y="4293096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B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691680" y="5013176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C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691680" y="5661248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D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№2,4 Answers,B,60,1,29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ttp://photoshop4u.ru/uploads/posts/2009-04/1239984817_8.jpg"/>
          <p:cNvPicPr>
            <a:picLocks noChangeAspect="1" noChangeArrowheads="1"/>
          </p:cNvPicPr>
          <p:nvPr/>
        </p:nvPicPr>
        <p:blipFill>
          <a:blip r:embed="rId2" cstate="print"/>
          <a:srcRect r="12174" b="34376"/>
          <a:stretch>
            <a:fillRect/>
          </a:stretch>
        </p:blipFill>
        <p:spPr bwMode="auto">
          <a:xfrm>
            <a:off x="323528" y="260648"/>
            <a:ext cx="8496944" cy="626469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611560" y="548680"/>
            <a:ext cx="7920880" cy="2376264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692696"/>
            <a:ext cx="7704856" cy="20882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Вопрос № 2 </a:t>
            </a:r>
          </a:p>
          <a:p>
            <a:pPr algn="ctr"/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Какие буквы звуков не обозначают?</a:t>
            </a:r>
            <a:endParaRPr lang="ru-RU" sz="2800" dirty="0">
              <a:solidFill>
                <a:schemeClr val="tx1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</a:p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3429000"/>
            <a:ext cx="7920880" cy="295232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881480"/>
              </p:ext>
            </p:extLst>
          </p:nvPr>
        </p:nvGraphicFramePr>
        <p:xfrm>
          <a:off x="971600" y="3573017"/>
          <a:ext cx="7272808" cy="27363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8232"/>
                <a:gridCol w="5184576"/>
              </a:tblGrid>
              <a:tr h="67978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Ю,</a:t>
                      </a:r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 Я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530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Ь,</a:t>
                      </a:r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 Ъ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530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Э,</a:t>
                      </a:r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 Й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590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Ы, Ц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1" name="Овал 10"/>
          <p:cNvSpPr/>
          <p:nvPr/>
        </p:nvSpPr>
        <p:spPr>
          <a:xfrm>
            <a:off x="1691680" y="3645024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A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691680" y="4293096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B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691680" y="5013176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C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691680" y="5661248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D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№3,4 Answers,A,60,1,29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ttp://photoshop4u.ru/uploads/posts/2009-04/1239984817_8.jpg"/>
          <p:cNvPicPr>
            <a:picLocks noChangeAspect="1" noChangeArrowheads="1"/>
          </p:cNvPicPr>
          <p:nvPr/>
        </p:nvPicPr>
        <p:blipFill>
          <a:blip r:embed="rId2" cstate="print"/>
          <a:srcRect r="12174" b="34376"/>
          <a:stretch>
            <a:fillRect/>
          </a:stretch>
        </p:blipFill>
        <p:spPr bwMode="auto">
          <a:xfrm>
            <a:off x="323528" y="260648"/>
            <a:ext cx="8496944" cy="626469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611560" y="548680"/>
            <a:ext cx="7920880" cy="2808312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692696"/>
            <a:ext cx="7704856" cy="244827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Вопрос № 3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Сколько букв гласных?</a:t>
            </a:r>
            <a:endParaRPr lang="ru-RU" sz="2800" dirty="0">
              <a:solidFill>
                <a:schemeClr val="tx2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</a:p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3429000"/>
            <a:ext cx="7920880" cy="295232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333189"/>
              </p:ext>
            </p:extLst>
          </p:nvPr>
        </p:nvGraphicFramePr>
        <p:xfrm>
          <a:off x="971600" y="3573017"/>
          <a:ext cx="7272808" cy="27363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8232"/>
                <a:gridCol w="5184576"/>
              </a:tblGrid>
              <a:tr h="67978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10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530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15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530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8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590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12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1" name="Овал 10"/>
          <p:cNvSpPr/>
          <p:nvPr/>
        </p:nvSpPr>
        <p:spPr>
          <a:xfrm>
            <a:off x="1691680" y="3645024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A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691680" y="4293096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B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691680" y="5013176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C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691680" y="5661248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D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№4,4 Answers,C,60,1,29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ttp://photoshop4u.ru/uploads/posts/2009-04/1239984817_8.jpg"/>
          <p:cNvPicPr>
            <a:picLocks noChangeAspect="1" noChangeArrowheads="1"/>
          </p:cNvPicPr>
          <p:nvPr/>
        </p:nvPicPr>
        <p:blipFill>
          <a:blip r:embed="rId2" cstate="print"/>
          <a:srcRect r="12174" b="34376"/>
          <a:stretch>
            <a:fillRect/>
          </a:stretch>
        </p:blipFill>
        <p:spPr bwMode="auto">
          <a:xfrm>
            <a:off x="323528" y="260648"/>
            <a:ext cx="8496944" cy="626469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611560" y="548680"/>
            <a:ext cx="7920880" cy="2736304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692696"/>
            <a:ext cx="7704856" cy="244827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Вопрос № 4 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Какие буквы гласных, которые обозначают мягкость предшествующих согласных звуков?</a:t>
            </a:r>
            <a:endParaRPr lang="ru-RU" sz="2800" dirty="0">
              <a:solidFill>
                <a:schemeClr val="tx2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tx2"/>
                </a:solidFill>
                <a:latin typeface="Cambria" pitchFamily="18" charset="0"/>
              </a:rPr>
              <a:t> </a:t>
            </a:r>
          </a:p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3429000"/>
            <a:ext cx="7920880" cy="295232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843167"/>
              </p:ext>
            </p:extLst>
          </p:nvPr>
        </p:nvGraphicFramePr>
        <p:xfrm>
          <a:off x="971600" y="3573017"/>
          <a:ext cx="7272808" cy="27363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8232"/>
                <a:gridCol w="5184576"/>
              </a:tblGrid>
              <a:tr h="67978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К,</a:t>
                      </a:r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 П, Р, Д, Ф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530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А,</a:t>
                      </a:r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 О, У, Ы, Э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530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Е, Е, И,</a:t>
                      </a:r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 Ю, Я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590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С, З, Ц, Р, Т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1" name="Овал 10"/>
          <p:cNvSpPr/>
          <p:nvPr/>
        </p:nvSpPr>
        <p:spPr>
          <a:xfrm>
            <a:off x="1691680" y="3645024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A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691680" y="4293096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B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691680" y="5013176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C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691680" y="5661248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D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№5,4 Answers,C,60,1,29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ttp://photoshop4u.ru/uploads/posts/2009-04/1239984817_8.jpg"/>
          <p:cNvPicPr>
            <a:picLocks noChangeAspect="1" noChangeArrowheads="1"/>
          </p:cNvPicPr>
          <p:nvPr/>
        </p:nvPicPr>
        <p:blipFill>
          <a:blip r:embed="rId2" cstate="print"/>
          <a:srcRect r="12174" b="34376"/>
          <a:stretch>
            <a:fillRect/>
          </a:stretch>
        </p:blipFill>
        <p:spPr bwMode="auto">
          <a:xfrm>
            <a:off x="323528" y="260648"/>
            <a:ext cx="8496944" cy="626469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611560" y="548680"/>
            <a:ext cx="7920880" cy="2808312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692696"/>
            <a:ext cx="7704856" cy="25202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Вопрос № 5 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Назовите те буквы гласных, которые могут обозначать два звука.</a:t>
            </a:r>
            <a:endParaRPr lang="ru-RU" sz="2800" dirty="0">
              <a:solidFill>
                <a:schemeClr val="tx2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</a:p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3429000"/>
            <a:ext cx="7920880" cy="295232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092348"/>
              </p:ext>
            </p:extLst>
          </p:nvPr>
        </p:nvGraphicFramePr>
        <p:xfrm>
          <a:off x="971600" y="3573017"/>
          <a:ext cx="7272808" cy="27363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8232"/>
                <a:gridCol w="5184576"/>
              </a:tblGrid>
              <a:tr h="67978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Э, А, У, О 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530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И,</a:t>
                      </a:r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 Э,  Е, Я,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530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Е,</a:t>
                      </a:r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 Е, Ю, Я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590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Ъ, Ь, Э, Ы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1" name="Овал 10"/>
          <p:cNvSpPr/>
          <p:nvPr/>
        </p:nvSpPr>
        <p:spPr>
          <a:xfrm>
            <a:off x="1691680" y="3645024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A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691680" y="4293096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B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691680" y="5013176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C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691680" y="5661248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D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№6,4 Answers,D,60,1,29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ttp://photoshop4u.ru/uploads/posts/2009-04/1239984817_8.jpg"/>
          <p:cNvPicPr>
            <a:picLocks noChangeAspect="1" noChangeArrowheads="1"/>
          </p:cNvPicPr>
          <p:nvPr/>
        </p:nvPicPr>
        <p:blipFill>
          <a:blip r:embed="rId2" cstate="print"/>
          <a:srcRect r="12174" b="34376"/>
          <a:stretch>
            <a:fillRect/>
          </a:stretch>
        </p:blipFill>
        <p:spPr bwMode="auto">
          <a:xfrm>
            <a:off x="323528" y="260648"/>
            <a:ext cx="8496944" cy="626469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611560" y="548680"/>
            <a:ext cx="7920880" cy="2376264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692696"/>
            <a:ext cx="7704856" cy="20882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Вопрос № 6 </a:t>
            </a:r>
          </a:p>
          <a:p>
            <a:pPr algn="ctr"/>
            <a:r>
              <a:rPr lang="ru-RU" sz="2800" dirty="0">
                <a:solidFill>
                  <a:schemeClr val="tx1"/>
                </a:solidFill>
                <a:latin typeface="Cambria" pitchFamily="18" charset="0"/>
              </a:rPr>
              <a:t>Какая орфограмма объединяет все эти слова?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ДРУЗЬЯ, СЕМЬЯ, КОЛЬЕ </a:t>
            </a:r>
          </a:p>
          <a:p>
            <a:pPr algn="ctr"/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3429000"/>
            <a:ext cx="7920880" cy="295232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635654"/>
              </p:ext>
            </p:extLst>
          </p:nvPr>
        </p:nvGraphicFramePr>
        <p:xfrm>
          <a:off x="971600" y="3573017"/>
          <a:ext cx="7416824" cy="27363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29583"/>
                <a:gridCol w="5287241"/>
              </a:tblGrid>
              <a:tr h="67978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Ь</a:t>
                      </a:r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 для обозначения мягкости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530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Безударная гласная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530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Парная согласная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590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Ь</a:t>
                      </a:r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 разделительный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1" name="Овал 10"/>
          <p:cNvSpPr/>
          <p:nvPr/>
        </p:nvSpPr>
        <p:spPr>
          <a:xfrm>
            <a:off x="1691680" y="3645024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A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691680" y="4293096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B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691680" y="5013176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C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691680" y="5661248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D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№7,4 Answers,D,60,1,29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ttp://photoshop4u.ru/uploads/posts/2009-04/1239984817_8.jpg"/>
          <p:cNvPicPr>
            <a:picLocks noChangeAspect="1" noChangeArrowheads="1"/>
          </p:cNvPicPr>
          <p:nvPr/>
        </p:nvPicPr>
        <p:blipFill>
          <a:blip r:embed="rId2" cstate="print"/>
          <a:srcRect r="12174" b="34376"/>
          <a:stretch>
            <a:fillRect/>
          </a:stretch>
        </p:blipFill>
        <p:spPr bwMode="auto">
          <a:xfrm>
            <a:off x="323528" y="260648"/>
            <a:ext cx="8496944" cy="626469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611560" y="548680"/>
            <a:ext cx="7920880" cy="2376264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692696"/>
            <a:ext cx="7704856" cy="20882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Вопрос № 7</a:t>
            </a:r>
          </a:p>
          <a:p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Какая </a:t>
            </a:r>
            <a:r>
              <a:rPr lang="ru-RU" sz="2800" dirty="0">
                <a:solidFill>
                  <a:schemeClr val="tx1"/>
                </a:solidFill>
                <a:latin typeface="Cambria" pitchFamily="18" charset="0"/>
              </a:rPr>
              <a:t>орфограмма объединяет все эти слова?</a:t>
            </a:r>
          </a:p>
          <a:p>
            <a:pPr algn="ctr"/>
            <a:r>
              <a:rPr lang="ru-RU" sz="2800" b="1" dirty="0" smtClean="0">
                <a:solidFill>
                  <a:schemeClr val="tx2"/>
                </a:solidFill>
                <a:latin typeface="Cambria" pitchFamily="18" charset="0"/>
              </a:rPr>
              <a:t>ЧУЛОК, ЖИЗНЬ, ЧАЙНИК,</a:t>
            </a:r>
            <a:endParaRPr lang="ru-RU" sz="2800" b="1" dirty="0">
              <a:solidFill>
                <a:schemeClr val="tx2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</a:p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3140968"/>
            <a:ext cx="7920880" cy="32403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401708"/>
              </p:ext>
            </p:extLst>
          </p:nvPr>
        </p:nvGraphicFramePr>
        <p:xfrm>
          <a:off x="971600" y="3284984"/>
          <a:ext cx="7416824" cy="28521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2128"/>
                <a:gridCol w="6264696"/>
              </a:tblGrid>
              <a:tr h="64807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Безударная гласная в корне слова.</a:t>
                      </a:r>
                    </a:p>
                  </a:txBody>
                  <a:tcPr marL="68580" marR="68580" marT="0" marB="0"/>
                </a:tc>
              </a:tr>
              <a:tr h="67530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Правописание парных согласных.</a:t>
                      </a:r>
                    </a:p>
                  </a:txBody>
                  <a:tcPr marL="68580" marR="68580" marT="0" marB="0"/>
                </a:tc>
              </a:tr>
              <a:tr h="67530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Разделительный мягкий знак</a:t>
                      </a:r>
                    </a:p>
                  </a:txBody>
                  <a:tcPr marL="68580" marR="68580" marT="0" marB="0"/>
                </a:tc>
              </a:tr>
              <a:tr h="70590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Правописание сочетаний </a:t>
                      </a:r>
                      <a:r>
                        <a:rPr lang="ru-RU" sz="2800" b="1" dirty="0" err="1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жи-ши</a:t>
                      </a: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2800" b="1" dirty="0" err="1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ча-ща</a:t>
                      </a: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2800" b="1" dirty="0" err="1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чу-щу</a:t>
                      </a: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1" name="Овал 10"/>
          <p:cNvSpPr/>
          <p:nvPr/>
        </p:nvSpPr>
        <p:spPr>
          <a:xfrm>
            <a:off x="1331640" y="3356992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A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331640" y="4005064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B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331640" y="4653136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C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331640" y="5373216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D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№8,4 Answers,B,60,1,29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ttp://photoshop4u.ru/uploads/posts/2009-04/1239984817_8.jpg"/>
          <p:cNvPicPr>
            <a:picLocks noChangeAspect="1" noChangeArrowheads="1"/>
          </p:cNvPicPr>
          <p:nvPr/>
        </p:nvPicPr>
        <p:blipFill>
          <a:blip r:embed="rId2" cstate="print"/>
          <a:srcRect r="12174" b="34376"/>
          <a:stretch>
            <a:fillRect/>
          </a:stretch>
        </p:blipFill>
        <p:spPr bwMode="auto">
          <a:xfrm>
            <a:off x="323528" y="260648"/>
            <a:ext cx="8496944" cy="626469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611560" y="548680"/>
            <a:ext cx="7920880" cy="2376264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692696"/>
            <a:ext cx="7704856" cy="20882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r>
              <a:rPr lang="ru-RU" sz="2800" dirty="0" smtClean="0">
                <a:solidFill>
                  <a:sysClr val="windowText" lastClr="000000"/>
                </a:solidFill>
                <a:latin typeface="Cambria" pitchFamily="18" charset="0"/>
              </a:rPr>
              <a:t>Какая орфограмма объединяет все эти слова</a:t>
            </a: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? </a:t>
            </a: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ХЛЕБ, ЗУБ,  ЛЕ</a:t>
            </a:r>
            <a:r>
              <a:rPr lang="ru-RU" sz="2800" dirty="0" smtClean="0">
                <a:solidFill>
                  <a:srgbClr val="002060"/>
                </a:solidFill>
                <a:latin typeface="Cambria" pitchFamily="18" charset="0"/>
              </a:rPr>
              <a:t>В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endParaRPr lang="ru-RU" sz="2800" b="1" dirty="0" smtClean="0">
              <a:solidFill>
                <a:schemeClr val="tx1"/>
              </a:solidFill>
              <a:latin typeface="Cambria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3429000"/>
            <a:ext cx="7920880" cy="295232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135069"/>
              </p:ext>
            </p:extLst>
          </p:nvPr>
        </p:nvGraphicFramePr>
        <p:xfrm>
          <a:off x="683568" y="3573017"/>
          <a:ext cx="7920880" cy="27363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4216"/>
                <a:gridCol w="5976664"/>
              </a:tblGrid>
              <a:tr h="67978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Безударная гласная в корне слова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530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Правописание</a:t>
                      </a:r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 парных согласных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530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Буквосочетание</a:t>
                      </a:r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 ЧК, ЧН, ЧТ, ЩН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590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Ъ</a:t>
                      </a:r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 разделительный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1" name="Овал 10"/>
          <p:cNvSpPr/>
          <p:nvPr/>
        </p:nvSpPr>
        <p:spPr>
          <a:xfrm>
            <a:off x="1691680" y="3645024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A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691680" y="4293096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B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691680" y="5013176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C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691680" y="5661248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D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356</Words>
  <Application>Microsoft Office PowerPoint</Application>
  <PresentationFormat>Экран (4:3)</PresentationFormat>
  <Paragraphs>129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MURZIK</dc:creator>
  <cp:lastModifiedBy>Учитель</cp:lastModifiedBy>
  <cp:revision>38</cp:revision>
  <dcterms:created xsi:type="dcterms:W3CDTF">2011-09-20T04:35:11Z</dcterms:created>
  <dcterms:modified xsi:type="dcterms:W3CDTF">2014-04-27T05:58:37Z</dcterms:modified>
</cp:coreProperties>
</file>