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1" r:id="rId2"/>
    <p:sldId id="298" r:id="rId3"/>
    <p:sldId id="306" r:id="rId4"/>
    <p:sldId id="299" r:id="rId5"/>
    <p:sldId id="300" r:id="rId6"/>
    <p:sldId id="29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301" r:id="rId15"/>
    <p:sldId id="289" r:id="rId16"/>
    <p:sldId id="290" r:id="rId17"/>
    <p:sldId id="302" r:id="rId18"/>
    <p:sldId id="291" r:id="rId19"/>
    <p:sldId id="303" r:id="rId20"/>
    <p:sldId id="292" r:id="rId21"/>
    <p:sldId id="293" r:id="rId22"/>
    <p:sldId id="294" r:id="rId23"/>
    <p:sldId id="304" r:id="rId24"/>
    <p:sldId id="305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FC4D-A541-4D3D-A5F6-C2498A3FF1D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A127-055D-45D4-982B-DD342610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Презентация проекта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«Древние  промыслы  моего  народа»</a:t>
            </a:r>
          </a:p>
          <a:p>
            <a:endParaRPr lang="ru-RU" dirty="0" smtClean="0"/>
          </a:p>
          <a:p>
            <a:r>
              <a:rPr lang="ru-RU" dirty="0" smtClean="0"/>
              <a:t>         в  рамках  программы </a:t>
            </a:r>
          </a:p>
          <a:p>
            <a:r>
              <a:rPr lang="ru-RU" dirty="0" smtClean="0"/>
              <a:t>              «Мастерская»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2672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Мастер плетения из лозы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4800" y="990600"/>
            <a:ext cx="4191000" cy="5867400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Бельчиков</a:t>
            </a:r>
            <a:r>
              <a:rPr lang="ru-RU" sz="1600" dirty="0" smtClean="0"/>
              <a:t>  Анатолий  Васильевич – мастер на все руки. Он не прячет своё мастерство, а щедро делится им с окружающими. Всегда готов оказать свою помощь и хорошей интересной затее тоже всегда рад. Живёт и старается жизнь вокруг себя сделать красивей и интересней. Чтоб не просто дни пролетали, а чтобы каждый самому доставлял радость и других радовал.       Самое необычное его увлечение – плетение из лозы.  Учился этому он ещё в детстве у своего отца. Плетёт корзины, кошелки, кубари для рыбы, есть у него и кресло плетеное. Теперь Анатолий Васильевич передаёт своё умение молодому поколению, чтобы не угасло среди людей это замечательное дело – созидательная творческая работа с живым природным материалом – лозой.</a:t>
            </a:r>
            <a:endParaRPr lang="ru-RU" sz="1600" dirty="0"/>
          </a:p>
        </p:txBody>
      </p:sp>
      <p:pic>
        <p:nvPicPr>
          <p:cNvPr id="1026" name="Picture 2" descr="C:\Users\School\Desktop\DSCN21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52400"/>
            <a:ext cx="47244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дело – то оказалось увлекательным !</a:t>
            </a:r>
            <a:endParaRPr lang="ru-RU" dirty="0"/>
          </a:p>
        </p:txBody>
      </p:sp>
      <p:pic>
        <p:nvPicPr>
          <p:cNvPr id="1026" name="Picture 2" descr="C:\Users\School\Desktop\20130910_1739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609602" y="1752600"/>
            <a:ext cx="5715002" cy="4495802"/>
          </a:xfrm>
          <a:prstGeom prst="rect">
            <a:avLst/>
          </a:prstGeom>
          <a:noFill/>
        </p:spPr>
      </p:pic>
      <p:pic>
        <p:nvPicPr>
          <p:cNvPr id="1027" name="Picture 3" descr="C:\Users\School\Desktop\20130910_171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076700" y="1790704"/>
            <a:ext cx="571499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12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так и идёт работа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762001"/>
            <a:ext cx="4040188" cy="304799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Прямо сидя на полу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762001"/>
            <a:ext cx="4041775" cy="381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Увлечённо и сосредоточенно</a:t>
            </a:r>
            <a:endParaRPr lang="ru-RU" dirty="0"/>
          </a:p>
        </p:txBody>
      </p:sp>
      <p:pic>
        <p:nvPicPr>
          <p:cNvPr id="1026" name="Picture 2" descr="C:\Users\School\Desktop\20131025_1604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40000" contrast="40000"/>
          </a:blip>
          <a:srcRect/>
          <a:stretch>
            <a:fillRect/>
          </a:stretch>
        </p:blipFill>
        <p:spPr bwMode="auto">
          <a:xfrm rot="5400000">
            <a:off x="-647700" y="1790700"/>
            <a:ext cx="5715000" cy="4419600"/>
          </a:xfrm>
          <a:prstGeom prst="rect">
            <a:avLst/>
          </a:prstGeom>
          <a:noFill/>
        </p:spPr>
      </p:pic>
      <p:pic>
        <p:nvPicPr>
          <p:cNvPr id="1027" name="Picture 3" descr="C:\Users\School\Desktop\20131025_160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lum bright="40000" contrast="40000"/>
          </a:blip>
          <a:srcRect/>
          <a:stretch>
            <a:fillRect/>
          </a:stretch>
        </p:blipFill>
        <p:spPr bwMode="auto">
          <a:xfrm rot="5400000">
            <a:off x="4038600" y="1752602"/>
            <a:ext cx="57150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Каждый за своим изделием</a:t>
            </a:r>
            <a:endParaRPr lang="ru-RU" dirty="0"/>
          </a:p>
        </p:txBody>
      </p:sp>
      <p:pic>
        <p:nvPicPr>
          <p:cNvPr id="1026" name="Picture 2" descr="C:\Users\School\Desktop\20131025_1604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40000" contrast="40000"/>
          </a:blip>
          <a:srcRect/>
          <a:stretch>
            <a:fillRect/>
          </a:stretch>
        </p:blipFill>
        <p:spPr bwMode="auto">
          <a:xfrm rot="5400000">
            <a:off x="-762002" y="1447803"/>
            <a:ext cx="5943604" cy="4419599"/>
          </a:xfrm>
          <a:prstGeom prst="rect">
            <a:avLst/>
          </a:prstGeom>
          <a:noFill/>
        </p:spPr>
      </p:pic>
      <p:pic>
        <p:nvPicPr>
          <p:cNvPr id="1027" name="Picture 3" descr="C:\Users\School\Desktop\20131025_175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40000" contrast="40000"/>
          </a:blip>
          <a:srcRect/>
          <a:stretch>
            <a:fillRect/>
          </a:stretch>
        </p:blipFill>
        <p:spPr bwMode="auto">
          <a:xfrm rot="5400000">
            <a:off x="3924299" y="1409700"/>
            <a:ext cx="5943600" cy="44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работа и отдых</a:t>
            </a:r>
            <a:endParaRPr lang="ru-RU" dirty="0"/>
          </a:p>
        </p:txBody>
      </p:sp>
      <p:pic>
        <p:nvPicPr>
          <p:cNvPr id="1026" name="Picture 2" descr="C:\Users\School\Desktop\20131101_1614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723901" y="1714500"/>
            <a:ext cx="5867398" cy="4419602"/>
          </a:xfrm>
          <a:prstGeom prst="rect">
            <a:avLst/>
          </a:prstGeom>
          <a:noFill/>
        </p:spPr>
      </p:pic>
      <p:pic>
        <p:nvPicPr>
          <p:cNvPr id="1027" name="Picture 3" descr="C:\Users\School\Desktop\20131115_170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40000" contrast="40000"/>
          </a:blip>
          <a:srcRect/>
          <a:stretch>
            <a:fillRect/>
          </a:stretch>
        </p:blipFill>
        <p:spPr bwMode="auto">
          <a:xfrm rot="5400000">
            <a:off x="3962400" y="1676400"/>
            <a:ext cx="5867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Учиться никогда не поздно</a:t>
            </a:r>
            <a:endParaRPr lang="ru-RU" dirty="0"/>
          </a:p>
        </p:txBody>
      </p:sp>
      <p:pic>
        <p:nvPicPr>
          <p:cNvPr id="2" name="Picture 2" descr="C:\Users\School\Desktop\20131025_1748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30000" contrast="30000"/>
          </a:blip>
          <a:srcRect/>
          <a:stretch>
            <a:fillRect/>
          </a:stretch>
        </p:blipFill>
        <p:spPr bwMode="auto">
          <a:xfrm>
            <a:off x="0" y="3048000"/>
            <a:ext cx="4648200" cy="3810000"/>
          </a:xfrm>
          <a:prstGeom prst="rect">
            <a:avLst/>
          </a:prstGeom>
          <a:noFill/>
        </p:spPr>
      </p:pic>
      <p:pic>
        <p:nvPicPr>
          <p:cNvPr id="1027" name="Picture 3" descr="C:\Users\School\Desktop\20131101_174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30000" contrast="20000"/>
          </a:blip>
          <a:srcRect/>
          <a:stretch>
            <a:fillRect/>
          </a:stretch>
        </p:blipFill>
        <p:spPr bwMode="auto">
          <a:xfrm rot="5400000">
            <a:off x="3886197" y="1600203"/>
            <a:ext cx="6019801" cy="449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 радость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85801"/>
            <a:ext cx="4040188" cy="381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Дорогу осилит идущий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62001"/>
            <a:ext cx="4041775" cy="381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Терпенье и труд всё перетрут</a:t>
            </a:r>
            <a:endParaRPr lang="ru-RU" dirty="0"/>
          </a:p>
        </p:txBody>
      </p:sp>
      <p:pic>
        <p:nvPicPr>
          <p:cNvPr id="2050" name="Picture 2" descr="C:\Users\School\Desktop\20131025_1756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40000" contrast="40000"/>
          </a:blip>
          <a:srcRect/>
          <a:stretch>
            <a:fillRect/>
          </a:stretch>
        </p:blipFill>
        <p:spPr bwMode="auto">
          <a:xfrm rot="5400000">
            <a:off x="-723900" y="1790700"/>
            <a:ext cx="5791200" cy="4343399"/>
          </a:xfrm>
          <a:prstGeom prst="rect">
            <a:avLst/>
          </a:prstGeom>
          <a:noFill/>
        </p:spPr>
      </p:pic>
      <p:pic>
        <p:nvPicPr>
          <p:cNvPr id="2051" name="Picture 3" descr="C:\Users\School\Desktop\20131025_1809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lum bright="40000" contrast="40000"/>
          </a:blip>
          <a:srcRect/>
          <a:stretch>
            <a:fillRect/>
          </a:stretch>
        </p:blipFill>
        <p:spPr bwMode="auto">
          <a:xfrm rot="5400000">
            <a:off x="4000499" y="1714499"/>
            <a:ext cx="5791200" cy="44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Корзина для грибов готова</a:t>
            </a:r>
            <a:endParaRPr lang="ru-RU" dirty="0"/>
          </a:p>
        </p:txBody>
      </p:sp>
      <p:pic>
        <p:nvPicPr>
          <p:cNvPr id="2050" name="Picture 2" descr="C:\Users\School\Desktop\20131101_173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363661" y="1227138"/>
            <a:ext cx="6172201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изделия служат в быту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85801"/>
            <a:ext cx="4040188" cy="381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И   коту    хорошо,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85801"/>
            <a:ext cx="4041775" cy="381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И  хозяйке  удобно</a:t>
            </a:r>
            <a:endParaRPr lang="ru-RU" sz="1800" dirty="0"/>
          </a:p>
        </p:txBody>
      </p:sp>
      <p:pic>
        <p:nvPicPr>
          <p:cNvPr id="1026" name="Picture 2" descr="C:\Users\School\Desktop\20131025_1857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647702" y="1714500"/>
            <a:ext cx="5791202" cy="4495801"/>
          </a:xfrm>
          <a:prstGeom prst="rect">
            <a:avLst/>
          </a:prstGeom>
          <a:noFill/>
        </p:spPr>
      </p:pic>
      <p:pic>
        <p:nvPicPr>
          <p:cNvPr id="2050" name="Picture 2" descr="C:\Users\School\Desktop\20131114_1858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038601" y="1752603"/>
            <a:ext cx="571499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 хорошего настроения</a:t>
            </a:r>
            <a:endParaRPr lang="ru-RU" dirty="0"/>
          </a:p>
        </p:txBody>
      </p:sp>
      <p:pic>
        <p:nvPicPr>
          <p:cNvPr id="3074" name="Picture 2" descr="C:\Users\School\Desktop\20131116_095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40000" contrast="10000"/>
          </a:blip>
          <a:srcRect/>
          <a:stretch>
            <a:fillRect/>
          </a:stretch>
        </p:blipFill>
        <p:spPr bwMode="auto">
          <a:xfrm rot="5400000">
            <a:off x="1718469" y="1413670"/>
            <a:ext cx="601186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Знакомить детей с историей своего народа, с ремёслами, которые находят применение в современной жизни.  Учить работе с природным материалом – лозой.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2000" dirty="0" smtClean="0"/>
              <a:t>Участники  проекта:</a:t>
            </a:r>
          </a:p>
          <a:p>
            <a:r>
              <a:rPr lang="ru-RU" sz="1800" dirty="0" smtClean="0"/>
              <a:t>Ученики  3  класса,  классный руководитель </a:t>
            </a:r>
            <a:r>
              <a:rPr lang="ru-RU" sz="1800" dirty="0" err="1" smtClean="0"/>
              <a:t>Папенчук</a:t>
            </a:r>
            <a:r>
              <a:rPr lang="ru-RU" sz="1800" dirty="0" smtClean="0"/>
              <a:t> Э. Л.</a:t>
            </a:r>
          </a:p>
          <a:p>
            <a:r>
              <a:rPr lang="ru-RU" sz="2000" dirty="0" smtClean="0"/>
              <a:t>Продолжительность проекта:</a:t>
            </a:r>
          </a:p>
          <a:p>
            <a:r>
              <a:rPr lang="ru-RU" sz="1800" dirty="0" smtClean="0"/>
              <a:t>2013 – 2014 учебный год.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Цели: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371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Неброская красота, не лишённая вкуса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2362200"/>
            <a:ext cx="3810000" cy="2286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Плетёные изделия – это и функциональные предметы быта и декоративное украшение домашнего интерьера.                                 Использование разнообразных элементов плетёного декора позволяет создать индивидуальный облик жилища и ни  с  чем не  сравнимое  очарование.</a:t>
            </a:r>
            <a:endParaRPr lang="ru-RU" sz="1800" dirty="0"/>
          </a:p>
        </p:txBody>
      </p:sp>
      <p:pic>
        <p:nvPicPr>
          <p:cNvPr id="1026" name="Picture 2" descr="C:\Users\School\Desktop\20130913_1509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238501" y="952501"/>
            <a:ext cx="6857998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Плетёный декор в доме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09601"/>
            <a:ext cx="4040188" cy="304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Кухня      может       быть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609601"/>
            <a:ext cx="4041775" cy="3047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разной</a:t>
            </a:r>
            <a:endParaRPr lang="ru-RU" dirty="0"/>
          </a:p>
        </p:txBody>
      </p:sp>
      <p:pic>
        <p:nvPicPr>
          <p:cNvPr id="1026" name="Picture 2" descr="C:\Users\School\Desktop\20130915_1400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571500" y="1485900"/>
            <a:ext cx="5943600" cy="4800600"/>
          </a:xfrm>
          <a:prstGeom prst="rect">
            <a:avLst/>
          </a:prstGeom>
          <a:noFill/>
        </p:spPr>
      </p:pic>
      <p:pic>
        <p:nvPicPr>
          <p:cNvPr id="1027" name="Picture 3" descr="C:\Users\School\Desktop\20130915_1359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953002" y="914400"/>
            <a:ext cx="4190998" cy="3702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Плетёный декор в доме</a:t>
            </a:r>
            <a:endParaRPr lang="ru-RU" dirty="0"/>
          </a:p>
        </p:txBody>
      </p:sp>
      <p:pic>
        <p:nvPicPr>
          <p:cNvPr id="2050" name="Picture 2" descr="C:\Users\School\Desktop\20130913_153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924298" y="1638299"/>
            <a:ext cx="6248400" cy="4191002"/>
          </a:xfrm>
          <a:prstGeom prst="rect">
            <a:avLst/>
          </a:prstGeom>
          <a:noFill/>
        </p:spPr>
      </p:pic>
      <p:pic>
        <p:nvPicPr>
          <p:cNvPr id="2051" name="Picture 3" descr="C:\Users\School\Desktop\20130912_150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30000" contrast="40000"/>
          </a:blip>
          <a:srcRect/>
          <a:stretch>
            <a:fillRect/>
          </a:stretch>
        </p:blipFill>
        <p:spPr bwMode="auto">
          <a:xfrm rot="5400000">
            <a:off x="-838200" y="1447800"/>
            <a:ext cx="6248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Красиво  и  функционально</a:t>
            </a:r>
            <a:endParaRPr lang="ru-RU" dirty="0"/>
          </a:p>
        </p:txBody>
      </p:sp>
      <p:pic>
        <p:nvPicPr>
          <p:cNvPr id="4098" name="Picture 2" descr="C:\Users\School\Desktop\20131114_215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838202" y="1447798"/>
            <a:ext cx="6248404" cy="4571999"/>
          </a:xfrm>
          <a:prstGeom prst="rect">
            <a:avLst/>
          </a:prstGeom>
          <a:noFill/>
        </p:spPr>
      </p:pic>
      <p:pic>
        <p:nvPicPr>
          <p:cNvPr id="4099" name="Picture 3" descr="C:\Users\School\Desktop\20131114_220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809997" y="1524003"/>
            <a:ext cx="6324603" cy="4343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Изделия из соломы и болотных трав</a:t>
            </a:r>
            <a:endParaRPr lang="ru-RU" dirty="0"/>
          </a:p>
        </p:txBody>
      </p:sp>
      <p:pic>
        <p:nvPicPr>
          <p:cNvPr id="1026" name="Picture 2" descr="C:\Users\School\Desktop\20131114_220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685802" y="1752603"/>
            <a:ext cx="5791201" cy="4419602"/>
          </a:xfrm>
          <a:prstGeom prst="rect">
            <a:avLst/>
          </a:prstGeom>
          <a:noFill/>
        </p:spPr>
      </p:pic>
      <p:pic>
        <p:nvPicPr>
          <p:cNvPr id="1027" name="Picture 3" descr="C:\Users\School\Desktop\20131114_2202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038598" y="1752604"/>
            <a:ext cx="5791201" cy="441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Букет цветов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2895600"/>
            <a:ext cx="3008313" cy="3230563"/>
          </a:xfrm>
        </p:spPr>
        <p:txBody>
          <a:bodyPr/>
          <a:lstStyle/>
          <a:p>
            <a:r>
              <a:rPr lang="ru-RU" sz="1800" dirty="0" smtClean="0"/>
              <a:t>Плетение может быть и таким утончённо – изысканным.   Сочетание лозы и соломы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School\Desktop\20130913_150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 rot="5400000">
            <a:off x="2743199" y="685804"/>
            <a:ext cx="6857999" cy="5486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Пробуждать стремление познавать и осваивать что-то новое для себя. Учить делать открытия в повседневной жизни. Воспитывать интерес к историческому прошлому своей земли, патриотические чувства, любовь к своему краю. Знакомить с людьми мастеровыми, которые могут передать своё умение и поделиться своим мастерством с другими. Учить уважительному отношению к людям, к чужому труду. Воспитывать эстетическое восприятие окружающего мира, учить видеть красоту и создавать её своими руками.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Обоснование  выбора  темы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Над темой «Воспитание и укрепление народных традиций»  я как классный руководитель работаю уже не первый год. Считаю , что эта тема актуальна всегда. Воспитать достойного гражданина, знающего и любящего свою Родину, свою историю, невозможно не обучая и не воспитывая детей в этом направлении. Интерес и приверженность к истории земли на которой ты живёшь можно и нужно воспитывать у ребёнка с раннего детства, чтобы в его сердце всегда теплился этот живой огонь и согревал душу прелестью окутанной тайной русской старины. Только в этом случае человек может быть патриотом, душа его будет щедрой на добрые дела. Очень важным считаю приобщение детей к созидательной деятельности, человек, который способен к созиданию обычно не стремится к разрушению.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 подготовительный этап.</a:t>
            </a:r>
          </a:p>
          <a:p>
            <a:r>
              <a:rPr lang="ru-RU" sz="1800" dirty="0" smtClean="0"/>
              <a:t>(классные часы, беседы, посещение этнографических музеев школы и </a:t>
            </a:r>
            <a:r>
              <a:rPr lang="ru-RU" sz="1800" dirty="0" err="1" smtClean="0"/>
              <a:t>Возовского</a:t>
            </a:r>
            <a:r>
              <a:rPr lang="ru-RU" sz="1800" dirty="0" smtClean="0"/>
              <a:t> Д/к)</a:t>
            </a:r>
          </a:p>
          <a:p>
            <a:r>
              <a:rPr lang="ru-RU" sz="1800" dirty="0" smtClean="0"/>
              <a:t>2. основной  этап.</a:t>
            </a:r>
          </a:p>
          <a:p>
            <a:r>
              <a:rPr lang="ru-RU" sz="1800" dirty="0" smtClean="0"/>
              <a:t>(теоретическое и практическое знакомство с приёмами плетения из лозы, овладение практическими навыками плетения)</a:t>
            </a:r>
          </a:p>
          <a:p>
            <a:r>
              <a:rPr lang="ru-RU" sz="1800" dirty="0" smtClean="0"/>
              <a:t>3. рефлексивный  этап.</a:t>
            </a:r>
          </a:p>
          <a:p>
            <a:r>
              <a:rPr lang="ru-RU" sz="1800" dirty="0" smtClean="0"/>
              <a:t>(структурирование собранного материала.</a:t>
            </a:r>
          </a:p>
          <a:p>
            <a:r>
              <a:rPr lang="ru-RU" sz="1800" dirty="0" smtClean="0"/>
              <a:t>Выход: презентация.)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Древний     русский     промысел 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Плетение – один из древних промыслов русского народа. Люди мастеровые и талантливые несут это умение через века и годы, удивляя нас неброской красотой плетёных изделий  и возвращая нас в седую старину. Самый доступный материал для плетения – лоза.  Тонкие гибкие ветки в руках мастера могут превратиться в корзины, лукошки, панно и другие интересные и нужные в быту вещи.</a:t>
            </a:r>
            <a:endParaRPr lang="ru-RU" sz="1600" dirty="0"/>
          </a:p>
        </p:txBody>
      </p:sp>
      <p:pic>
        <p:nvPicPr>
          <p:cNvPr id="2050" name="Picture 2" descr="C:\Users\School\Desktop\20131026_2144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895600" y="609600"/>
            <a:ext cx="6858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88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Большое дело для маленьких исследователей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381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Лоза отсортирована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066801"/>
            <a:ext cx="4041775" cy="3809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Первое    знакомство</a:t>
            </a:r>
            <a:endParaRPr lang="ru-RU" dirty="0"/>
          </a:p>
        </p:txBody>
      </p:sp>
      <p:pic>
        <p:nvPicPr>
          <p:cNvPr id="2050" name="Picture 2" descr="C:\Users\School\Desktop\20130910_1632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381001" y="2133600"/>
            <a:ext cx="5410200" cy="4038599"/>
          </a:xfrm>
          <a:prstGeom prst="rect">
            <a:avLst/>
          </a:prstGeom>
          <a:noFill/>
        </p:spPr>
      </p:pic>
      <p:pic>
        <p:nvPicPr>
          <p:cNvPr id="2051" name="Picture 3" descr="C:\Users\School\Desktop\20130910_163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52901" y="2095501"/>
            <a:ext cx="541019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шаги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9601"/>
            <a:ext cx="4040188" cy="3047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Сначала посмотрим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09601"/>
            <a:ext cx="4041775" cy="3047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Потом Попробуем сами</a:t>
            </a:r>
            <a:endParaRPr lang="ru-RU" dirty="0"/>
          </a:p>
        </p:txBody>
      </p:sp>
      <p:pic>
        <p:nvPicPr>
          <p:cNvPr id="1026" name="Picture 2" descr="C:\Users\School\Desktop\20130910_1648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685801" y="1676400"/>
            <a:ext cx="5562602" cy="4191001"/>
          </a:xfrm>
          <a:prstGeom prst="rect">
            <a:avLst/>
          </a:prstGeom>
          <a:noFill/>
        </p:spPr>
      </p:pic>
      <p:pic>
        <p:nvPicPr>
          <p:cNvPr id="1027" name="Picture 3" descr="C:\Users\School\Desktop\20130910_1646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000500" y="1562100"/>
            <a:ext cx="5562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Начинать трудно, но очень интересно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4040188" cy="3047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Сначала помогут,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90601"/>
            <a:ext cx="4041775" cy="3047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   дальше   я   сам</a:t>
            </a:r>
            <a:endParaRPr lang="ru-RU" dirty="0"/>
          </a:p>
        </p:txBody>
      </p:sp>
      <p:pic>
        <p:nvPicPr>
          <p:cNvPr id="1026" name="Picture 2" descr="C:\Users\School\Desktop\20130910_1710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571500" y="1866900"/>
            <a:ext cx="5562600" cy="4419599"/>
          </a:xfrm>
          <a:prstGeom prst="rect">
            <a:avLst/>
          </a:prstGeom>
          <a:noFill/>
        </p:spPr>
      </p:pic>
      <p:pic>
        <p:nvPicPr>
          <p:cNvPr id="1027" name="Picture 3" descr="C:\Users\School\Desktop\20130910_1718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076700" y="1790700"/>
            <a:ext cx="5562600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966</TotalTime>
  <Words>698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проекта</vt:lpstr>
      <vt:lpstr>Цели:    </vt:lpstr>
      <vt:lpstr>Задачи:</vt:lpstr>
      <vt:lpstr>Обоснование  выбора  темы проекта</vt:lpstr>
      <vt:lpstr>Основные этапы проекта</vt:lpstr>
      <vt:lpstr>Древний     русский     промысел .</vt:lpstr>
      <vt:lpstr>Большое дело для маленьких исследователей</vt:lpstr>
      <vt:lpstr>Первые шаги</vt:lpstr>
      <vt:lpstr>Начинать трудно, но очень интересно</vt:lpstr>
      <vt:lpstr>Мастер плетения из лозы</vt:lpstr>
      <vt:lpstr>А дело – то оказалось увлекательным !</vt:lpstr>
      <vt:lpstr>Вот так и идёт работа</vt:lpstr>
      <vt:lpstr>Каждый за своим изделием</vt:lpstr>
      <vt:lpstr>И работа и отдых</vt:lpstr>
      <vt:lpstr>Учиться никогда не поздно</vt:lpstr>
      <vt:lpstr>Первая  радость</vt:lpstr>
      <vt:lpstr>Корзина для грибов готова</vt:lpstr>
      <vt:lpstr>Наши изделия служат в быту</vt:lpstr>
      <vt:lpstr>Для  хорошего настроения</vt:lpstr>
      <vt:lpstr>Неброская красота, не лишённая вкуса</vt:lpstr>
      <vt:lpstr>Плетёный декор в доме</vt:lpstr>
      <vt:lpstr>Плетёный декор в доме</vt:lpstr>
      <vt:lpstr>Красиво  и  функционально</vt:lpstr>
      <vt:lpstr>Изделия из соломы и болотных трав</vt:lpstr>
      <vt:lpstr>Букет цветов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Историю земли делают люди</dc:title>
  <dc:creator>878</dc:creator>
  <cp:lastModifiedBy>878</cp:lastModifiedBy>
  <cp:revision>132</cp:revision>
  <dcterms:created xsi:type="dcterms:W3CDTF">2013-03-26T06:30:25Z</dcterms:created>
  <dcterms:modified xsi:type="dcterms:W3CDTF">2015-04-03T11:35:46Z</dcterms:modified>
</cp:coreProperties>
</file>