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283" r:id="rId3"/>
    <p:sldId id="286" r:id="rId4"/>
    <p:sldId id="287" r:id="rId5"/>
    <p:sldId id="317" r:id="rId6"/>
    <p:sldId id="295" r:id="rId7"/>
    <p:sldId id="297" r:id="rId8"/>
    <p:sldId id="318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0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7A8D-5C3A-4593-8062-F7DBF50848C8}" type="datetimeFigureOut">
              <a:rPr lang="ru-RU"/>
              <a:pPr>
                <a:defRPr/>
              </a:pPr>
              <a:t>21.01.2015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FF8B7-C2D6-4F18-9C12-A3CC49EDE9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CEE24-B86B-4ECC-910D-539D819A2E52}" type="datetimeFigureOut">
              <a:rPr lang="ru-RU"/>
              <a:pPr>
                <a:defRPr/>
              </a:pPr>
              <a:t>21.01.2015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C162E-5990-4572-B0C0-371C89592D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E6815-AB1C-4E10-A6E3-89A7EEA6CA95}" type="datetimeFigureOut">
              <a:rPr lang="ru-RU"/>
              <a:pPr>
                <a:defRPr/>
              </a:pPr>
              <a:t>21.01.2015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BBE74-78F6-4627-B735-4F0D2975EB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1C116-E6E2-4152-99AE-711017D5ED9C}" type="datetimeFigureOut">
              <a:rPr lang="ru-RU"/>
              <a:pPr>
                <a:defRPr/>
              </a:pPr>
              <a:t>21.01.2015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026CB-2198-4514-A369-219D911D35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BC0A8-76F9-4486-85B6-C6047DECF4C5}" type="datetimeFigureOut">
              <a:rPr lang="ru-RU"/>
              <a:pPr>
                <a:defRPr/>
              </a:pPr>
              <a:t>21.01.2015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CCDF7-B229-4F7F-87E2-3AC84864BB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24D47-4ECD-4998-9C8A-A2007D0FB91D}" type="datetimeFigureOut">
              <a:rPr lang="ru-RU"/>
              <a:pPr>
                <a:defRPr/>
              </a:pPr>
              <a:t>21.01.2015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82315-D339-49A2-B051-276A795237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D73A1-DDB9-473D-92B8-E2D7E88C3102}" type="datetimeFigureOut">
              <a:rPr lang="ru-RU"/>
              <a:pPr>
                <a:defRPr/>
              </a:pPr>
              <a:t>21.01.2015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59694-1D35-4F65-97EC-69836BC339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4F612-E60F-40D9-9F09-DFB9A6DEE9F9}" type="datetimeFigureOut">
              <a:rPr lang="ru-RU"/>
              <a:pPr>
                <a:defRPr/>
              </a:pPr>
              <a:t>21.01.2015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CE6A3-E682-4E89-81F6-1725E274EE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10A45-B3AD-40B5-8E34-D5F0965E1E7B}" type="datetimeFigureOut">
              <a:rPr lang="ru-RU"/>
              <a:pPr>
                <a:defRPr/>
              </a:pPr>
              <a:t>21.01.2015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29982-244E-40F7-AB96-AA24BBD8E6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1D65E-762B-46D0-981A-A5CC3ACDB759}" type="datetimeFigureOut">
              <a:rPr lang="ru-RU"/>
              <a:pPr>
                <a:defRPr/>
              </a:pPr>
              <a:t>21.01.2015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A9649-DFF6-4AD2-BE29-8F626C9239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A9DA4-F5ED-46F3-BE51-B20DF8B7E5E6}" type="datetimeFigureOut">
              <a:rPr lang="ru-RU"/>
              <a:pPr>
                <a:defRPr/>
              </a:pPr>
              <a:t>21.01.2015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ED754-CC29-4A27-A447-2288DDAF79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0"/>
            <a:ext cx="9076624" cy="6858000"/>
          </a:xfrm>
          <a:prstGeom prst="rect">
            <a:avLst/>
          </a:prstGeom>
          <a:blipFill>
            <a:blip r:embed="rId13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/>
            </a:blip>
            <a:stretch>
              <a:fillRect/>
            </a:stretch>
          </a:blip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 contourW="133350">
            <a:bevelT w="152400" h="95250" prst="slope"/>
            <a:bevelB w="152400" h="95250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29" name="Рисунок 11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4521200"/>
            <a:ext cx="19304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F84054-4D81-4642-9DB3-F74C23EF5BA3}" type="datetimeFigureOut">
              <a:rPr lang="ru-RU"/>
              <a:pPr>
                <a:defRPr/>
              </a:pPr>
              <a:t>21.01.2015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7F5330-3705-4ED2-B1CB-10A9341A31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5" name="Рисунок 13"/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6699250" y="-190500"/>
            <a:ext cx="2444750" cy="2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Рисунок 14"/>
          <p:cNvPicPr>
            <a:picLocks noChangeAspect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0" y="-190500"/>
            <a:ext cx="2189163" cy="2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1276350" y="0"/>
            <a:ext cx="6864350" cy="21637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solidFill>
                  <a:srgbClr val="203864"/>
                </a:solidFill>
                <a:latin typeface="Times New Roman" pitchFamily="18" charset="0"/>
              </a:rPr>
              <a:t/>
            </a:r>
            <a:br>
              <a:rPr lang="ru-RU" sz="1400" dirty="0" smtClean="0">
                <a:solidFill>
                  <a:srgbClr val="203864"/>
                </a:solidFill>
                <a:latin typeface="Times New Roman" pitchFamily="18" charset="0"/>
              </a:rPr>
            </a:br>
            <a:r>
              <a:rPr lang="ru-RU" sz="1400" dirty="0" smtClean="0">
                <a:solidFill>
                  <a:srgbClr val="203864"/>
                </a:solidFill>
                <a:latin typeface="Times New Roman" pitchFamily="18" charset="0"/>
              </a:rPr>
              <a:t/>
            </a:r>
            <a:br>
              <a:rPr lang="ru-RU" sz="1400" dirty="0" smtClean="0">
                <a:solidFill>
                  <a:srgbClr val="203864"/>
                </a:solidFill>
                <a:latin typeface="Times New Roman" pitchFamily="18" charset="0"/>
              </a:rPr>
            </a:br>
            <a:r>
              <a:rPr lang="ru-RU" sz="1400" dirty="0" smtClean="0">
                <a:solidFill>
                  <a:srgbClr val="203864"/>
                </a:solidFill>
                <a:latin typeface="Times New Roman" pitchFamily="18" charset="0"/>
              </a:rPr>
              <a:t/>
            </a:r>
            <a:br>
              <a:rPr lang="ru-RU" sz="1400" dirty="0" smtClean="0">
                <a:solidFill>
                  <a:srgbClr val="203864"/>
                </a:solidFill>
                <a:latin typeface="Times New Roman" pitchFamily="18" charset="0"/>
              </a:rPr>
            </a:br>
            <a:r>
              <a:rPr lang="ru-RU" sz="1400" dirty="0" smtClean="0">
                <a:solidFill>
                  <a:srgbClr val="203864"/>
                </a:solidFill>
                <a:latin typeface="Times New Roman" pitchFamily="18" charset="0"/>
              </a:rPr>
              <a:t/>
            </a:r>
            <a:br>
              <a:rPr lang="ru-RU" sz="1400" dirty="0" smtClean="0">
                <a:solidFill>
                  <a:srgbClr val="203864"/>
                </a:solidFill>
                <a:latin typeface="Times New Roman" pitchFamily="18" charset="0"/>
              </a:rPr>
            </a:br>
            <a:r>
              <a:rPr lang="ru-RU" sz="1400" dirty="0" smtClean="0">
                <a:solidFill>
                  <a:srgbClr val="203864"/>
                </a:solidFill>
                <a:latin typeface="Times New Roman" pitchFamily="18" charset="0"/>
              </a:rPr>
              <a:t/>
            </a:r>
            <a:br>
              <a:rPr lang="ru-RU" sz="1400" dirty="0" smtClean="0">
                <a:solidFill>
                  <a:srgbClr val="203864"/>
                </a:solidFill>
                <a:latin typeface="Times New Roman" pitchFamily="18" charset="0"/>
              </a:rPr>
            </a:br>
            <a:r>
              <a:rPr lang="ru-RU" sz="1400" dirty="0" smtClean="0">
                <a:solidFill>
                  <a:srgbClr val="203864"/>
                </a:solidFill>
                <a:latin typeface="Times New Roman" pitchFamily="18" charset="0"/>
              </a:rPr>
              <a:t/>
            </a:r>
            <a:br>
              <a:rPr lang="ru-RU" sz="1400" dirty="0" smtClean="0">
                <a:solidFill>
                  <a:srgbClr val="203864"/>
                </a:solidFill>
                <a:latin typeface="Times New Roman" pitchFamily="18" charset="0"/>
              </a:rPr>
            </a:br>
            <a:r>
              <a:rPr lang="ru-RU" sz="1400" dirty="0" smtClean="0">
                <a:solidFill>
                  <a:srgbClr val="203864"/>
                </a:solidFill>
                <a:latin typeface="Times New Roman" pitchFamily="18" charset="0"/>
              </a:rPr>
              <a:t/>
            </a:r>
            <a:br>
              <a:rPr lang="ru-RU" sz="1400" dirty="0" smtClean="0">
                <a:solidFill>
                  <a:srgbClr val="203864"/>
                </a:solidFill>
                <a:latin typeface="Times New Roman" pitchFamily="18" charset="0"/>
              </a:rPr>
            </a:br>
            <a:r>
              <a:rPr lang="ru-RU" sz="1400" dirty="0" smtClean="0">
                <a:solidFill>
                  <a:srgbClr val="203864"/>
                </a:solidFill>
                <a:latin typeface="Times New Roman" pitchFamily="18" charset="0"/>
              </a:rPr>
              <a:t/>
            </a:r>
            <a:br>
              <a:rPr lang="ru-RU" sz="1400" dirty="0" smtClean="0">
                <a:solidFill>
                  <a:srgbClr val="203864"/>
                </a:solidFill>
                <a:latin typeface="Times New Roman" pitchFamily="18" charset="0"/>
              </a:rPr>
            </a:br>
            <a:r>
              <a:rPr lang="ru-RU" sz="1400" dirty="0" smtClean="0">
                <a:solidFill>
                  <a:srgbClr val="203864"/>
                </a:solidFill>
                <a:latin typeface="Times New Roman" pitchFamily="18" charset="0"/>
              </a:rPr>
              <a:t/>
            </a:r>
            <a:br>
              <a:rPr lang="ru-RU" sz="1400" dirty="0" smtClean="0">
                <a:solidFill>
                  <a:srgbClr val="203864"/>
                </a:solidFill>
                <a:latin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</a:rPr>
              <a:t>Муниципальное казенное специальное (коррекционное) образовательное</a:t>
            </a:r>
            <a:br>
              <a:rPr lang="ru-RU" sz="1400" dirty="0" smtClean="0">
                <a:latin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</a:rPr>
              <a:t> учреждение  для обучающихся, воспитанников с отклонениями в развитии</a:t>
            </a:r>
            <a:br>
              <a:rPr lang="ru-RU" sz="1400" dirty="0" smtClean="0">
                <a:latin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</a:rPr>
              <a:t>	специальная (коррекционная)  общеобразовательная </a:t>
            </a:r>
            <a:br>
              <a:rPr lang="ru-RU" sz="1400" dirty="0" smtClean="0">
                <a:latin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</a:rPr>
              <a:t>школа – интернат </a:t>
            </a:r>
            <a:r>
              <a:rPr lang="en-US" sz="1400" dirty="0" smtClean="0">
                <a:latin typeface="Times New Roman" pitchFamily="18" charset="0"/>
              </a:rPr>
              <a:t>VIII</a:t>
            </a:r>
            <a:r>
              <a:rPr lang="ru-RU" sz="1400" dirty="0" smtClean="0">
                <a:latin typeface="Times New Roman" pitchFamily="18" charset="0"/>
              </a:rPr>
              <a:t> вида</a:t>
            </a:r>
            <a:br>
              <a:rPr lang="ru-RU" sz="1400" dirty="0" smtClean="0">
                <a:latin typeface="Times New Roman" pitchFamily="18" charset="0"/>
              </a:rPr>
            </a:br>
            <a:r>
              <a:rPr lang="en-US" sz="1400" dirty="0" smtClean="0">
                <a:latin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</a:rPr>
              <a:t>г. </a:t>
            </a:r>
            <a:r>
              <a:rPr lang="ru-RU" sz="1400" dirty="0" err="1" smtClean="0">
                <a:latin typeface="Times New Roman" pitchFamily="18" charset="0"/>
              </a:rPr>
              <a:t>Малмыжа</a:t>
            </a:r>
            <a:r>
              <a:rPr lang="ru-RU" sz="1400" dirty="0" smtClean="0">
                <a:latin typeface="Times New Roman" pitchFamily="18" charset="0"/>
              </a:rPr>
              <a:t>  Кировской области</a:t>
            </a:r>
            <a:r>
              <a:rPr lang="ru-RU" sz="5400" dirty="0" smtClean="0">
                <a:latin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</a:rPr>
            </a:br>
            <a:endParaRPr lang="ru-RU" sz="5400" dirty="0" smtClean="0">
              <a:latin typeface="Times New Roman" pitchFamily="18" charset="0"/>
            </a:endParaRP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90650" y="2009775"/>
            <a:ext cx="7038975" cy="3463925"/>
          </a:xfrm>
        </p:spPr>
        <p:txBody>
          <a:bodyPr>
            <a:normAutofit/>
          </a:bodyPr>
          <a:lstStyle/>
          <a:p>
            <a:pPr>
              <a:lnSpc>
                <a:spcPct val="60000"/>
              </a:lnSpc>
            </a:pPr>
            <a:endParaRPr lang="ru-RU" sz="1900" b="1" i="1" smtClean="0"/>
          </a:p>
          <a:p>
            <a:pPr>
              <a:lnSpc>
                <a:spcPct val="60000"/>
              </a:lnSpc>
            </a:pPr>
            <a:r>
              <a:rPr lang="ru-RU" sz="2800" b="1" i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«Музыкальное воспитание </a:t>
            </a:r>
            <a:endParaRPr lang="ru-RU" sz="2800" b="1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>
              <a:lnSpc>
                <a:spcPct val="60000"/>
              </a:lnSpc>
            </a:pPr>
            <a:r>
              <a:rPr lang="ru-RU" sz="2800" b="1" i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как средство социализации детей </a:t>
            </a:r>
            <a:endParaRPr lang="ru-RU" sz="2800" b="1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>
              <a:lnSpc>
                <a:spcPct val="60000"/>
              </a:lnSpc>
            </a:pPr>
            <a:r>
              <a:rPr lang="ru-RU" sz="2800" b="1" i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 нарушением интеллекта»</a:t>
            </a:r>
          </a:p>
          <a:p>
            <a:pPr>
              <a:lnSpc>
                <a:spcPct val="60000"/>
              </a:lnSpc>
            </a:pPr>
            <a:endParaRPr lang="ru-RU" sz="1900" b="1" i="1" smtClean="0">
              <a:latin typeface="Times New Roman" pitchFamily="18" charset="0"/>
            </a:endParaRPr>
          </a:p>
          <a:p>
            <a:pPr>
              <a:lnSpc>
                <a:spcPct val="60000"/>
              </a:lnSpc>
            </a:pPr>
            <a:endParaRPr lang="ru-RU" sz="1900" b="1" smtClean="0">
              <a:latin typeface="Times New Roman" pitchFamily="18" charset="0"/>
            </a:endParaRPr>
          </a:p>
          <a:p>
            <a:pPr>
              <a:lnSpc>
                <a:spcPct val="60000"/>
              </a:lnSpc>
            </a:pPr>
            <a:endParaRPr lang="ru-RU" sz="1900" b="1" smtClean="0">
              <a:latin typeface="Times New Roman" pitchFamily="18" charset="0"/>
            </a:endParaRPr>
          </a:p>
          <a:p>
            <a:pPr>
              <a:lnSpc>
                <a:spcPct val="60000"/>
              </a:lnSpc>
            </a:pPr>
            <a:endParaRPr lang="ru-RU" sz="1900" b="1" smtClean="0">
              <a:latin typeface="Times New Roman" pitchFamily="18" charset="0"/>
            </a:endParaRPr>
          </a:p>
          <a:p>
            <a:pPr>
              <a:lnSpc>
                <a:spcPct val="60000"/>
              </a:lnSpc>
            </a:pPr>
            <a:r>
              <a:rPr lang="ru-RU" sz="1900" b="1" smtClean="0">
                <a:latin typeface="Times New Roman" pitchFamily="18" charset="0"/>
              </a:rPr>
              <a:t>Родионовой Светланы Григорьевны</a:t>
            </a:r>
          </a:p>
          <a:p>
            <a:pPr>
              <a:lnSpc>
                <a:spcPct val="60000"/>
              </a:lnSpc>
            </a:pPr>
            <a:r>
              <a:rPr lang="ru-RU" sz="1900" b="1" smtClean="0">
                <a:latin typeface="Times New Roman" pitchFamily="18" charset="0"/>
              </a:rPr>
              <a:t>учителя музыки, пения и ритмики</a:t>
            </a:r>
            <a:endParaRPr lang="ru-RU" sz="190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2925"/>
            <a:ext cx="7772400" cy="13335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solidFill>
                  <a:srgbClr val="203864"/>
                </a:solidFill>
              </a:rPr>
              <a:t/>
            </a:r>
            <a:br>
              <a:rPr lang="ru-RU" sz="1400" dirty="0" smtClean="0">
                <a:solidFill>
                  <a:srgbClr val="203864"/>
                </a:solidFill>
              </a:rPr>
            </a:br>
            <a:r>
              <a:rPr lang="ru-RU" sz="1400" dirty="0" smtClean="0">
                <a:solidFill>
                  <a:srgbClr val="203864"/>
                </a:solidFill>
              </a:rPr>
              <a:t/>
            </a:r>
            <a:br>
              <a:rPr lang="ru-RU" sz="1400" dirty="0" smtClean="0">
                <a:solidFill>
                  <a:srgbClr val="203864"/>
                </a:solidFill>
              </a:rPr>
            </a:br>
            <a:r>
              <a:rPr lang="ru-RU" sz="1400" dirty="0" smtClean="0">
                <a:solidFill>
                  <a:srgbClr val="203864"/>
                </a:solidFill>
              </a:rPr>
              <a:t/>
            </a:r>
            <a:br>
              <a:rPr lang="ru-RU" sz="1400" dirty="0" smtClean="0">
                <a:solidFill>
                  <a:srgbClr val="203864"/>
                </a:solidFill>
              </a:rPr>
            </a:br>
            <a:r>
              <a:rPr lang="ru-RU" sz="1400" dirty="0" smtClean="0">
                <a:solidFill>
                  <a:srgbClr val="203864"/>
                </a:solidFill>
              </a:rPr>
              <a:t/>
            </a:r>
            <a:br>
              <a:rPr lang="ru-RU" sz="1400" dirty="0" smtClean="0">
                <a:solidFill>
                  <a:srgbClr val="203864"/>
                </a:solidFill>
              </a:rPr>
            </a:b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Сферы личности, подлежащие коррекции и развитию</a:t>
            </a:r>
            <a:r>
              <a:rPr lang="ru-RU" sz="5400" dirty="0" smtClean="0">
                <a:solidFill>
                  <a:srgbClr val="203864"/>
                </a:solidFill>
              </a:rPr>
              <a:t/>
            </a:r>
            <a:br>
              <a:rPr lang="ru-RU" sz="5400" dirty="0" smtClean="0">
                <a:solidFill>
                  <a:srgbClr val="203864"/>
                </a:solidFill>
              </a:rPr>
            </a:br>
            <a:endParaRPr lang="ru-RU" sz="5400" dirty="0" smtClean="0"/>
          </a:p>
        </p:txBody>
      </p:sp>
      <p:sp>
        <p:nvSpPr>
          <p:cNvPr id="1638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2475" y="1285875"/>
            <a:ext cx="7677150" cy="5010150"/>
          </a:xfrm>
        </p:spPr>
        <p:txBody>
          <a:bodyPr/>
          <a:lstStyle/>
          <a:p>
            <a:endParaRPr lang="ru-RU" b="1" i="1" smtClean="0"/>
          </a:p>
        </p:txBody>
      </p:sp>
      <p:pic>
        <p:nvPicPr>
          <p:cNvPr id="16387" name="Рисунок 5" descr="r505217_269358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8450" y="1181100"/>
            <a:ext cx="25908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1581150" y="1400175"/>
            <a:ext cx="1133475" cy="1600200"/>
          </a:xfrm>
          <a:prstGeom prst="ellipse">
            <a:avLst/>
          </a:prstGeom>
          <a:solidFill>
            <a:srgbClr val="CAB1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ВПФ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80975" y="1200150"/>
            <a:ext cx="1371600" cy="91440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мышление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1925" y="3286125"/>
            <a:ext cx="1457325" cy="914400"/>
          </a:xfrm>
          <a:prstGeom prst="rect">
            <a:avLst/>
          </a:prstGeom>
          <a:gradFill flip="none" rotWithShape="1">
            <a:gsLst>
              <a:gs pos="0">
                <a:srgbClr val="CAB154">
                  <a:tint val="66000"/>
                  <a:satMod val="160000"/>
                </a:srgbClr>
              </a:gs>
              <a:gs pos="50000">
                <a:srgbClr val="CAB154">
                  <a:tint val="44500"/>
                  <a:satMod val="160000"/>
                </a:srgbClr>
              </a:gs>
              <a:gs pos="100000">
                <a:srgbClr val="CAB154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восприятие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00025" y="2247900"/>
            <a:ext cx="1085850" cy="91440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память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647825" y="3314700"/>
            <a:ext cx="1285875" cy="91440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внимание</a:t>
            </a:r>
          </a:p>
        </p:txBody>
      </p:sp>
      <p:sp>
        <p:nvSpPr>
          <p:cNvPr id="12" name="Овал 11"/>
          <p:cNvSpPr/>
          <p:nvPr/>
        </p:nvSpPr>
        <p:spPr>
          <a:xfrm>
            <a:off x="5353050" y="1219200"/>
            <a:ext cx="2590800" cy="162877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2F5597"/>
                </a:solidFill>
                <a:cs typeface="Arial" charset="0"/>
              </a:rPr>
              <a:t>эмоционально-волевая сфера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962900" y="2228850"/>
            <a:ext cx="914400" cy="914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чувства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791325" y="3114675"/>
            <a:ext cx="1047750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эмоции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695950" y="3133725"/>
            <a:ext cx="914400" cy="914400"/>
          </a:xfrm>
          <a:prstGeom prst="rect">
            <a:avLst/>
          </a:prstGeom>
          <a:solidFill>
            <a:schemeClr val="tx2">
              <a:lumMod val="60000"/>
              <a:lumOff val="40000"/>
              <a:tint val="66000"/>
              <a:satMod val="1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воля</a:t>
            </a:r>
          </a:p>
        </p:txBody>
      </p:sp>
      <p:sp>
        <p:nvSpPr>
          <p:cNvPr id="16" name="Овал 15"/>
          <p:cNvSpPr/>
          <p:nvPr/>
        </p:nvSpPr>
        <p:spPr>
          <a:xfrm>
            <a:off x="1704975" y="4467225"/>
            <a:ext cx="2114550" cy="914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социальная сфера</a:t>
            </a:r>
          </a:p>
        </p:txBody>
      </p:sp>
      <p:sp>
        <p:nvSpPr>
          <p:cNvPr id="17" name="Овал 16"/>
          <p:cNvSpPr/>
          <p:nvPr/>
        </p:nvSpPr>
        <p:spPr>
          <a:xfrm>
            <a:off x="4143375" y="4524375"/>
            <a:ext cx="2438400" cy="112395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</a:rPr>
              <a:t>двигательная сфера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0" y="4552950"/>
            <a:ext cx="1209675" cy="91440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50000"/>
                  <a:tint val="66000"/>
                  <a:satMod val="160000"/>
                </a:schemeClr>
              </a:gs>
              <a:gs pos="50000">
                <a:schemeClr val="accent5">
                  <a:lumMod val="50000"/>
                  <a:tint val="44500"/>
                  <a:satMod val="160000"/>
                </a:schemeClr>
              </a:gs>
              <a:gs pos="100000">
                <a:schemeClr val="accent5">
                  <a:lumMod val="5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solidFill>
                  <a:schemeClr val="bg1"/>
                </a:solidFill>
                <a:cs typeface="Arial" charset="0"/>
              </a:rPr>
              <a:t>отношение к себе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0" y="5619750"/>
            <a:ext cx="1819275" cy="914400"/>
          </a:xfrm>
          <a:prstGeom prst="roundRect">
            <a:avLst/>
          </a:pr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solidFill>
                  <a:schemeClr val="bg1"/>
                </a:solidFill>
                <a:cs typeface="Arial" charset="0"/>
              </a:rPr>
              <a:t>отношение к окружающему миру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305050" y="5781675"/>
            <a:ext cx="1476375" cy="914400"/>
          </a:xfrm>
          <a:prstGeom prst="roundRect">
            <a:avLst/>
          </a:pr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solidFill>
                  <a:schemeClr val="bg1"/>
                </a:solidFill>
                <a:cs typeface="Arial" charset="0"/>
              </a:rPr>
              <a:t>речевая культура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086600" y="4533900"/>
            <a:ext cx="1524000" cy="9144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solidFill>
                  <a:srgbClr val="7030A0"/>
                </a:solidFill>
                <a:cs typeface="Arial" charset="0"/>
              </a:rPr>
              <a:t>общая моторика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076950" y="5734050"/>
            <a:ext cx="1581150" cy="9144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solidFill>
                  <a:srgbClr val="7030A0"/>
                </a:solidFill>
                <a:cs typeface="Arial" charset="0"/>
              </a:rPr>
              <a:t>мелкая моторика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 rot="10800000" flipV="1">
            <a:off x="1619250" y="1524000"/>
            <a:ext cx="200025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10800000" flipV="1">
            <a:off x="1314450" y="2543175"/>
            <a:ext cx="238125" cy="13335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10800000" flipV="1">
            <a:off x="1438275" y="2895600"/>
            <a:ext cx="304800" cy="28575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5400000">
            <a:off x="2052638" y="3138487"/>
            <a:ext cx="190500" cy="2857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7972425" y="1933575"/>
            <a:ext cx="409575" cy="19050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rot="5400000">
            <a:off x="5867400" y="2895600"/>
            <a:ext cx="295275" cy="123825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rot="16200000" flipH="1">
            <a:off x="7143750" y="2857500"/>
            <a:ext cx="228600" cy="19050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rot="10800000">
            <a:off x="1247775" y="5076825"/>
            <a:ext cx="466725" cy="28575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 rot="10800000" flipV="1">
            <a:off x="1571625" y="5305425"/>
            <a:ext cx="485775" cy="266700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>
            <a:endCxn id="20" idx="0"/>
          </p:cNvCxnSpPr>
          <p:nvPr/>
        </p:nvCxnSpPr>
        <p:spPr>
          <a:xfrm rot="16200000" flipH="1">
            <a:off x="2612232" y="5350668"/>
            <a:ext cx="457200" cy="404813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>
            <a:off x="6619875" y="5076825"/>
            <a:ext cx="361950" cy="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>
            <a:off x="6353175" y="5467350"/>
            <a:ext cx="257175" cy="20955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4825"/>
            <a:ext cx="7772400" cy="13335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музыкального воспитания</a:t>
            </a:r>
            <a:b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90650" y="1285875"/>
            <a:ext cx="7038975" cy="5200650"/>
          </a:xfrm>
        </p:spPr>
        <p:txBody>
          <a:bodyPr/>
          <a:lstStyle/>
          <a:p>
            <a:endParaRPr lang="ru-RU" altLang="ru-RU" b="1" i="1" smtClean="0">
              <a:solidFill>
                <a:srgbClr val="800000"/>
              </a:solidFill>
            </a:endParaRPr>
          </a:p>
          <a:p>
            <a:r>
              <a:rPr lang="ru-RU" altLang="ru-RU" b="1" i="1" smtClean="0">
                <a:solidFill>
                  <a:srgbClr val="800000"/>
                </a:solidFill>
              </a:rPr>
              <a:t>Овладение детьми музыкальной культурой, развитие музыкальности учащихся</a:t>
            </a:r>
          </a:p>
          <a:p>
            <a:endParaRPr lang="ru-RU" altLang="ru-RU" b="1" i="1" smtClean="0">
              <a:solidFill>
                <a:srgbClr val="800000"/>
              </a:solidFill>
            </a:endParaRPr>
          </a:p>
          <a:p>
            <a:endParaRPr lang="ru-RU" altLang="ru-RU" b="1" i="1" smtClean="0">
              <a:solidFill>
                <a:srgbClr val="800000"/>
              </a:solidFill>
            </a:endParaRPr>
          </a:p>
          <a:p>
            <a:endParaRPr lang="ru-RU" altLang="ru-RU" b="1" i="1" smtClean="0">
              <a:solidFill>
                <a:srgbClr val="800000"/>
              </a:solidFill>
            </a:endParaRPr>
          </a:p>
          <a:p>
            <a:endParaRPr lang="ru-RU" altLang="ru-RU" b="1" i="1" smtClean="0">
              <a:solidFill>
                <a:srgbClr val="800000"/>
              </a:solidFill>
            </a:endParaRPr>
          </a:p>
          <a:p>
            <a:endParaRPr lang="ru-RU" altLang="ru-RU" b="1" i="1" smtClean="0">
              <a:solidFill>
                <a:srgbClr val="800000"/>
              </a:solidFill>
            </a:endParaRPr>
          </a:p>
          <a:p>
            <a:endParaRPr lang="ru-RU" altLang="ru-RU" b="1" i="1" smtClean="0">
              <a:solidFill>
                <a:srgbClr val="800000"/>
              </a:solidFill>
            </a:endParaRPr>
          </a:p>
          <a:p>
            <a:endParaRPr lang="ru-RU" altLang="ru-RU" b="1" i="1" smtClean="0">
              <a:solidFill>
                <a:srgbClr val="800000"/>
              </a:solidFill>
            </a:endParaRPr>
          </a:p>
          <a:p>
            <a:r>
              <a:rPr lang="ru-RU" altLang="ru-RU" b="1" i="1" smtClean="0">
                <a:solidFill>
                  <a:srgbClr val="800000"/>
                </a:solidFill>
              </a:rPr>
              <a:t>Социализация  школьника с </a:t>
            </a:r>
            <a:r>
              <a:rPr lang="ru-RU" altLang="ru-RU" b="1" i="1" smtClean="0">
                <a:solidFill>
                  <a:srgbClr val="800000"/>
                </a:solidFill>
                <a:latin typeface="Arial" charset="0"/>
              </a:rPr>
              <a:t>ОВЗ</a:t>
            </a:r>
          </a:p>
          <a:p>
            <a:endParaRPr lang="ru-RU" b="1" i="1" smtClean="0"/>
          </a:p>
        </p:txBody>
      </p:sp>
      <p:sp>
        <p:nvSpPr>
          <p:cNvPr id="5" name="Шестиугольник 4"/>
          <p:cNvSpPr/>
          <p:nvPr/>
        </p:nvSpPr>
        <p:spPr>
          <a:xfrm>
            <a:off x="2181225" y="3343275"/>
            <a:ext cx="5581650" cy="219075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400">
                <a:solidFill>
                  <a:srgbClr val="2F5597"/>
                </a:solidFill>
                <a:cs typeface="Arial" charset="0"/>
              </a:rPr>
              <a:t>    </a:t>
            </a:r>
            <a:r>
              <a:rPr lang="ru-RU" altLang="ru-RU" sz="1400" b="1">
                <a:solidFill>
                  <a:schemeClr val="tx1"/>
                </a:solidFill>
                <a:cs typeface="Arial" charset="0"/>
              </a:rPr>
              <a:t>- умение слушать музыку, 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400" b="1">
                <a:solidFill>
                  <a:schemeClr val="tx1"/>
                </a:solidFill>
                <a:cs typeface="Arial" charset="0"/>
              </a:rPr>
              <a:t>   - слухоречевое координирование, 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400" b="1">
                <a:solidFill>
                  <a:schemeClr val="tx1"/>
                </a:solidFill>
                <a:cs typeface="Arial" charset="0"/>
              </a:rPr>
              <a:t>   - точность интонирования, 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400" b="1">
                <a:solidFill>
                  <a:schemeClr val="tx1"/>
                </a:solidFill>
                <a:cs typeface="Arial" charset="0"/>
              </a:rPr>
              <a:t>   - умение чувствовать характер музыки и адекватно реагировать на музыкальные переживания, воплощенные в ней, 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400" b="1">
                <a:solidFill>
                  <a:schemeClr val="tx1"/>
                </a:solidFill>
                <a:cs typeface="Arial" charset="0"/>
              </a:rPr>
              <a:t>   - умение различать такие средства музыкальной выразительности, как ритм, темп, динамические оттенки, ладогармонические особенности; 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400" b="1">
                <a:solidFill>
                  <a:schemeClr val="tx1"/>
                </a:solidFill>
                <a:cs typeface="Arial" charset="0"/>
              </a:rPr>
              <a:t>  - исполнительские навыки </a:t>
            </a:r>
            <a:endParaRPr lang="ru-RU" sz="14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533900" y="2828925"/>
            <a:ext cx="484188" cy="466725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468813" y="5562600"/>
            <a:ext cx="625475" cy="542925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0" y="523875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 i="1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</a:t>
            </a:r>
            <a:r>
              <a:rPr lang="ru-RU" sz="2000" b="1" i="1"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9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2133600" y="1463675"/>
            <a:ext cx="57912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Arial" charset="0"/>
              <a:buChar char="•"/>
            </a:pPr>
            <a:endParaRPr lang="ru-RU" sz="2400" b="1" i="1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ru-RU" sz="2000" b="1" i="1"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ru-RU" sz="2000" b="1" i="1"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2000">
                <a:latin typeface="Georgia" pitchFamily="18" charset="0"/>
                <a:ea typeface="Calibri" pitchFamily="34" charset="0"/>
                <a:cs typeface="Times New Roman" pitchFamily="18" charset="0"/>
              </a:rPr>
              <a:t> </a:t>
            </a:r>
          </a:p>
          <a:p>
            <a:pPr>
              <a:buFont typeface="Arial" charset="0"/>
              <a:buChar char="•"/>
            </a:pPr>
            <a:endParaRPr lang="ru-RU" sz="2000" b="1" i="1"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sz="2000" b="1" i="1">
              <a:latin typeface="Georgia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14525" y="247650"/>
            <a:ext cx="5438775" cy="11811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Музыкальное воспитание</a:t>
            </a: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495300" y="2133600"/>
            <a:ext cx="1019175" cy="1381125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Уроки музыки</a:t>
            </a: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1790700" y="2133600"/>
            <a:ext cx="1152525" cy="1419225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Уроки ритмики</a:t>
            </a: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5343525" y="2152650"/>
            <a:ext cx="1352550" cy="1419225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Репетиции хорового кружка</a:t>
            </a:r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6953250" y="2162175"/>
            <a:ext cx="1792288" cy="1400175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Репетиции танцевального кружка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rot="5400000">
            <a:off x="4010025" y="1743075"/>
            <a:ext cx="600075" cy="47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4010025" y="1743075"/>
            <a:ext cx="600075" cy="4762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6200000" flipH="1">
            <a:off x="5595938" y="1728787"/>
            <a:ext cx="533400" cy="4762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6753225" y="1466850"/>
            <a:ext cx="714375" cy="62865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5400000">
            <a:off x="2586038" y="1566862"/>
            <a:ext cx="571500" cy="44767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0800000" flipV="1">
            <a:off x="1352550" y="1514475"/>
            <a:ext cx="1009650" cy="62865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Блок-схема: альтернативный процесс 37"/>
          <p:cNvSpPr/>
          <p:nvPr/>
        </p:nvSpPr>
        <p:spPr>
          <a:xfrm>
            <a:off x="3600450" y="3895725"/>
            <a:ext cx="2047875" cy="590550"/>
          </a:xfrm>
          <a:prstGeom prst="flowChartAlternateProcess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цели</a:t>
            </a:r>
          </a:p>
        </p:txBody>
      </p:sp>
      <p:sp>
        <p:nvSpPr>
          <p:cNvPr id="39" name="Блок-схема: альтернативный процесс 38"/>
          <p:cNvSpPr/>
          <p:nvPr/>
        </p:nvSpPr>
        <p:spPr>
          <a:xfrm>
            <a:off x="2409825" y="4829175"/>
            <a:ext cx="1914525" cy="809625"/>
          </a:xfrm>
          <a:prstGeom prst="flowChartAlternateProcess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задачи</a:t>
            </a:r>
          </a:p>
        </p:txBody>
      </p:sp>
      <p:sp>
        <p:nvSpPr>
          <p:cNvPr id="40" name="Блок-схема: альтернативный процесс 39"/>
          <p:cNvSpPr/>
          <p:nvPr/>
        </p:nvSpPr>
        <p:spPr>
          <a:xfrm>
            <a:off x="5210175" y="4819650"/>
            <a:ext cx="2000250" cy="781050"/>
          </a:xfrm>
          <a:prstGeom prst="flowChartAlternateProcess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принципы</a:t>
            </a:r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1304925" y="3609975"/>
            <a:ext cx="2095500" cy="628650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2552700" y="3657600"/>
            <a:ext cx="1038225" cy="409575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rot="16200000" flipH="1">
            <a:off x="4148138" y="3729037"/>
            <a:ext cx="285750" cy="66675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rot="10800000" flipV="1">
            <a:off x="5581650" y="3629025"/>
            <a:ext cx="428625" cy="257175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rot="10800000" flipV="1">
            <a:off x="5657850" y="3648075"/>
            <a:ext cx="1504950" cy="685800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rot="10800000" flipV="1">
            <a:off x="3686175" y="4514850"/>
            <a:ext cx="590550" cy="2381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>
            <a:off x="5219700" y="4514850"/>
            <a:ext cx="495300" cy="25717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Скругленный прямоугольник 72"/>
          <p:cNvSpPr/>
          <p:nvPr/>
        </p:nvSpPr>
        <p:spPr>
          <a:xfrm>
            <a:off x="1857375" y="5781675"/>
            <a:ext cx="6502400" cy="9525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Создание условий для успешной социализации школьников с нарушением интеллекта посредством музыкального воспитания </a:t>
            </a:r>
          </a:p>
        </p:txBody>
      </p:sp>
      <p:cxnSp>
        <p:nvCxnSpPr>
          <p:cNvPr id="82" name="Прямая со стрелкой 81"/>
          <p:cNvCxnSpPr/>
          <p:nvPr/>
        </p:nvCxnSpPr>
        <p:spPr>
          <a:xfrm>
            <a:off x="4248150" y="5638800"/>
            <a:ext cx="200025" cy="17145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 rot="10800000" flipV="1">
            <a:off x="4924425" y="5629275"/>
            <a:ext cx="276225" cy="20955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Блок-схема: процесс 29"/>
          <p:cNvSpPr/>
          <p:nvPr/>
        </p:nvSpPr>
        <p:spPr>
          <a:xfrm>
            <a:off x="3333750" y="2305050"/>
            <a:ext cx="1857375" cy="1400175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Внеклассные мероприятия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500" y="752475"/>
            <a:ext cx="2657475" cy="58102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sz="2000" b="1" i="1">
                <a:solidFill>
                  <a:srgbClr val="CC3300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sz="2000" b="1" i="1">
                <a:solidFill>
                  <a:srgbClr val="CC330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b="1" i="1">
                <a:solidFill>
                  <a:srgbClr val="CC3300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b="1" i="1">
                <a:solidFill>
                  <a:srgbClr val="CC330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b="1" i="1">
                <a:solidFill>
                  <a:srgbClr val="CC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b="1" i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ru-RU" altLang="ru-RU" sz="140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формировать знания о музыке с помощью изучения произведений различных жанров, а так же в процессе собственной музыкально-исполнительской</a:t>
            </a:r>
            <a:r>
              <a:rPr lang="en-US" altLang="ru-RU" sz="140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40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деятельности;</a:t>
            </a:r>
            <a:r>
              <a:rPr lang="en-US" altLang="ru-RU" sz="140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altLang="ru-RU" sz="140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140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140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en-US" altLang="ru-RU" sz="140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ru-RU" altLang="ru-RU" sz="140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формировать музыкально-эстетический словарь;</a:t>
            </a:r>
            <a:r>
              <a:rPr lang="en-US" altLang="ru-RU" sz="140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altLang="ru-RU" sz="140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140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140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en-US" altLang="ru-RU" sz="140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ru-RU" altLang="ru-RU" sz="140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формировать ориентировку в средствах музыкальной выразительности</a:t>
            </a:r>
            <a:r>
              <a:rPr lang="ru-RU" altLang="ru-RU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76550" y="790575"/>
            <a:ext cx="2876550" cy="5791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воспитывать интерес и любовь к музыке, музыкальный вкус;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ru-RU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воспитывать культуру чувств, поведения и общения;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воспитывать чувство коллективизма, умение доводить начатую работу до конца.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53100" y="885825"/>
            <a:ext cx="3124200" cy="56673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altLang="ru-RU" dirty="0">
                <a:cs typeface="Times New Roman" pitchFamily="18" charset="0"/>
              </a:rPr>
              <a:t>корригировать отклонения в </a:t>
            </a:r>
            <a:endParaRPr lang="en-US" altLang="ru-RU" dirty="0">
              <a:cs typeface="Times New Roman" pitchFamily="18" charset="0"/>
            </a:endParaRP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US" altLang="ru-RU" sz="1600" dirty="0">
              <a:solidFill>
                <a:schemeClr val="tx1"/>
              </a:solidFill>
              <a:cs typeface="Times New Roman" pitchFamily="18" charset="0"/>
            </a:endParaRP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US" altLang="ru-RU" sz="1600" dirty="0">
              <a:solidFill>
                <a:schemeClr val="tx1"/>
              </a:solidFill>
              <a:cs typeface="Times New Roman" pitchFamily="18" charset="0"/>
            </a:endParaRP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корригировать отклонения в интеллектуальном развитии;</a:t>
            </a:r>
            <a:endParaRPr lang="en-US" alt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ru-RU" alt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корригировать нарушения </a:t>
            </a:r>
            <a:r>
              <a:rPr lang="ru-RU" alt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звукопроизносительной</a:t>
            </a: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стороны речи;</a:t>
            </a:r>
            <a:endParaRPr lang="en-US" alt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ru-RU" alt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помочь самовыражению умственно отсталых школьников через занятия музыкальной деятельностью;</a:t>
            </a:r>
            <a:endParaRPr lang="en-US" alt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ru-RU" alt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способствовать преодолению неадекватных форм поведения, снятию эмоционального напряжения;</a:t>
            </a:r>
            <a:endParaRPr lang="en-US" alt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ru-RU" alt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содействовать приобретению навыков искреннего, глубокого и свободного общения  с окружающими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3350" y="800100"/>
            <a:ext cx="2781300" cy="9144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Образовательные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67025" y="800100"/>
            <a:ext cx="2895600" cy="9144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CC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Воспитательные </a:t>
            </a:r>
            <a:endParaRPr lang="en-US" sz="2400" b="1" i="1" dirty="0">
              <a:solidFill>
                <a:srgbClr val="CC33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62625" y="838200"/>
            <a:ext cx="3105150" cy="9144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rgbClr val="CC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Коррекционные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66800" y="1257300"/>
            <a:ext cx="6638925" cy="7239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                     и                    пение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3581400"/>
            <a:ext cx="1409700" cy="91440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</a:rPr>
              <a:t>трудовое обучение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76350" y="2638425"/>
            <a:ext cx="1076325" cy="91440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</a:rPr>
              <a:t>чтение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00175" y="4514850"/>
            <a:ext cx="1619250" cy="91440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</a:rPr>
              <a:t>русский язык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48200" y="2638425"/>
            <a:ext cx="1257300" cy="91440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</a:rPr>
              <a:t>ритмика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76575" y="5581650"/>
            <a:ext cx="2066925" cy="91440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</a:rPr>
              <a:t>изобразительное  искусство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00350" y="2809875"/>
            <a:ext cx="1114425" cy="1057275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</a:rPr>
              <a:t>танец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210425" y="3057525"/>
            <a:ext cx="1733550" cy="91440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</a:rPr>
              <a:t>окружающий мир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800600" y="3971925"/>
            <a:ext cx="1857375" cy="91440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</a:rPr>
              <a:t>математика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657975" y="5038725"/>
            <a:ext cx="1704975" cy="733425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</a:rPr>
              <a:t>внеклассное чтение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rot="16200000" flipH="1">
            <a:off x="2505075" y="3733800"/>
            <a:ext cx="3305175" cy="9525"/>
          </a:xfrm>
          <a:prstGeom prst="straightConnector1">
            <a:avLst/>
          </a:prstGeom>
          <a:ln w="5715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6200000" flipH="1">
            <a:off x="2886075" y="2381250"/>
            <a:ext cx="704850" cy="0"/>
          </a:xfrm>
          <a:prstGeom prst="straightConnector1">
            <a:avLst/>
          </a:prstGeom>
          <a:ln w="5715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>
            <a:off x="4900612" y="2290763"/>
            <a:ext cx="523875" cy="19050"/>
          </a:xfrm>
          <a:prstGeom prst="straightConnector1">
            <a:avLst/>
          </a:prstGeom>
          <a:ln w="5715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400000">
            <a:off x="142875" y="2505075"/>
            <a:ext cx="1543050" cy="609600"/>
          </a:xfrm>
          <a:prstGeom prst="straightConnector1">
            <a:avLst/>
          </a:prstGeom>
          <a:ln w="5715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16200000" flipH="1">
            <a:off x="6958013" y="2500312"/>
            <a:ext cx="1009650" cy="28575"/>
          </a:xfrm>
          <a:prstGeom prst="straightConnector1">
            <a:avLst/>
          </a:prstGeom>
          <a:ln w="5715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16200000" flipH="1">
            <a:off x="5505450" y="3505200"/>
            <a:ext cx="2886075" cy="9525"/>
          </a:xfrm>
          <a:prstGeom prst="straightConnector1">
            <a:avLst/>
          </a:prstGeom>
          <a:ln w="5715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5400000">
            <a:off x="1509713" y="2328862"/>
            <a:ext cx="685800" cy="9525"/>
          </a:xfrm>
          <a:prstGeom prst="straightConnector1">
            <a:avLst/>
          </a:prstGeom>
          <a:ln w="5715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rot="16200000" flipH="1">
            <a:off x="5253038" y="3005137"/>
            <a:ext cx="1866900" cy="28575"/>
          </a:xfrm>
          <a:prstGeom prst="straightConnector1">
            <a:avLst/>
          </a:prstGeom>
          <a:ln w="57150"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rot="16200000" flipH="1">
            <a:off x="1300163" y="3281362"/>
            <a:ext cx="2438400" cy="9525"/>
          </a:xfrm>
          <a:prstGeom prst="straightConnector1">
            <a:avLst/>
          </a:prstGeom>
          <a:ln w="57150"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5619750" y="5962650"/>
            <a:ext cx="3305175" cy="7048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</a:rPr>
              <a:t>прочные связи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</a:rPr>
              <a:t> слабые связи</a:t>
            </a:r>
          </a:p>
        </p:txBody>
      </p:sp>
      <p:cxnSp>
        <p:nvCxnSpPr>
          <p:cNvPr id="58" name="Прямая со стрелкой 57"/>
          <p:cNvCxnSpPr/>
          <p:nvPr/>
        </p:nvCxnSpPr>
        <p:spPr>
          <a:xfrm>
            <a:off x="5819775" y="6143625"/>
            <a:ext cx="495300" cy="1588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>
            <a:off x="5857875" y="6477000"/>
            <a:ext cx="552450" cy="1588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Прямоугольник 69"/>
          <p:cNvSpPr/>
          <p:nvPr/>
        </p:nvSpPr>
        <p:spPr>
          <a:xfrm>
            <a:off x="2447925" y="200025"/>
            <a:ext cx="345757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Интеграция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i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Виды деятельности на уроках </a:t>
            </a:r>
            <a:br>
              <a:rPr lang="ru-RU" sz="3200" b="1" i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музыки и пения</a:t>
            </a:r>
            <a:endParaRPr lang="ru-RU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" name="Восьмиугольник 5"/>
          <p:cNvSpPr/>
          <p:nvPr/>
        </p:nvSpPr>
        <p:spPr>
          <a:xfrm>
            <a:off x="617538" y="2344738"/>
            <a:ext cx="2306637" cy="1300162"/>
          </a:xfrm>
          <a:prstGeom prst="octagon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  </a:t>
            </a:r>
            <a:r>
              <a:rPr lang="ru-RU" dirty="0">
                <a:solidFill>
                  <a:srgbClr val="002060"/>
                </a:solidFill>
              </a:rPr>
              <a:t> хоровое и сольное пение.</a:t>
            </a:r>
          </a:p>
        </p:txBody>
      </p:sp>
      <p:sp>
        <p:nvSpPr>
          <p:cNvPr id="7" name="Восьмиугольник 6"/>
          <p:cNvSpPr/>
          <p:nvPr/>
        </p:nvSpPr>
        <p:spPr>
          <a:xfrm>
            <a:off x="3482975" y="2386013"/>
            <a:ext cx="2201863" cy="1390650"/>
          </a:xfrm>
          <a:prstGeom prst="octagon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</a:rPr>
              <a:t>слушание музыки.</a:t>
            </a:r>
          </a:p>
        </p:txBody>
      </p:sp>
      <p:sp>
        <p:nvSpPr>
          <p:cNvPr id="8" name="Восьмиугольник 7"/>
          <p:cNvSpPr/>
          <p:nvPr/>
        </p:nvSpPr>
        <p:spPr>
          <a:xfrm>
            <a:off x="6305550" y="2370138"/>
            <a:ext cx="2259013" cy="1352550"/>
          </a:xfrm>
          <a:prstGeom prst="octagon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</a:rPr>
              <a:t> игра на музыкальных инструментах</a:t>
            </a:r>
          </a:p>
        </p:txBody>
      </p:sp>
      <p:sp>
        <p:nvSpPr>
          <p:cNvPr id="10" name="Восьмиугольник 9"/>
          <p:cNvSpPr/>
          <p:nvPr/>
        </p:nvSpPr>
        <p:spPr>
          <a:xfrm>
            <a:off x="742950" y="4229100"/>
            <a:ext cx="2762250" cy="1800225"/>
          </a:xfrm>
          <a:prstGeom prst="octagon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2060"/>
                </a:solidFill>
              </a:rPr>
              <a:t>творческие индивидуальные задания – детские рисунки на темы полюбившихся музыкальных произведений</a:t>
            </a:r>
            <a:r>
              <a:rPr lang="ru-RU" dirty="0"/>
              <a:t>.</a:t>
            </a:r>
          </a:p>
        </p:txBody>
      </p:sp>
      <p:sp>
        <p:nvSpPr>
          <p:cNvPr id="11" name="Восьмиугольник 10"/>
          <p:cNvSpPr/>
          <p:nvPr/>
        </p:nvSpPr>
        <p:spPr>
          <a:xfrm>
            <a:off x="3590925" y="4600575"/>
            <a:ext cx="2124075" cy="1352550"/>
          </a:xfrm>
          <a:prstGeom prst="octagon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</a:rPr>
              <a:t>музыкальные викторины, конкурсы.</a:t>
            </a:r>
          </a:p>
        </p:txBody>
      </p:sp>
      <p:sp>
        <p:nvSpPr>
          <p:cNvPr id="12" name="Восьмиугольник 11"/>
          <p:cNvSpPr/>
          <p:nvPr/>
        </p:nvSpPr>
        <p:spPr>
          <a:xfrm>
            <a:off x="5800725" y="4552950"/>
            <a:ext cx="2743200" cy="1438275"/>
          </a:xfrm>
          <a:prstGeom prst="octagon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    </a:t>
            </a:r>
            <a:r>
              <a:rPr lang="ru-RU" sz="1600" dirty="0" err="1">
                <a:solidFill>
                  <a:srgbClr val="002060"/>
                </a:solidFill>
              </a:rPr>
              <a:t>инсценирование</a:t>
            </a:r>
            <a:r>
              <a:rPr lang="ru-RU" sz="1600" dirty="0">
                <a:solidFill>
                  <a:srgbClr val="002060"/>
                </a:solidFill>
              </a:rPr>
              <a:t> песен, музыкальных пьес программного характера.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направления музыкальных школьных 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мероприятий:</a:t>
            </a:r>
            <a:b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Гражданско-патриотическое</a:t>
            </a: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Духовно-нравственное</a:t>
            </a:r>
            <a:b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Художественно-эстетическое</a:t>
            </a:r>
            <a:endParaRPr lang="ru-RU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26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eorgia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555</TotalTime>
  <Words>280</Words>
  <Application>Microsoft Office PowerPoint</Application>
  <PresentationFormat>Экран (4:3)</PresentationFormat>
  <Paragraphs>102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        Муниципальное казенное специальное (коррекционное) образовательное  учреждение  для обучающихся, воспитанников с отклонениями в развитии  специальная (коррекционная)  общеобразовательная  школа – интернат VIII вида  г. Малмыжа  Кировской области </vt:lpstr>
      <vt:lpstr>    Сферы личности, подлежащие коррекции и развитию </vt:lpstr>
      <vt:lpstr>Цель музыкального воспитания </vt:lpstr>
      <vt:lpstr>Презентация PowerPoint</vt:lpstr>
      <vt:lpstr>Презентация PowerPoint</vt:lpstr>
      <vt:lpstr>Презентация PowerPoint</vt:lpstr>
      <vt:lpstr> Виды деятельности на уроках  музыки и пения</vt:lpstr>
      <vt:lpstr>         Основные направления музыкальных школьных мероприятий: Гражданско-патриотическое Духовно-нравственное Художественно-эстетическое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Артём Кулаков</dc:creator>
  <cp:lastModifiedBy>ADMIN</cp:lastModifiedBy>
  <cp:revision>62</cp:revision>
  <dcterms:created xsi:type="dcterms:W3CDTF">2014-07-11T19:27:53Z</dcterms:created>
  <dcterms:modified xsi:type="dcterms:W3CDTF">2015-01-21T15:21:15Z</dcterms:modified>
</cp:coreProperties>
</file>