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9900CC"/>
    <a:srgbClr val="FF6600"/>
    <a:srgbClr val="00FF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668A91-9BBF-42AA-99F5-A9F848026E79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01C4B3-94B9-45EA-9488-2A33E886F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smiles.33b.ru/smile.90775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smiles.33b.ru/smile.108105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smiles.33b.ru/smile.105209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3.gif"/><Relationship Id="rId2" Type="http://schemas.openxmlformats.org/officeDocument/2006/relationships/hyperlink" Target="http://smiles.33b.ru/smile.10811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miles.33b.ru/smile.108105.html" TargetMode="External"/><Relationship Id="rId5" Type="http://schemas.openxmlformats.org/officeDocument/2006/relationships/image" Target="../media/image12.gif"/><Relationship Id="rId4" Type="http://schemas.openxmlformats.org/officeDocument/2006/relationships/hyperlink" Target="http://smiles.33b.ru/smile.108110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smiles.33b.ru/smile.108193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/>
          <a:lstStyle/>
          <a:p>
            <a:pPr algn="ctr"/>
            <a:r>
              <a:rPr lang="ru-RU" dirty="0" smtClean="0"/>
              <a:t>ЦВЕТОВОДСТВО : ВИДЫ И ЗНАЧЕНИЕ.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980728"/>
            <a:ext cx="6400800" cy="4802088"/>
          </a:xfrm>
        </p:spPr>
        <p:txBody>
          <a:bodyPr/>
          <a:lstStyle/>
          <a:p>
            <a:r>
              <a:rPr lang="ru-RU" dirty="0" smtClean="0"/>
              <a:t>ГБС(К)ОУ школа – интернат № 3 Г. Тольятти</a:t>
            </a:r>
          </a:p>
          <a:p>
            <a:r>
              <a:rPr lang="ru-RU" dirty="0" smtClean="0"/>
              <a:t>    УРОК </a:t>
            </a:r>
            <a:r>
              <a:rPr lang="ru-RU" dirty="0" smtClean="0"/>
              <a:t>ЦВЕТОВОДСТВА В 6 – 7 КЛАССАХ. </a:t>
            </a:r>
          </a:p>
          <a:p>
            <a:endParaRPr lang="ru-RU" dirty="0"/>
          </a:p>
          <a:p>
            <a:endParaRPr lang="ru-RU" dirty="0"/>
          </a:p>
          <a:p>
            <a:pPr algn="r"/>
            <a:r>
              <a:rPr lang="ru-RU" dirty="0" smtClean="0"/>
              <a:t>Учитель Е. А. </a:t>
            </a:r>
            <a:r>
              <a:rPr lang="ru-RU" dirty="0" err="1" smtClean="0"/>
              <a:t>Евглевская</a:t>
            </a:r>
            <a:endParaRPr lang="ru-RU" dirty="0"/>
          </a:p>
        </p:txBody>
      </p:sp>
      <p:pic>
        <p:nvPicPr>
          <p:cNvPr id="4" name="Picture 23" descr="180895e40dda8d958b80d6b3817a58fa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365104"/>
            <a:ext cx="1872208" cy="2035101"/>
          </a:xfrm>
          <a:prstGeom prst="rect">
            <a:avLst/>
          </a:prstGeom>
          <a:noFill/>
        </p:spPr>
      </p:pic>
      <p:pic>
        <p:nvPicPr>
          <p:cNvPr id="5" name="Picture 9" descr="2ed289bfe88d1f4c332b5e9791f4305b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620688"/>
            <a:ext cx="13335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Segoe Script" pitchFamily="34" charset="0"/>
              </a:rPr>
              <a:t>ДЕКОРАТИВНО – ЛИСТВЕННЫЕ РАСТЕНИЯ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6600"/>
                </a:solidFill>
              </a:rPr>
              <a:t>РАСТЕНИЯ У КОТОРЫХ ЛИСТЬЯ ИНТЕРЕСНОЙ ФОРМЫ ИЛИ НЕОБЫЧНОЙ ОКРАСКИ,ИХ ВЫРАЩИВАЮТ РАДИ КРАСИВЫХ ЛИСТЬЕВ.</a:t>
            </a:r>
            <a:endParaRPr lang="ru-RU" dirty="0">
              <a:solidFill>
                <a:srgbClr val="FF6600"/>
              </a:solidFill>
            </a:endParaRPr>
          </a:p>
        </p:txBody>
      </p:sp>
      <p:pic>
        <p:nvPicPr>
          <p:cNvPr id="7176" name="Picture 8" descr="http://im1-tub-ru.yandex.net/i?id=00b4e9e4364e54cd8084494e0ef8548d-00-144&amp;n=2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0719" y="1693863"/>
            <a:ext cx="1190625" cy="1238250"/>
          </a:xfrm>
          <a:prstGeom prst="rect">
            <a:avLst/>
          </a:prstGeom>
          <a:noFill/>
        </p:spPr>
      </p:pic>
      <p:pic>
        <p:nvPicPr>
          <p:cNvPr id="7178" name="Picture 10" descr="http://im2-tub-ru.yandex.net/i?id=616a82e466b97a98058dbc755badc9c4-05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573016"/>
            <a:ext cx="2563366" cy="2016224"/>
          </a:xfrm>
          <a:prstGeom prst="rect">
            <a:avLst/>
          </a:prstGeom>
          <a:noFill/>
        </p:spPr>
      </p:pic>
      <p:sp>
        <p:nvSpPr>
          <p:cNvPr id="7180" name="AutoShape 12" descr="http://im3-tub-ru.yandex.net/i?id=fc8a60907912349d35f8a7ef8d5ae81a-60-144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2" name="AutoShape 14" descr="http://im3-tub-ru.yandex.net/i?id=fc8a60907912349d35f8a7ef8d5ae81a-60-144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4" name="AutoShape 16" descr="http://im1-tub-ru.yandex.net/i?id=a1870817f819293eafd6c6317c2d95fd-56-144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86" name="Picture 18" descr="http://im0-tub-ru.yandex.net/i?id=10ea9f237cba3fb86da0749f477a99c1-12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581128"/>
            <a:ext cx="2664296" cy="2016224"/>
          </a:xfrm>
          <a:prstGeom prst="rect">
            <a:avLst/>
          </a:prstGeom>
          <a:noFill/>
        </p:spPr>
      </p:pic>
      <p:pic>
        <p:nvPicPr>
          <p:cNvPr id="7188" name="Picture 20" descr="http://im3-tub-ru.yandex.net/i?id=fc8a60907912349d35f8a7ef8d5ae81a-60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908720"/>
            <a:ext cx="151216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66FF"/>
                </a:solidFill>
              </a:rPr>
              <a:t>ЗНАЧЕНИЕ ВЫРАЩИВАНИЯ ЦВЕТОВ И РАСТЕНИЙ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ЦВЕТЫ УКРАШАЮТ НАШУ ЖИЗНЬ.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ВЫРАЩИВАНИЕ ЦВЕТОВ ВЫРАЖАЮТ СТРЕМЛЕНИЕ ЧЕЛОВЕКА К КРАСОТЕ.</a:t>
            </a:r>
          </a:p>
          <a:p>
            <a:pPr marL="514350" indent="-514350">
              <a:buAutoNum type="arabicPeriod"/>
            </a:pPr>
            <a:r>
              <a:rPr lang="ru-RU" dirty="0" smtClean="0"/>
              <a:t>ЦВЕТЫ – ЛУЧШИЙ ПОДАРОК РОДНЫМ И ДРУЗЬЯМ.</a:t>
            </a:r>
          </a:p>
          <a:p>
            <a:pPr marL="514350" indent="-514350">
              <a:buAutoNum type="arabicPeriod"/>
            </a:pPr>
            <a:r>
              <a:rPr lang="ru-RU" dirty="0" smtClean="0"/>
              <a:t>ЦВЕТЫ И РАСТЕНИЯ ОЧИЩАЮТ, ОСВЕЖАЮТ И УВЛАЖНЯЮТ ВОЗДУХ.</a:t>
            </a:r>
            <a:endParaRPr lang="ru-RU" dirty="0"/>
          </a:p>
        </p:txBody>
      </p:sp>
      <p:pic>
        <p:nvPicPr>
          <p:cNvPr id="4" name="Picture 11" descr="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509120"/>
            <a:ext cx="324036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ЦВЕТОЧНЫЕ РАСТЕНИЯ, КОТОРЫЕ ВЫРАЩИВАЮТ  В КВАРТИРАХ, ШКОЛАХ, РАЗЛИЧНЫХ ОБЩЕСТВЕННЫХ ПОМЕЩЕНИЯХ </a:t>
            </a:r>
            <a:r>
              <a:rPr lang="ru-RU" dirty="0" smtClean="0">
                <a:solidFill>
                  <a:srgbClr val="00B050"/>
                </a:solidFill>
              </a:rPr>
              <a:t>-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НАЗЫВАЮТ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КОМНАТНЫМИ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im0-tub-ru.yandex.net/i?id=266771ec7c48dd767cd2bb0aa81a5cb5-124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365104"/>
            <a:ext cx="2520280" cy="2232248"/>
          </a:xfrm>
          <a:prstGeom prst="rect">
            <a:avLst/>
          </a:prstGeom>
          <a:noFill/>
        </p:spPr>
      </p:pic>
      <p:pic>
        <p:nvPicPr>
          <p:cNvPr id="5124" name="Picture 4" descr="http://im0-tub-ru.yandex.net/i?id=1c72dc0b2dac7486953e86e5ba32c009-29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20688"/>
            <a:ext cx="1691680" cy="1728192"/>
          </a:xfrm>
          <a:prstGeom prst="rect">
            <a:avLst/>
          </a:prstGeom>
          <a:noFill/>
        </p:spPr>
      </p:pic>
      <p:pic>
        <p:nvPicPr>
          <p:cNvPr id="5126" name="Picture 6" descr="http://im1-tub-ru.yandex.net/i?id=d98a660c6cf6e5ff8bfe1769566d4c04-12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212976"/>
            <a:ext cx="1190625" cy="1428750"/>
          </a:xfrm>
          <a:prstGeom prst="rect">
            <a:avLst/>
          </a:prstGeom>
          <a:noFill/>
        </p:spPr>
      </p:pic>
      <p:pic>
        <p:nvPicPr>
          <p:cNvPr id="5128" name="Picture 8" descr="http://im0-tub-ru.yandex.net/i?id=963a9a08f4ca820d558981b111b97851-86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437112"/>
            <a:ext cx="3024336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 ЛЕТНЕЕ ВРЕМЯ ЦВЕТОЧНЫЕ РАСТЕНИЯ МОЖНО ВСТРЕТИТЬ В САДАХ, ПАРКАХ, СКВЕРАХ</a:t>
            </a:r>
            <a:r>
              <a:rPr lang="ru-RU" dirty="0" smtClean="0"/>
              <a:t>….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b="1" dirty="0" smtClean="0"/>
              <a:t>ЭТО </a:t>
            </a:r>
            <a:r>
              <a:rPr lang="ru-RU" b="1" dirty="0" smtClean="0">
                <a:solidFill>
                  <a:srgbClr val="FF0000"/>
                </a:solidFill>
              </a:rPr>
              <a:t>РАСТЕНИЯ ОТКРЫТОГО ГРУНТА.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im0-tub-ru.yandex.net/i?id=5b73d5268bc3aea7e7c5a7c1bfc569a6-75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3600400" cy="2534394"/>
          </a:xfrm>
          <a:prstGeom prst="rect">
            <a:avLst/>
          </a:prstGeom>
          <a:noFill/>
        </p:spPr>
      </p:pic>
      <p:pic>
        <p:nvPicPr>
          <p:cNvPr id="4100" name="Picture 4" descr="http://im1-tub-ru.yandex.net/i?id=65d8549e35984378ef0569e3efd074a4-101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284984"/>
            <a:ext cx="2862436" cy="1800200"/>
          </a:xfrm>
          <a:prstGeom prst="rect">
            <a:avLst/>
          </a:prstGeom>
          <a:noFill/>
        </p:spPr>
      </p:pic>
      <p:pic>
        <p:nvPicPr>
          <p:cNvPr id="4102" name="Picture 6" descr="http://im0-tub-ru.yandex.net/i?id=e54d9b172d8dd98c61cd11571c7f302c-109-144&amp;n=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437112"/>
            <a:ext cx="1944216" cy="188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Некоторые цветочные растения, выращивают в специальных условиях, в теплицах и оранжереях -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212976"/>
            <a:ext cx="7467600" cy="32609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Это </a:t>
            </a:r>
            <a:r>
              <a:rPr lang="ru-RU" sz="3200" b="1" dirty="0" smtClean="0">
                <a:solidFill>
                  <a:srgbClr val="FF0000"/>
                </a:solidFill>
              </a:rPr>
              <a:t>растения защищенного грунта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im0-tub-ru.yandex.net/i?id=090cd0f6781a5720ce7b38307ecb660e-73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93096"/>
            <a:ext cx="2232248" cy="2376264"/>
          </a:xfrm>
          <a:prstGeom prst="rect">
            <a:avLst/>
          </a:prstGeom>
          <a:noFill/>
        </p:spPr>
      </p:pic>
      <p:pic>
        <p:nvPicPr>
          <p:cNvPr id="3076" name="Picture 4" descr="http://im2-tub-ru.yandex.net/i?id=318cfd67a4e6fb703f83c35549487d92-4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933056"/>
            <a:ext cx="3672408" cy="2304256"/>
          </a:xfrm>
          <a:prstGeom prst="rect">
            <a:avLst/>
          </a:prstGeom>
          <a:noFill/>
        </p:spPr>
      </p:pic>
      <p:pic>
        <p:nvPicPr>
          <p:cNvPr id="3078" name="Picture 6" descr="http://im2-tub-ru.yandex.net/i?id=f078b0b6b1319f6ae4fb36bce8876a1a-11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772816"/>
            <a:ext cx="18859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9900CC"/>
                </a:solidFill>
              </a:rPr>
              <a:t>СОБЕРИ НАЗВАНИЕ ЦВЕТОВ</a:t>
            </a:r>
            <a:endParaRPr lang="ru-RU" sz="4400" b="1" dirty="0">
              <a:solidFill>
                <a:srgbClr val="99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Тю</a:t>
            </a:r>
            <a:r>
              <a:rPr lang="ru-RU" dirty="0" smtClean="0"/>
              <a:t>                    </a:t>
            </a:r>
            <a:r>
              <a:rPr lang="ru-RU" dirty="0" err="1" smtClean="0"/>
              <a:t>ва</a:t>
            </a:r>
            <a:r>
              <a:rPr lang="ru-RU" dirty="0" smtClean="0"/>
              <a:t>            за                         </a:t>
            </a:r>
            <a:r>
              <a:rPr lang="ru-RU" dirty="0" err="1" smtClean="0"/>
              <a:t>за</a:t>
            </a:r>
            <a:endParaRPr lang="ru-RU" dirty="0" smtClean="0"/>
          </a:p>
          <a:p>
            <a:r>
              <a:rPr lang="ru-RU" dirty="0" err="1" smtClean="0"/>
              <a:t>Ро</a:t>
            </a:r>
            <a:r>
              <a:rPr lang="ru-RU" dirty="0" smtClean="0"/>
              <a:t>                     ль            пан                      лёк</a:t>
            </a:r>
          </a:p>
          <a:p>
            <a:r>
              <a:rPr lang="ru-RU" dirty="0" smtClean="0"/>
              <a:t>Ми                    мо            си                       ор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гла</a:t>
            </a:r>
            <a:r>
              <a:rPr lang="ru-RU" dirty="0" smtClean="0"/>
              <a:t>                   </a:t>
            </a:r>
            <a:r>
              <a:rPr lang="ru-RU" dirty="0" err="1" smtClean="0"/>
              <a:t>хи</a:t>
            </a:r>
            <a:r>
              <a:rPr lang="ru-RU" dirty="0" smtClean="0"/>
              <a:t>               </a:t>
            </a:r>
            <a:r>
              <a:rPr lang="ru-RU" dirty="0" err="1" smtClean="0"/>
              <a:t>ди</a:t>
            </a:r>
            <a:r>
              <a:rPr lang="ru-RU" dirty="0" smtClean="0"/>
              <a:t>                        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де              </a:t>
            </a:r>
            <a:r>
              <a:rPr lang="ru-RU" dirty="0" err="1" smtClean="0"/>
              <a:t>ст</a:t>
            </a:r>
            <a:r>
              <a:rPr lang="ru-RU" dirty="0" smtClean="0"/>
              <a:t>                          о                             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ра</a:t>
            </a:r>
            <a:r>
              <a:rPr lang="ru-RU" dirty="0" smtClean="0"/>
              <a:t>                 </a:t>
            </a:r>
            <a:r>
              <a:rPr lang="ru-RU" dirty="0" err="1" smtClean="0"/>
              <a:t>ге</a:t>
            </a:r>
            <a:r>
              <a:rPr lang="ru-RU" dirty="0" smtClean="0"/>
              <a:t>                       </a:t>
            </a:r>
            <a:r>
              <a:rPr lang="ru-RU" dirty="0" err="1" smtClean="0"/>
              <a:t>ра</a:t>
            </a:r>
            <a:r>
              <a:rPr lang="ru-RU" dirty="0" smtClean="0"/>
              <a:t>                         ко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Ла</a:t>
            </a:r>
            <a:r>
              <a:rPr lang="ru-RU" dirty="0" smtClean="0"/>
              <a:t>                       </a:t>
            </a:r>
            <a:r>
              <a:rPr lang="ru-RU" dirty="0" err="1" smtClean="0"/>
              <a:t>н</a:t>
            </a:r>
            <a:r>
              <a:rPr lang="ru-RU" dirty="0" smtClean="0"/>
              <a:t>                           хо     </a:t>
            </a:r>
            <a:r>
              <a:rPr lang="ru-RU" dirty="0" err="1" smtClean="0"/>
              <a:t>лус</a:t>
            </a:r>
            <a:r>
              <a:rPr lang="ru-RU" dirty="0" smtClean="0"/>
              <a:t>      </a:t>
            </a:r>
            <a:r>
              <a:rPr lang="ru-RU" dirty="0" err="1" smtClean="0"/>
              <a:t>нь</a:t>
            </a:r>
            <a:r>
              <a:rPr lang="ru-RU" dirty="0" smtClean="0"/>
              <a:t>                е</a:t>
            </a:r>
          </a:p>
        </p:txBody>
      </p:sp>
      <p:pic>
        <p:nvPicPr>
          <p:cNvPr id="4" name="Picture 7" descr="38460bb80967d07740a4b782e1d8b1d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143000" cy="1333500"/>
          </a:xfrm>
          <a:prstGeom prst="rect">
            <a:avLst/>
          </a:prstGeom>
          <a:noFill/>
        </p:spPr>
      </p:pic>
      <p:pic>
        <p:nvPicPr>
          <p:cNvPr id="5" name="Picture 2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49275"/>
            <a:ext cx="2286000" cy="2286000"/>
          </a:xfrm>
          <a:prstGeom prst="rect">
            <a:avLst/>
          </a:prstGeom>
          <a:noFill/>
        </p:spPr>
      </p:pic>
      <p:pic>
        <p:nvPicPr>
          <p:cNvPr id="6" name="Picture 2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365104"/>
            <a:ext cx="2664296" cy="3096344"/>
          </a:xfrm>
          <a:prstGeom prst="rect">
            <a:avLst/>
          </a:prstGeom>
          <a:noFill/>
        </p:spPr>
      </p:pic>
      <p:pic>
        <p:nvPicPr>
          <p:cNvPr id="7" name="Picture 2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692696"/>
            <a:ext cx="3024336" cy="3312368"/>
          </a:xfrm>
          <a:prstGeom prst="rect">
            <a:avLst/>
          </a:prstGeom>
          <a:noFill/>
        </p:spPr>
      </p:pic>
      <p:pic>
        <p:nvPicPr>
          <p:cNvPr id="8" name="Picture 2" descr="салют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56792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899592" y="1600200"/>
            <a:ext cx="6568008" cy="48736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FF66FF"/>
                </a:solidFill>
              </a:rPr>
              <a:t>ЖЕЛАЮ УДАЧИ В ИЗУЧЕНИИ </a:t>
            </a:r>
          </a:p>
          <a:p>
            <a:pPr algn="ctr"/>
            <a:endParaRPr lang="ru-RU" sz="3600" dirty="0" smtClean="0">
              <a:solidFill>
                <a:srgbClr val="FF66FF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66FF"/>
                </a:solidFill>
              </a:rPr>
              <a:t>« Цветоводства»</a:t>
            </a:r>
            <a:endParaRPr lang="ru-RU" sz="3600" dirty="0">
              <a:solidFill>
                <a:srgbClr val="FF66FF"/>
              </a:solidFill>
            </a:endParaRPr>
          </a:p>
        </p:txBody>
      </p:sp>
      <p:pic>
        <p:nvPicPr>
          <p:cNvPr id="4" name="Рисунок 15" descr="38cc4fc67e6316fa7179091ff498b1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77072"/>
            <a:ext cx="187220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 descr="3bba3b340a0153a014ca95b1c3978cdf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628800"/>
            <a:ext cx="237626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57200"/>
            <a:ext cx="1886744" cy="2395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900CC"/>
                </a:solidFill>
              </a:rPr>
              <a:t>СОБЕРИ СЛОВО </a:t>
            </a:r>
            <a:br>
              <a:rPr lang="ru-RU" b="1" dirty="0" smtClean="0">
                <a:solidFill>
                  <a:srgbClr val="9900CC"/>
                </a:solidFill>
              </a:rPr>
            </a:br>
            <a:r>
              <a:rPr lang="ru-RU" b="1" dirty="0" smtClean="0">
                <a:solidFill>
                  <a:srgbClr val="9900CC"/>
                </a:solidFill>
              </a:rPr>
              <a:t>и</a:t>
            </a:r>
            <a:br>
              <a:rPr lang="ru-RU" b="1" dirty="0" smtClean="0">
                <a:solidFill>
                  <a:srgbClr val="9900CC"/>
                </a:solidFill>
              </a:rPr>
            </a:br>
            <a:r>
              <a:rPr lang="ru-RU" b="1" dirty="0" smtClean="0">
                <a:solidFill>
                  <a:srgbClr val="9900CC"/>
                </a:solidFill>
              </a:rPr>
              <a:t>отгадай тему урока.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              г                           в               г             е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     в                   о                 </a:t>
            </a:r>
            <a:r>
              <a:rPr lang="ru-RU" dirty="0" err="1" smtClean="0"/>
              <a:t>д</a:t>
            </a:r>
            <a:r>
              <a:rPr lang="ru-RU" dirty="0" smtClean="0"/>
              <a:t>                    с          я              т                     </a:t>
            </a:r>
            <a:r>
              <a:rPr lang="ru-RU" dirty="0" err="1" smtClean="0"/>
              <a:t>д</a:t>
            </a:r>
            <a:r>
              <a:rPr lang="ru-RU" dirty="0" smtClean="0"/>
              <a:t>                       </a:t>
            </a:r>
            <a:r>
              <a:rPr lang="ru-RU" dirty="0" err="1" smtClean="0"/>
              <a:t>р</a:t>
            </a:r>
            <a:r>
              <a:rPr lang="ru-RU" dirty="0" smtClean="0"/>
              <a:t>             в</a:t>
            </a:r>
          </a:p>
          <a:p>
            <a:pPr>
              <a:buNone/>
            </a:pPr>
            <a:r>
              <a:rPr lang="ru-RU" dirty="0" smtClean="0"/>
              <a:t>                          м                    б</a:t>
            </a:r>
            <a:endParaRPr lang="ru-RU" dirty="0"/>
          </a:p>
          <a:p>
            <a:pPr>
              <a:buNone/>
            </a:pPr>
            <a:r>
              <a:rPr lang="ru-RU" dirty="0" smtClean="0"/>
              <a:t>Ы      о      т                 о                   </a:t>
            </a:r>
            <a:r>
              <a:rPr lang="ru-RU" dirty="0" err="1" smtClean="0"/>
              <a:t>о</a:t>
            </a:r>
            <a:r>
              <a:rPr lang="ru-RU" dirty="0" smtClean="0"/>
              <a:t>               </a:t>
            </a:r>
            <a:r>
              <a:rPr lang="ru-RU" dirty="0" err="1" smtClean="0"/>
              <a:t>о</a:t>
            </a:r>
            <a:r>
              <a:rPr lang="ru-RU" dirty="0" smtClean="0"/>
              <a:t>        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         а             о         </a:t>
            </a:r>
            <a:r>
              <a:rPr lang="ru-RU" dirty="0" err="1" smtClean="0"/>
              <a:t>о</a:t>
            </a:r>
            <a:r>
              <a:rPr lang="ru-RU" dirty="0" smtClean="0"/>
              <a:t>              </a:t>
            </a:r>
            <a:r>
              <a:rPr lang="ru-RU" dirty="0" err="1" smtClean="0"/>
              <a:t>д</a:t>
            </a:r>
            <a:r>
              <a:rPr lang="ru-RU" dirty="0" smtClean="0"/>
              <a:t>              к            у  </a:t>
            </a:r>
            <a:endParaRPr lang="ru-RU" dirty="0"/>
          </a:p>
        </p:txBody>
      </p:sp>
      <p:pic>
        <p:nvPicPr>
          <p:cNvPr id="4" name="Picture 19" descr="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8680"/>
            <a:ext cx="1509514" cy="1872208"/>
          </a:xfrm>
          <a:prstGeom prst="rect">
            <a:avLst/>
          </a:prstGeom>
          <a:noFill/>
        </p:spPr>
      </p:pic>
      <p:pic>
        <p:nvPicPr>
          <p:cNvPr id="5" name="Picture 45" descr="6c9efc95c4b9a68ab1d38d82ecbd908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153025"/>
            <a:ext cx="2299915" cy="170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835696" y="1600201"/>
            <a:ext cx="5631904" cy="3629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Цветы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Клумба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Цветоводство </a:t>
            </a:r>
          </a:p>
        </p:txBody>
      </p:sp>
      <p:pic>
        <p:nvPicPr>
          <p:cNvPr id="4" name="Picture 12" descr="танццвет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72816"/>
            <a:ext cx="3096344" cy="4176762"/>
          </a:xfrm>
          <a:prstGeom prst="rect">
            <a:avLst/>
          </a:prstGeom>
          <a:noFill/>
        </p:spPr>
      </p:pic>
      <p:pic>
        <p:nvPicPr>
          <p:cNvPr id="5" name="Picture 3" descr="5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3244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Дополнительные слова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Ягоды,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огород,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том,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год,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гора,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свет 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дед       и другие.</a:t>
            </a:r>
            <a:endParaRPr lang="ru-RU" dirty="0"/>
          </a:p>
        </p:txBody>
      </p:sp>
      <p:pic>
        <p:nvPicPr>
          <p:cNvPr id="4" name="Picture 27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205038"/>
            <a:ext cx="2376388" cy="4032274"/>
          </a:xfrm>
          <a:prstGeom prst="rect">
            <a:avLst/>
          </a:prstGeom>
          <a:noFill/>
        </p:spPr>
      </p:pic>
      <p:pic>
        <p:nvPicPr>
          <p:cNvPr id="5" name="Picture 5" descr="37r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124744"/>
            <a:ext cx="252028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35696" y="274638"/>
            <a:ext cx="5631904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</a:rPr>
              <a:t>ТЕМА УРОКА</a:t>
            </a:r>
            <a:endParaRPr lang="ru-RU" sz="4400" b="1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68918" y="2967335"/>
            <a:ext cx="5699426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Цветоводство: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Виды и значение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endParaRPr lang="ru-RU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13" descr="a7fdcafa37c3cafe5a67a83394f31af8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6984775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2349500"/>
            <a:ext cx="7467600" cy="4124325"/>
          </a:xfrm>
        </p:spPr>
        <p:txBody>
          <a:bodyPr/>
          <a:lstStyle/>
          <a:p>
            <a:pPr algn="just">
              <a:buNone/>
              <a:tabLst>
                <a:tab pos="809625" algn="l"/>
              </a:tabLst>
            </a:pPr>
            <a:r>
              <a:rPr lang="ru-RU" sz="4000" dirty="0" smtClean="0"/>
              <a:t>     отрасль растениеводства, которая занимается выращиванием  цветочных, декоративно – лиственных растений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08755" y="188640"/>
            <a:ext cx="592649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Цветоводство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– 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это</a:t>
            </a: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7" descr="521245980fcf8191c0082378ba038394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764704"/>
            <a:ext cx="1333500" cy="1333500"/>
          </a:xfrm>
          <a:prstGeom prst="rect">
            <a:avLst/>
          </a:prstGeom>
          <a:noFill/>
        </p:spPr>
      </p:pic>
      <p:pic>
        <p:nvPicPr>
          <p:cNvPr id="6" name="Picture 6" descr="33b44212315acfbd4949c2cba89ef4fb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124744"/>
            <a:ext cx="1333500" cy="1333500"/>
          </a:xfrm>
          <a:prstGeom prst="rect">
            <a:avLst/>
          </a:prstGeom>
          <a:noFill/>
        </p:spPr>
      </p:pic>
      <p:pic>
        <p:nvPicPr>
          <p:cNvPr id="7" name="Picture 9" descr="2ed289bfe88d1f4c332b5e9791f4305b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4725144"/>
            <a:ext cx="1584176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761288" cy="1143000"/>
          </a:xfrm>
        </p:spPr>
        <p:txBody>
          <a:bodyPr/>
          <a:lstStyle/>
          <a:p>
            <a:pPr algn="ctr">
              <a:tabLst>
                <a:tab pos="179388" algn="l"/>
              </a:tabLst>
            </a:pPr>
            <a:r>
              <a:rPr lang="ru-RU" b="1" dirty="0" smtClean="0">
                <a:solidFill>
                  <a:srgbClr val="0070C0"/>
                </a:solidFill>
              </a:rPr>
              <a:t>ВИДЫ ЦВЕТОВОДСТВА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19672" y="1340768"/>
            <a:ext cx="2808312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6016" y="1412776"/>
            <a:ext cx="201622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1556792"/>
            <a:ext cx="936104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ятно 1 9"/>
          <p:cNvSpPr/>
          <p:nvPr/>
        </p:nvSpPr>
        <p:spPr>
          <a:xfrm>
            <a:off x="251520" y="2924944"/>
            <a:ext cx="3096344" cy="2952328"/>
          </a:xfrm>
          <a:prstGeom prst="irregularSeal1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Комнатное            цветоводство</a:t>
            </a:r>
            <a:r>
              <a:rPr lang="ru-RU" sz="1600" b="1" dirty="0" smtClean="0"/>
              <a:t>ое </a:t>
            </a:r>
            <a:endParaRPr lang="ru-RU" sz="1600" b="1" dirty="0"/>
          </a:p>
        </p:txBody>
      </p:sp>
      <p:sp>
        <p:nvSpPr>
          <p:cNvPr id="11" name="Пятно 1 10"/>
          <p:cNvSpPr/>
          <p:nvPr/>
        </p:nvSpPr>
        <p:spPr>
          <a:xfrm>
            <a:off x="4139952" y="3429000"/>
            <a:ext cx="3528392" cy="201622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Цветоводство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о</a:t>
            </a:r>
            <a:r>
              <a:rPr lang="ru-RU" b="1" dirty="0" smtClean="0">
                <a:solidFill>
                  <a:schemeClr val="tx1"/>
                </a:solidFill>
              </a:rPr>
              <a:t>ткрытого грунта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6012160" y="908720"/>
            <a:ext cx="3131840" cy="2448272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Цветоводство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Защищенного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грунта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" name="Picture 4" descr="0971cbf7960e9cdce9d2b16b4ad9266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33375"/>
            <a:ext cx="4237608" cy="733425"/>
          </a:xfrm>
          <a:prstGeom prst="rect">
            <a:avLst/>
          </a:prstGeom>
          <a:noFill/>
        </p:spPr>
      </p:pic>
      <p:pic>
        <p:nvPicPr>
          <p:cNvPr id="13" name="Picture 23" descr="карандаш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365104"/>
            <a:ext cx="1726555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6568008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  <a:latin typeface="Comic Sans MS" pitchFamily="66" charset="0"/>
              </a:rPr>
              <a:t>ДЕКОРАТИВНЫЕ РАСТЕНИЯ</a:t>
            </a:r>
            <a:endParaRPr lang="ru-RU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9512" y="1600200"/>
            <a:ext cx="4248472" cy="4572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6600"/>
                </a:solidFill>
              </a:rPr>
              <a:t>Существуют</a:t>
            </a:r>
            <a:r>
              <a:rPr lang="ru-RU" sz="3600" b="1" i="1" dirty="0" smtClean="0">
                <a:solidFill>
                  <a:srgbClr val="006600"/>
                </a:solidFill>
              </a:rPr>
              <a:t>  растения, которые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6600"/>
                </a:solidFill>
              </a:rPr>
              <a:t>выращивают для украшения помещений и улиц.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pic>
        <p:nvPicPr>
          <p:cNvPr id="9218" name="Picture 2" descr="http://im0-tub-ru.yandex.net/i?id=60b810df13e61ef28829530f526b1ac5-1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933056"/>
            <a:ext cx="1800200" cy="2160240"/>
          </a:xfrm>
          <a:prstGeom prst="rect">
            <a:avLst/>
          </a:prstGeom>
          <a:noFill/>
        </p:spPr>
      </p:pic>
      <p:pic>
        <p:nvPicPr>
          <p:cNvPr id="9220" name="Picture 4" descr="http://im2-tub-ru.yandex.net/i?id=d3600d7880e5cc44de4bea53d1d11a60-6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293096"/>
            <a:ext cx="1905000" cy="1428750"/>
          </a:xfrm>
          <a:prstGeom prst="rect">
            <a:avLst/>
          </a:prstGeom>
          <a:noFill/>
        </p:spPr>
      </p:pic>
      <p:pic>
        <p:nvPicPr>
          <p:cNvPr id="9222" name="Picture 6" descr="http://im1-tub-ru.yandex.net/i?id=f2709ae7e42fd9dad569970e200e5a78-11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700808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ДЕКОРАТИВНО – ЦВЕТУЩИЕ РАСТЕНИЯ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Зиферантес</a:t>
            </a:r>
            <a:r>
              <a:rPr lang="ru-RU" dirty="0" smtClean="0"/>
              <a:t>, </a:t>
            </a:r>
            <a:r>
              <a:rPr lang="ru-RU" dirty="0" err="1" smtClean="0"/>
              <a:t>гипеаструм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974160" cy="4572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9900CC"/>
                </a:solidFill>
              </a:rPr>
              <a:t>РАСТЕНИЯ ИМЕЮТ ЦВЕТКИ С ПРИВЛЕКАТЕЛЬНОЙ ОКРАСКОЙ ИЛИ ПРИЯТНЫМ ЗАПАХОМ.</a:t>
            </a:r>
          </a:p>
          <a:p>
            <a:pPr algn="ctr">
              <a:buNone/>
            </a:pPr>
            <a:endParaRPr lang="ru-RU" dirty="0">
              <a:solidFill>
                <a:srgbClr val="9900CC"/>
              </a:solidFill>
            </a:endParaRPr>
          </a:p>
        </p:txBody>
      </p:sp>
      <p:pic>
        <p:nvPicPr>
          <p:cNvPr id="8194" name="Picture 2" descr="Зефирант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2880320" cy="1872208"/>
          </a:xfrm>
          <a:prstGeom prst="rect">
            <a:avLst/>
          </a:prstGeom>
          <a:noFill/>
        </p:spPr>
      </p:pic>
      <p:pic>
        <p:nvPicPr>
          <p:cNvPr id="8196" name="Picture 4" descr="гиппеастру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293096"/>
            <a:ext cx="288032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308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ЦВЕТОВОДСТВО : ВИДЫ И ЗНАЧЕНИЕ.</vt:lpstr>
      <vt:lpstr>СОБЕРИ СЛОВО  и отгадай тему урока.</vt:lpstr>
      <vt:lpstr>Слайд 3</vt:lpstr>
      <vt:lpstr>Дополнительные слова </vt:lpstr>
      <vt:lpstr>ТЕМА УРОКА</vt:lpstr>
      <vt:lpstr>Слайд 6</vt:lpstr>
      <vt:lpstr>ВИДЫ ЦВЕТОВОДСТВА</vt:lpstr>
      <vt:lpstr>ДЕКОРАТИВНЫЕ РАСТЕНИЯ</vt:lpstr>
      <vt:lpstr>ДЕКОРАТИВНО – ЦВЕТУЩИЕ РАСТЕНИЯ</vt:lpstr>
      <vt:lpstr>ДЕКОРАТИВНО – ЛИСТВЕННЫЕ РАСТЕНИЯ</vt:lpstr>
      <vt:lpstr>ЗНАЧЕНИЕ ВЫРАЩИВАНИЯ ЦВЕТОВ И РАСТЕНИЙ.</vt:lpstr>
      <vt:lpstr>ЦВЕТОЧНЫЕ РАСТЕНИЯ, КОТОРЫЕ ВЫРАЩИВАЮТ  В КВАРТИРАХ, ШКОЛАХ, РАЗЛИЧНЫХ ОБЩЕСТВЕННЫХ ПОМЕЩЕНИЯХ - </vt:lpstr>
      <vt:lpstr>В ЛЕТНЕЕ ВРЕМЯ ЦВЕТОЧНЫЕ РАСТЕНИЯ МОЖНО ВСТРЕТИТЬ В САДАХ, ПАРКАХ, СКВЕРАХ…. - </vt:lpstr>
      <vt:lpstr>Некоторые цветочные растения, выращивают в специальных условиях, в теплицах и оранжереях - </vt:lpstr>
      <vt:lpstr>СОБЕРИ НАЗВАНИЕ ЦВЕТОВ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ЦВЕТОВОДСТВО : ВИДЫ И ЗНАЧЕНИЕ.</dc:title>
  <dc:creator>Admin</dc:creator>
  <cp:lastModifiedBy>школа-интернат №3</cp:lastModifiedBy>
  <cp:revision>20</cp:revision>
  <dcterms:created xsi:type="dcterms:W3CDTF">2014-11-06T13:08:54Z</dcterms:created>
  <dcterms:modified xsi:type="dcterms:W3CDTF">2015-01-23T06:42:19Z</dcterms:modified>
</cp:coreProperties>
</file>