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7" r:id="rId21"/>
    <p:sldId id="275" r:id="rId22"/>
    <p:sldId id="279" r:id="rId23"/>
    <p:sldId id="278" r:id="rId24"/>
    <p:sldId id="280" r:id="rId25"/>
    <p:sldId id="281" r:id="rId26"/>
    <p:sldId id="282" r:id="rId27"/>
    <p:sldId id="284" r:id="rId28"/>
    <p:sldId id="283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Опасности прогулок в сети Интернет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МБОУ СОШ № 74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Маркина Д.О. 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Правовая основа </a:t>
            </a:r>
            <a:br>
              <a:rPr lang="ru-RU" dirty="0" smtClean="0"/>
            </a:br>
            <a:r>
              <a:rPr lang="ru-RU" dirty="0" err="1" smtClean="0"/>
              <a:t>интернет-безопасности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Федеральный закон Российской Федерации № 436-ФЗ «О защите детей от информации, причиняющий вред их здоровью и развитию» от 29.12.2010 г.</a:t>
            </a:r>
          </a:p>
          <a:p>
            <a:r>
              <a:rPr lang="ru-RU" dirty="0" smtClean="0"/>
              <a:t>Федеральный закон Российской Федерации № 139-ФЗ от 28 июля 2012 года «О внесении изменений в Федеральный закон «О защите детей от информации, причиняющей вред их здоровью и развитию»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Правовая основа </a:t>
            </a:r>
            <a:br>
              <a:rPr lang="ru-RU" dirty="0" smtClean="0"/>
            </a:br>
            <a:r>
              <a:rPr lang="ru-RU" dirty="0" err="1" smtClean="0"/>
              <a:t>интернет-безопасности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Постановление Правительства Российской Федерации от 26 октября 2012 года №1101 «О единой автоматизированной информационной системе «Единый реестр доменных имен, указателей страниц сайтов в информационно-телекоммуникационной сети «Интернет» и сетевых адресов, позволяющих идентифицировать сайты в информационно-телекоммуникационной сети «Интернет», содержащие информацию, распространение которой в Российской Федерации запрещено»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Правовая основа </a:t>
            </a:r>
            <a:br>
              <a:rPr lang="ru-RU" dirty="0" smtClean="0"/>
            </a:br>
            <a:r>
              <a:rPr lang="ru-RU" dirty="0" err="1" smtClean="0"/>
              <a:t>интернет-безопасности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Федеральный закон от 5 апреля 2013 года №50-ФЗ «О внесении изменений в отдельные законодательные акты Российской Федерации в части ограничения распространения информации о несовершеннолетних, пострадавших в результате противоправных действий (бездействия)»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Правовая основа </a:t>
            </a:r>
            <a:br>
              <a:rPr lang="ru-RU" dirty="0" smtClean="0"/>
            </a:br>
            <a:r>
              <a:rPr lang="ru-RU" dirty="0" err="1" smtClean="0"/>
              <a:t>интернет-безопасности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ФГОС НОО и ООО уделяет большое внимание вопросам цифровой грамотности обучающихся</a:t>
            </a:r>
            <a:endParaRPr lang="ru-RU" dirty="0"/>
          </a:p>
        </p:txBody>
      </p:sp>
      <p:pic>
        <p:nvPicPr>
          <p:cNvPr id="4" name="Рисунок 3" descr="fgo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653136"/>
            <a:ext cx="6575631" cy="1793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7727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в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Научите детей никому не сообщать пароли </a:t>
            </a:r>
          </a:p>
          <a:p>
            <a:pPr marL="514350" indent="-514350"/>
            <a:r>
              <a:rPr lang="ru-RU" dirty="0" smtClean="0"/>
              <a:t>Никогда не сообщайте свои пароли другим</a:t>
            </a:r>
          </a:p>
          <a:p>
            <a:pPr marL="514350" indent="-514350"/>
            <a:r>
              <a:rPr lang="ru-RU" dirty="0" smtClean="0"/>
              <a:t>Обеспечьте защиту для записанных паролей</a:t>
            </a:r>
          </a:p>
          <a:p>
            <a:pPr marL="514350" indent="-514350"/>
            <a:r>
              <a:rPr lang="ru-RU" dirty="0" smtClean="0"/>
              <a:t>Никогда не предоставляйте свой пароль по электронной почте или в ответ на запрос по электронной почте</a:t>
            </a:r>
          </a:p>
          <a:p>
            <a:pPr marL="514350" indent="-514350"/>
            <a:r>
              <a:rPr lang="ru-RU" dirty="0" smtClean="0"/>
              <a:t>Не вводите пароли на компьютерах, которые вы не контролируете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96022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948331" cy="6093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в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2. Помощь детям в безопасном использовании социальных сетей</a:t>
            </a:r>
          </a:p>
          <a:p>
            <a:r>
              <a:rPr lang="ru-RU" dirty="0" smtClean="0"/>
              <a:t>Беседуйте с детьми по поводу их общения в социальных сетях</a:t>
            </a:r>
          </a:p>
          <a:p>
            <a:r>
              <a:rPr lang="ru-RU" dirty="0" smtClean="0"/>
              <a:t>Определите правила работы в Интернете</a:t>
            </a:r>
          </a:p>
          <a:p>
            <a:r>
              <a:rPr lang="ru-RU" dirty="0" smtClean="0"/>
              <a:t>Убедитесь в том, что ваши дети соблюдают возрастные ограничения</a:t>
            </a:r>
          </a:p>
          <a:p>
            <a:r>
              <a:rPr lang="ru-RU" dirty="0" smtClean="0"/>
              <a:t>Научите своих детей никогда лично не встречаться с теми, с кем они общались только по сети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_se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661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в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Попросите детей общаться только с теми людьми, которых они уже знают</a:t>
            </a:r>
          </a:p>
          <a:p>
            <a:r>
              <a:rPr lang="ru-RU" dirty="0" smtClean="0"/>
              <a:t>Убедитесь в том, что ваши дети не указывают свои полные имена</a:t>
            </a:r>
          </a:p>
          <a:p>
            <a:r>
              <a:rPr lang="ru-RU" dirty="0" smtClean="0"/>
              <a:t>Относитесь с осторожностью к идентифицирующей информации в профиле вашего ребенка</a:t>
            </a:r>
          </a:p>
          <a:p>
            <a:r>
              <a:rPr lang="ru-RU" dirty="0" smtClean="0"/>
              <a:t>Постарайтесь выбрать сайт, который не столь широко используется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 </a:t>
            </a:r>
            <a:r>
              <a:rPr lang="ru-RU" dirty="0" smtClean="0"/>
              <a:t>родителей обучающихся </a:t>
            </a:r>
            <a:r>
              <a:rPr lang="ru-RU" dirty="0" smtClean="0"/>
              <a:t>с основными опасностями сети Интернет и способами их избежать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ws_67634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12648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в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Следите за деталями на фотографиях</a:t>
            </a:r>
          </a:p>
          <a:p>
            <a:r>
              <a:rPr lang="ru-RU" dirty="0" smtClean="0"/>
              <a:t>Предостерегите своего ребенка относительно выражения своих эмоций перед незнакомцами</a:t>
            </a:r>
          </a:p>
          <a:p>
            <a:r>
              <a:rPr lang="ru-RU" dirty="0" smtClean="0"/>
              <a:t>Расскажите детям об </a:t>
            </a:r>
            <a:r>
              <a:rPr lang="ru-RU" dirty="0" err="1" smtClean="0"/>
              <a:t>интернет-угрозах</a:t>
            </a:r>
            <a:endParaRPr lang="ru-RU" dirty="0" smtClean="0"/>
          </a:p>
          <a:p>
            <a:r>
              <a:rPr lang="ru-RU" dirty="0" smtClean="0"/>
              <a:t>Удаление страницы вашего ребенка</a:t>
            </a:r>
            <a:endParaRPr lang="ru-RU" dirty="0"/>
          </a:p>
        </p:txBody>
      </p:sp>
      <p:pic>
        <p:nvPicPr>
          <p:cNvPr id="4" name="Рисунок 3" descr="secur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869160"/>
            <a:ext cx="2016223" cy="163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ci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36296" cy="68193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в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Если ваши дети пишут </a:t>
            </a:r>
            <a:r>
              <a:rPr lang="ru-RU" dirty="0" err="1" smtClean="0"/>
              <a:t>блоги</a:t>
            </a:r>
            <a:r>
              <a:rPr lang="ru-RU" dirty="0" smtClean="0"/>
              <a:t>, убедитесь в том, что они не рассказывают слишком много о себе</a:t>
            </a:r>
            <a:endParaRPr lang="ru-RU" dirty="0"/>
          </a:p>
        </p:txBody>
      </p:sp>
      <p:pic>
        <p:nvPicPr>
          <p:cNvPr id="4" name="Рисунок 3" descr="Правила-безопасности-в-социальных-сетя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564904"/>
            <a:ext cx="5616624" cy="3945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в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Определите правила пользования Интернетом с детьми и проявите настойчивость</a:t>
            </a:r>
          </a:p>
          <a:p>
            <a:r>
              <a:rPr lang="ru-RU" dirty="0" smtClean="0"/>
              <a:t>Просматривайте то, что дети планируют опубликовать в Интернете, прежде чем они опубликуют эти материалы</a:t>
            </a:r>
          </a:p>
          <a:p>
            <a:r>
              <a:rPr lang="ru-RU" dirty="0" smtClean="0"/>
              <a:t>Спросите себя (и проинструктируйте детей делать то же самое), насколько комфортно вы будете чувствовать себя, показывая эти материалы незнакомцу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в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Проведите оценку службы </a:t>
            </a:r>
            <a:r>
              <a:rPr lang="ru-RU" dirty="0" err="1" smtClean="0"/>
              <a:t>блогов</a:t>
            </a:r>
            <a:r>
              <a:rPr lang="ru-RU" dirty="0" smtClean="0"/>
              <a:t> и выясните, обеспечивает ли она возможность написания личных </a:t>
            </a:r>
            <a:r>
              <a:rPr lang="ru-RU" dirty="0" err="1" smtClean="0"/>
              <a:t>блогов</a:t>
            </a:r>
            <a:r>
              <a:rPr lang="ru-RU" dirty="0" smtClean="0"/>
              <a:t>, защищенных с помощью паролей</a:t>
            </a:r>
          </a:p>
          <a:p>
            <a:r>
              <a:rPr lang="ru-RU" dirty="0" smtClean="0"/>
              <a:t>Сохраните интернет-адрес </a:t>
            </a:r>
            <a:r>
              <a:rPr lang="ru-RU" dirty="0" err="1" smtClean="0"/>
              <a:t>блога</a:t>
            </a:r>
            <a:r>
              <a:rPr lang="ru-RU" dirty="0" smtClean="0"/>
              <a:t> вашего ребенка и регулярно проверяйте его</a:t>
            </a:r>
          </a:p>
          <a:p>
            <a:r>
              <a:rPr lang="ru-RU" dirty="0" smtClean="0"/>
              <a:t>Просматривайте другие </a:t>
            </a:r>
            <a:r>
              <a:rPr lang="ru-RU" dirty="0" err="1" smtClean="0"/>
              <a:t>блоги</a:t>
            </a:r>
            <a:r>
              <a:rPr lang="ru-RU" dirty="0" smtClean="0"/>
              <a:t>, отыскивая положительные примеры для подражания для ваших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в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4. Помните об </a:t>
            </a:r>
            <a:r>
              <a:rPr lang="ru-RU" dirty="0" err="1" smtClean="0"/>
              <a:t>интернет-мошенниках</a:t>
            </a:r>
            <a:endParaRPr lang="ru-RU" dirty="0" smtClean="0"/>
          </a:p>
          <a:p>
            <a:r>
              <a:rPr lang="ru-RU" dirty="0" smtClean="0"/>
              <a:t>Никогда не разглашайте личную информацию</a:t>
            </a:r>
          </a:p>
          <a:p>
            <a:r>
              <a:rPr lang="ru-RU" dirty="0" smtClean="0"/>
              <a:t>Обязательно завершайте сеанс с выходом из системы при работе на общедоступном компьютере</a:t>
            </a:r>
          </a:p>
          <a:p>
            <a:r>
              <a:rPr lang="ru-RU" dirty="0" smtClean="0"/>
              <a:t>Придумывайте безопасные пароли и держите их в секрете</a:t>
            </a:r>
          </a:p>
          <a:p>
            <a:r>
              <a:rPr lang="ru-RU" dirty="0" smtClean="0"/>
              <a:t>Используйте только безопасные сайты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shenni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в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Распознавание мошенников и сообщение о фактах мошенничества</a:t>
            </a:r>
            <a:endParaRPr lang="ru-RU" dirty="0"/>
          </a:p>
        </p:txBody>
      </p:sp>
      <p:pic>
        <p:nvPicPr>
          <p:cNvPr id="4" name="Рисунок 3" descr="орудуют-мошенн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80928"/>
            <a:ext cx="73152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Рисунок 3" descr="security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412776"/>
            <a:ext cx="4945732" cy="4904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nd-im-Netz-richtiges-Verhalten-im-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76672"/>
            <a:ext cx="5384800" cy="35941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r>
              <a:rPr lang="ru-RU" dirty="0" smtClean="0"/>
              <a:t>В настоящее время выделяют несколько групп </a:t>
            </a:r>
            <a:r>
              <a:rPr lang="ru-RU" dirty="0" err="1" smtClean="0"/>
              <a:t>интернет-рисков</a:t>
            </a:r>
            <a:r>
              <a:rPr lang="ru-RU" dirty="0" smtClean="0"/>
              <a:t>, наиболее актуальных для детей 9-16 лет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Контентные</a:t>
            </a:r>
            <a:r>
              <a:rPr lang="ru-RU" dirty="0" smtClean="0"/>
              <a:t> риски возникают в процессе использования находящихся в Сети материалов (текстов, картинок, аудио- и </a:t>
            </a:r>
            <a:r>
              <a:rPr lang="ru-RU" dirty="0" err="1" smtClean="0"/>
              <a:t>видеофайлов</a:t>
            </a:r>
            <a:r>
              <a:rPr lang="ru-RU" dirty="0" smtClean="0"/>
              <a:t>, ссылок на различные ресурсы), содержащих противозаконную, неэтичную и вредоносную информацию.</a:t>
            </a:r>
            <a:endParaRPr lang="ru-RU" dirty="0"/>
          </a:p>
        </p:txBody>
      </p:sp>
      <p:pic>
        <p:nvPicPr>
          <p:cNvPr id="4" name="Рисунок 3" descr="ugroza-interneta-dety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717032"/>
            <a:ext cx="3078480" cy="265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9-009-Kontentnye-riski-statisti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2. Коммуникационные риски возникают в процессе общения и межличностного взаимодействия пользователей в Сети. Примерами таких рисков могут быть </a:t>
            </a:r>
            <a:r>
              <a:rPr lang="ru-RU" dirty="0" err="1" smtClean="0"/>
              <a:t>кибербуллинг</a:t>
            </a:r>
            <a:r>
              <a:rPr lang="ru-RU" dirty="0" smtClean="0"/>
              <a:t>, незаконные контакты (например, </a:t>
            </a:r>
            <a:r>
              <a:rPr lang="ru-RU" dirty="0" err="1" smtClean="0"/>
              <a:t>груминг</a:t>
            </a:r>
            <a:r>
              <a:rPr lang="ru-RU" dirty="0" smtClean="0"/>
              <a:t>, сексуальные домогательства), знакомства в Сети и последующие встречи с </a:t>
            </a:r>
            <a:r>
              <a:rPr lang="ru-RU" dirty="0" err="1" smtClean="0"/>
              <a:t>интернет-знакомыми</a:t>
            </a:r>
            <a:r>
              <a:rPr lang="ru-RU" dirty="0" smtClean="0"/>
              <a:t> в реальной жизни. С коммуникационными рисками можно столкнуться при общении в чатах, </a:t>
            </a:r>
            <a:r>
              <a:rPr lang="ru-RU" dirty="0" err="1" smtClean="0"/>
              <a:t>онлайн-мессенджерах</a:t>
            </a:r>
            <a:r>
              <a:rPr lang="ru-RU" dirty="0" smtClean="0"/>
              <a:t>, социальных сетях, сайтах знакомств, форумах, </a:t>
            </a:r>
            <a:r>
              <a:rPr lang="ru-RU" dirty="0" err="1" smtClean="0"/>
              <a:t>блогах</a:t>
            </a:r>
            <a:endParaRPr lang="ru-RU" dirty="0"/>
          </a:p>
        </p:txBody>
      </p:sp>
      <p:pic>
        <p:nvPicPr>
          <p:cNvPr id="4" name="Рисунок 3" descr="a069d384dea5a245079c87294bb310e9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509120"/>
            <a:ext cx="2952328" cy="1968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1-011-Kommunikatsionnye-riski-statist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5400600" cy="5616624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/>
              <a:t>3. Потребительские риски возникают в процессе приобретения товаров и услуг через Интернет. Они включают риск приобретения товара низкого качества, контрафактной и фальсифицированной продукции, риск потери денежных средств без приобретения товара или услуги, хищения финансовой информации с целью мошенничества. </a:t>
            </a:r>
          </a:p>
          <a:p>
            <a:endParaRPr lang="ru-RU" dirty="0"/>
          </a:p>
        </p:txBody>
      </p:sp>
      <p:pic>
        <p:nvPicPr>
          <p:cNvPr id="4" name="Рисунок 3" descr="prodazha_cherez_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916831"/>
            <a:ext cx="2888253" cy="2880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4. Технические риски определяются возможностями повреждения программного обеспечения компьютера, хранящейся на нем информации, нарушения ее конфиденциальности или взлома </a:t>
            </a:r>
            <a:r>
              <a:rPr lang="ru-RU" dirty="0" err="1" smtClean="0"/>
              <a:t>аккаунтов</a:t>
            </a:r>
            <a:r>
              <a:rPr lang="ru-RU" dirty="0" smtClean="0"/>
              <a:t>, хищения паролей и персональной информации посредством вредоносных программ (вирусов, червей, троянских коней, шпионских программ, ботов и др.).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376</Words>
  <Application>Microsoft Office PowerPoint</Application>
  <PresentationFormat>Экран (4:3)</PresentationFormat>
  <Paragraphs>60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Опасности прогулок в сети Интернет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Правовая основа  интернет-безопасности</vt:lpstr>
      <vt:lpstr>Правовая основа  интернет-безопасности</vt:lpstr>
      <vt:lpstr>Правовая основа  интернет-безопасности</vt:lpstr>
      <vt:lpstr>Правовая основа  интернет-безопасности</vt:lpstr>
      <vt:lpstr>Слайд 14</vt:lpstr>
      <vt:lpstr>Правила безопасности в Интернет</vt:lpstr>
      <vt:lpstr>Слайд 16</vt:lpstr>
      <vt:lpstr>Правила безопасности в Интернет</vt:lpstr>
      <vt:lpstr>Слайд 18</vt:lpstr>
      <vt:lpstr>Правила безопасности в Интернет</vt:lpstr>
      <vt:lpstr>Слайд 20</vt:lpstr>
      <vt:lpstr>Правила безопасности в Интернет</vt:lpstr>
      <vt:lpstr>Слайд 22</vt:lpstr>
      <vt:lpstr>Правила безопасности в Интернет</vt:lpstr>
      <vt:lpstr>Правила безопасности в Интернет</vt:lpstr>
      <vt:lpstr>Правила безопасности в Интернет</vt:lpstr>
      <vt:lpstr>Правила безопасности в Интернет</vt:lpstr>
      <vt:lpstr>Слайд 27</vt:lpstr>
      <vt:lpstr>Правила безопасности в Интернет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Опасности прогулок в сети Интернет</dc:title>
  <dc:creator>Dasha</dc:creator>
  <cp:lastModifiedBy>Dasha</cp:lastModifiedBy>
  <cp:revision>11</cp:revision>
  <dcterms:created xsi:type="dcterms:W3CDTF">2015-02-18T13:01:14Z</dcterms:created>
  <dcterms:modified xsi:type="dcterms:W3CDTF">2015-02-18T14:43:44Z</dcterms:modified>
</cp:coreProperties>
</file>