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70" r:id="rId9"/>
    <p:sldId id="266" r:id="rId10"/>
    <p:sldId id="271" r:id="rId11"/>
    <p:sldId id="272" r:id="rId12"/>
    <p:sldId id="273" r:id="rId13"/>
    <p:sldId id="267" r:id="rId14"/>
    <p:sldId id="280"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p:cViewPr varScale="1">
        <p:scale>
          <a:sx n="62" d="100"/>
          <a:sy n="62" d="100"/>
        </p:scale>
        <p:origin x="-89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22931EB-1BAC-4B71-8884-27F766E1819C}" type="datetimeFigureOut">
              <a:rPr lang="ru-RU" smtClean="0"/>
              <a:pPr/>
              <a:t>07.01.2013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E34F6E5D-E073-432C-961A-A617284A81E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4F6E5D-E073-432C-961A-A617284A81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F22931EB-1BAC-4B71-8884-27F766E1819C}" type="datetimeFigureOut">
              <a:rPr lang="ru-RU" smtClean="0"/>
              <a:pPr/>
              <a:t>07.01.2013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E34F6E5D-E073-432C-961A-A617284A81E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E34F6E5D-E073-432C-961A-A617284A81E7}"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34F6E5D-E073-432C-961A-A617284A81E7}"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F22931EB-1BAC-4B71-8884-27F766E1819C}" type="datetimeFigureOut">
              <a:rPr lang="ru-RU" smtClean="0"/>
              <a:pPr/>
              <a:t>07.01.2013</a:t>
            </a:fld>
            <a:endParaRPr lang="ru-RU"/>
          </a:p>
        </p:txBody>
      </p:sp>
      <p:sp>
        <p:nvSpPr>
          <p:cNvPr id="10" name="Номер слайда 9"/>
          <p:cNvSpPr>
            <a:spLocks noGrp="1"/>
          </p:cNvSpPr>
          <p:nvPr>
            <p:ph type="sldNum" sz="quarter" idx="16"/>
          </p:nvPr>
        </p:nvSpPr>
        <p:spPr/>
        <p:txBody>
          <a:bodyPr rtlCol="0"/>
          <a:lstStyle/>
          <a:p>
            <a:fld id="{E34F6E5D-E073-432C-961A-A617284A81E7}"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F22931EB-1BAC-4B71-8884-27F766E1819C}" type="datetimeFigureOut">
              <a:rPr lang="ru-RU" smtClean="0"/>
              <a:pPr/>
              <a:t>07.01.2013</a:t>
            </a:fld>
            <a:endParaRPr lang="ru-RU"/>
          </a:p>
        </p:txBody>
      </p:sp>
      <p:sp>
        <p:nvSpPr>
          <p:cNvPr id="12" name="Номер слайда 11"/>
          <p:cNvSpPr>
            <a:spLocks noGrp="1"/>
          </p:cNvSpPr>
          <p:nvPr>
            <p:ph type="sldNum" sz="quarter" idx="16"/>
          </p:nvPr>
        </p:nvSpPr>
        <p:spPr/>
        <p:txBody>
          <a:bodyPr rtlCol="0"/>
          <a:lstStyle/>
          <a:p>
            <a:fld id="{E34F6E5D-E073-432C-961A-A617284A81E7}"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E34F6E5D-E073-432C-961A-A617284A81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E34F6E5D-E073-432C-961A-A617284A81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22931EB-1BAC-4B71-8884-27F766E1819C}"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E34F6E5D-E073-432C-961A-A617284A81E7}"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F22931EB-1BAC-4B71-8884-27F766E1819C}" type="datetimeFigureOut">
              <a:rPr lang="ru-RU" smtClean="0"/>
              <a:pPr/>
              <a:t>07.01.2013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E34F6E5D-E073-432C-961A-A617284A81E7}"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22931EB-1BAC-4B71-8884-27F766E1819C}" type="datetimeFigureOut">
              <a:rPr lang="ru-RU" smtClean="0"/>
              <a:pPr/>
              <a:t>07.01.2013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34F6E5D-E073-432C-961A-A617284A81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872207"/>
          </a:xfrm>
        </p:spPr>
        <p:txBody>
          <a:bodyPr/>
          <a:lstStyle/>
          <a:p>
            <a:r>
              <a:rPr lang="ru-RU" dirty="0" smtClean="0"/>
              <a:t>Система образования США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3076" name="Picture 4"/>
          <p:cNvPicPr>
            <a:picLocks noChangeAspect="1" noChangeArrowheads="1"/>
          </p:cNvPicPr>
          <p:nvPr/>
        </p:nvPicPr>
        <p:blipFill>
          <a:blip r:embed="rId2" cstate="print"/>
          <a:srcRect/>
          <a:stretch>
            <a:fillRect/>
          </a:stretch>
        </p:blipFill>
        <p:spPr bwMode="auto">
          <a:xfrm>
            <a:off x="5364088" y="2636912"/>
            <a:ext cx="3240360" cy="324036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351744" y="2852937"/>
            <a:ext cx="4284627"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Колледжи </a:t>
            </a:r>
            <a:endParaRPr lang="ru-RU" dirty="0"/>
          </a:p>
        </p:txBody>
      </p:sp>
      <p:sp>
        <p:nvSpPr>
          <p:cNvPr id="3" name="Содержимое 2"/>
          <p:cNvSpPr>
            <a:spLocks noGrp="1"/>
          </p:cNvSpPr>
          <p:nvPr>
            <p:ph sz="quarter" idx="1"/>
          </p:nvPr>
        </p:nvSpPr>
        <p:spPr/>
        <p:txBody>
          <a:bodyPr/>
          <a:lstStyle/>
          <a:p>
            <a:r>
              <a:rPr lang="ru-RU" dirty="0" err="1" smtClean="0"/>
              <a:t>Амхерс</a:t>
            </a:r>
            <a:r>
              <a:rPr lang="ru-RU" dirty="0" smtClean="0"/>
              <a:t>                     Вильямс             </a:t>
            </a:r>
            <a:r>
              <a:rPr lang="ru-RU" dirty="0" err="1" smtClean="0"/>
              <a:t>Суортмор</a:t>
            </a:r>
            <a:r>
              <a:rPr lang="ru-RU" dirty="0" smtClean="0"/>
              <a:t> </a:t>
            </a:r>
          </a:p>
          <a:p>
            <a:endParaRPr lang="ru-RU" dirty="0"/>
          </a:p>
        </p:txBody>
      </p:sp>
      <p:pic>
        <p:nvPicPr>
          <p:cNvPr id="4" name="Рисунок 3" descr="450px-Amherst_College_College_Row.jpg"/>
          <p:cNvPicPr>
            <a:picLocks noChangeAspect="1"/>
          </p:cNvPicPr>
          <p:nvPr/>
        </p:nvPicPr>
        <p:blipFill>
          <a:blip r:embed="rId2" cstate="print"/>
          <a:stretch>
            <a:fillRect/>
          </a:stretch>
        </p:blipFill>
        <p:spPr>
          <a:xfrm>
            <a:off x="251520" y="2348880"/>
            <a:ext cx="2952328" cy="3936437"/>
          </a:xfrm>
          <a:prstGeom prst="rect">
            <a:avLst/>
          </a:prstGeom>
        </p:spPr>
      </p:pic>
      <p:pic>
        <p:nvPicPr>
          <p:cNvPr id="6" name="Рисунок 5" descr="150px-Williams_College_Seal.png"/>
          <p:cNvPicPr>
            <a:picLocks noChangeAspect="1"/>
          </p:cNvPicPr>
          <p:nvPr/>
        </p:nvPicPr>
        <p:blipFill>
          <a:blip r:embed="rId3" cstate="print"/>
          <a:stretch>
            <a:fillRect/>
          </a:stretch>
        </p:blipFill>
        <p:spPr>
          <a:xfrm>
            <a:off x="3479085" y="2577261"/>
            <a:ext cx="1904762" cy="1904762"/>
          </a:xfrm>
          <a:prstGeom prst="rect">
            <a:avLst/>
          </a:prstGeom>
        </p:spPr>
      </p:pic>
      <p:pic>
        <p:nvPicPr>
          <p:cNvPr id="7" name="Рисунок 6" descr="0b216cf2eb347f3da55db6f48e1c8fc8-adminedit.jpg"/>
          <p:cNvPicPr>
            <a:picLocks noChangeAspect="1"/>
          </p:cNvPicPr>
          <p:nvPr/>
        </p:nvPicPr>
        <p:blipFill>
          <a:blip r:embed="rId4" cstate="print"/>
          <a:stretch>
            <a:fillRect/>
          </a:stretch>
        </p:blipFill>
        <p:spPr>
          <a:xfrm>
            <a:off x="5580112" y="2420888"/>
            <a:ext cx="3356764" cy="23762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Частные университеты </a:t>
            </a:r>
            <a:endParaRPr lang="ru-RU" dirty="0"/>
          </a:p>
        </p:txBody>
      </p:sp>
      <p:sp>
        <p:nvSpPr>
          <p:cNvPr id="3" name="Содержимое 2"/>
          <p:cNvSpPr>
            <a:spLocks noGrp="1"/>
          </p:cNvSpPr>
          <p:nvPr>
            <p:ph sz="quarter" idx="1"/>
          </p:nvPr>
        </p:nvSpPr>
        <p:spPr/>
        <p:txBody>
          <a:bodyPr/>
          <a:lstStyle/>
          <a:p>
            <a:r>
              <a:rPr lang="ru-RU" dirty="0" err="1" smtClean="0"/>
              <a:t>Йель</a:t>
            </a:r>
            <a:r>
              <a:rPr lang="en-US" dirty="0" smtClean="0"/>
              <a:t>             </a:t>
            </a:r>
            <a:r>
              <a:rPr lang="ru-RU" dirty="0" smtClean="0"/>
              <a:t> </a:t>
            </a:r>
            <a:r>
              <a:rPr lang="ru-RU" dirty="0" err="1" smtClean="0"/>
              <a:t>Прингстон</a:t>
            </a:r>
            <a:r>
              <a:rPr lang="en-US" dirty="0" smtClean="0"/>
              <a:t>             </a:t>
            </a:r>
            <a:r>
              <a:rPr lang="ru-RU" dirty="0" smtClean="0"/>
              <a:t> Гарвард </a:t>
            </a:r>
          </a:p>
          <a:p>
            <a:endParaRPr lang="ru-RU" dirty="0"/>
          </a:p>
        </p:txBody>
      </p:sp>
      <p:pic>
        <p:nvPicPr>
          <p:cNvPr id="6" name="Рисунок 5" descr="270px-Original_Yale_College_Building.jpg"/>
          <p:cNvPicPr>
            <a:picLocks noChangeAspect="1"/>
          </p:cNvPicPr>
          <p:nvPr/>
        </p:nvPicPr>
        <p:blipFill>
          <a:blip r:embed="rId2" cstate="print"/>
          <a:stretch>
            <a:fillRect/>
          </a:stretch>
        </p:blipFill>
        <p:spPr>
          <a:xfrm>
            <a:off x="395536" y="2564904"/>
            <a:ext cx="2380673" cy="2088232"/>
          </a:xfrm>
          <a:prstGeom prst="rect">
            <a:avLst/>
          </a:prstGeom>
        </p:spPr>
      </p:pic>
      <p:pic>
        <p:nvPicPr>
          <p:cNvPr id="7" name="Рисунок 6" descr="410px-Firestone_Library_Princeton_front.jpg"/>
          <p:cNvPicPr>
            <a:picLocks noChangeAspect="1"/>
          </p:cNvPicPr>
          <p:nvPr/>
        </p:nvPicPr>
        <p:blipFill>
          <a:blip r:embed="rId3" cstate="print"/>
          <a:stretch>
            <a:fillRect/>
          </a:stretch>
        </p:blipFill>
        <p:spPr>
          <a:xfrm>
            <a:off x="3059832" y="2564904"/>
            <a:ext cx="2127126" cy="3112867"/>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5580112" y="2636912"/>
            <a:ext cx="3305341" cy="2479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Государственные университеты </a:t>
            </a:r>
            <a:endParaRPr lang="ru-RU" dirty="0"/>
          </a:p>
        </p:txBody>
      </p:sp>
      <p:sp>
        <p:nvSpPr>
          <p:cNvPr id="3" name="Содержимое 2"/>
          <p:cNvSpPr>
            <a:spLocks noGrp="1"/>
          </p:cNvSpPr>
          <p:nvPr>
            <p:ph sz="quarter" idx="1"/>
          </p:nvPr>
        </p:nvSpPr>
        <p:spPr/>
        <p:txBody>
          <a:bodyPr/>
          <a:lstStyle/>
          <a:p>
            <a:r>
              <a:rPr lang="ru-RU" dirty="0" smtClean="0"/>
              <a:t>Калифорнийский университет в Беркли</a:t>
            </a:r>
          </a:p>
          <a:p>
            <a:r>
              <a:rPr lang="ru-RU" dirty="0" err="1" smtClean="0"/>
              <a:t>Мичиганский</a:t>
            </a:r>
            <a:r>
              <a:rPr lang="ru-RU" dirty="0" smtClean="0"/>
              <a:t> Университет </a:t>
            </a:r>
          </a:p>
          <a:p>
            <a:r>
              <a:rPr lang="ru-RU" dirty="0" err="1" smtClean="0"/>
              <a:t>Виржинский</a:t>
            </a:r>
            <a:r>
              <a:rPr lang="ru-RU" dirty="0" smtClean="0"/>
              <a:t> Университет</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t>Поступление в вузы</a:t>
            </a:r>
            <a:endParaRPr lang="ru-RU" dirty="0"/>
          </a:p>
        </p:txBody>
      </p:sp>
      <p:sp>
        <p:nvSpPr>
          <p:cNvPr id="3" name="Содержимое 2"/>
          <p:cNvSpPr>
            <a:spLocks noGrp="1"/>
          </p:cNvSpPr>
          <p:nvPr>
            <p:ph sz="quarter" idx="1"/>
          </p:nvPr>
        </p:nvSpPr>
        <p:spPr>
          <a:xfrm>
            <a:off x="323528" y="1196752"/>
            <a:ext cx="8640960" cy="5472608"/>
          </a:xfrm>
        </p:spPr>
        <p:txBody>
          <a:bodyPr>
            <a:normAutofit fontScale="77500" lnSpcReduction="20000"/>
          </a:bodyPr>
          <a:lstStyle/>
          <a:p>
            <a:endParaRPr lang="en-US" dirty="0" smtClean="0"/>
          </a:p>
          <a:p>
            <a:r>
              <a:rPr lang="ru-RU" dirty="0" smtClean="0"/>
              <a:t>Местные колледжи обязаны по закону предоставлять образование любому жителю местности, в которой они расположены, но поступление в американские четырёхлетние вузы — зачастую длительный и сложный процесс. Заявление о приеме — это длинная анкета, на которой поступающий обязан записать не только свои отметки в школе и на стандартных экзаменах, но и свои интересы, достижения и награды вне школьной программы, а также одно или несколько сочинений на заданные темы. Кроме того, ученик обязан подать рекомендации от учителей и, в некоторых вузах, пройти интервью с выпускником — волонтёром.</a:t>
            </a:r>
          </a:p>
          <a:p>
            <a:endParaRPr lang="ru-RU" dirty="0" smtClean="0"/>
          </a:p>
          <a:p>
            <a:r>
              <a:rPr lang="ru-RU" dirty="0" smtClean="0"/>
              <a:t>Поскольку стандарты в разных школах очень разные, отметки обычно мало говорят о подготовленности учеников. Поэтому их дополняют результаты стандартных экзаменов. Обычно абитуриенты должны сдать один из двух общих экзаменов — SAT </a:t>
            </a:r>
            <a:r>
              <a:rPr lang="ru-RU" dirty="0" err="1" smtClean="0"/>
              <a:t>Reasoning</a:t>
            </a:r>
            <a:r>
              <a:rPr lang="ru-RU" dirty="0" smtClean="0"/>
              <a:t> </a:t>
            </a:r>
            <a:r>
              <a:rPr lang="ru-RU" dirty="0" err="1" smtClean="0"/>
              <a:t>Test</a:t>
            </a:r>
            <a:r>
              <a:rPr lang="ru-RU" dirty="0" smtClean="0"/>
              <a:t> или ACT, а в некоторых случаях — один или несколько экзаменов SAT </a:t>
            </a:r>
            <a:r>
              <a:rPr lang="ru-RU" dirty="0" err="1" smtClean="0"/>
              <a:t>Subject</a:t>
            </a:r>
            <a:r>
              <a:rPr lang="ru-RU" dirty="0" smtClean="0"/>
              <a:t> </a:t>
            </a:r>
            <a:r>
              <a:rPr lang="ru-RU" dirty="0" err="1" smtClean="0"/>
              <a:t>Tests</a:t>
            </a:r>
            <a:r>
              <a:rPr lang="ru-RU" dirty="0" smtClean="0"/>
              <a:t>, которые проверяют знания по определённым предметам.</a:t>
            </a:r>
          </a:p>
          <a:p>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Поступление в вузы</a:t>
            </a:r>
            <a:endParaRPr lang="ru-RU" dirty="0"/>
          </a:p>
        </p:txBody>
      </p:sp>
      <p:sp>
        <p:nvSpPr>
          <p:cNvPr id="3" name="Содержимое 2"/>
          <p:cNvSpPr>
            <a:spLocks noGrp="1"/>
          </p:cNvSpPr>
          <p:nvPr>
            <p:ph sz="quarter" idx="1"/>
          </p:nvPr>
        </p:nvSpPr>
        <p:spPr>
          <a:xfrm>
            <a:off x="0" y="1556792"/>
            <a:ext cx="8766048" cy="5301208"/>
          </a:xfrm>
        </p:spPr>
        <p:txBody>
          <a:bodyPr>
            <a:normAutofit fontScale="55000" lnSpcReduction="20000"/>
          </a:bodyPr>
          <a:lstStyle/>
          <a:p>
            <a:r>
              <a:rPr lang="ru-RU" dirty="0" smtClean="0"/>
              <a:t>Многие большие университеты оценивают поступающих почти исключительно по отметкам и результатам на экзаменах. Однако более маленькие вузы часто обращают внимание на внепрограммные достижения абитуриентов: в спорте, искусстве, общественной работе; и принимают тех, кто особо проявил инициативу и тех, кто, как они считают, добавят яркости и разнообразия в жизнь вуза. При этом рассматривается не только уровень, но и область достижений: атлет, занимающийся спортом, в котором недостает участников, или музыкант, играющий на нужном инструменте, таком как фагот, может быть отобран, даже если его остальные способности не слишком впечатляют.</a:t>
            </a:r>
          </a:p>
          <a:p>
            <a:endParaRPr lang="ru-RU" dirty="0" smtClean="0"/>
          </a:p>
          <a:p>
            <a:r>
              <a:rPr lang="ru-RU" dirty="0" smtClean="0"/>
              <a:t>Учительские рекомендации очень важны, поскольку они помогают судить и о таланте, и о старательности, и о других качествах студента. Сочинения помогают отобрать самых оригинальных и изобретательных школьников, а интервью часто показывают, насколько характер школьника подходит к характеру вуза. Таким образом, каждый элемент заявления играет роль в составлении понятия о поступающем. Насколько такое понятие играет роль, зависит главным образом от величины вуза.</a:t>
            </a:r>
          </a:p>
          <a:p>
            <a:endParaRPr lang="ru-RU" dirty="0" smtClean="0"/>
          </a:p>
          <a:p>
            <a:r>
              <a:rPr lang="ru-RU" dirty="0" smtClean="0"/>
              <a:t>Из-за непредсказуемости этого процесса многие школьники поступают в несколько вузов, иногда до десяти, включая один, в который они почти точно будут приняты. Чтобы уменьшить количество бумаг или сетевых форм, которые школьники должны заполнять, многие вузы принимают Стандартное заявление (англ. </a:t>
            </a:r>
            <a:r>
              <a:rPr lang="ru-RU" dirty="0" err="1" smtClean="0"/>
              <a:t>Common</a:t>
            </a:r>
            <a:r>
              <a:rPr lang="ru-RU" dirty="0" smtClean="0"/>
              <a:t> </a:t>
            </a:r>
            <a:r>
              <a:rPr lang="ru-RU" dirty="0" err="1" smtClean="0"/>
              <a:t>Application</a:t>
            </a:r>
            <a:r>
              <a:rPr lang="ru-RU" dirty="0" smtClean="0"/>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ru-RU" dirty="0" smtClean="0"/>
              <a:t>Особенности обучения</a:t>
            </a:r>
            <a:endParaRPr lang="ru-RU" dirty="0"/>
          </a:p>
        </p:txBody>
      </p:sp>
      <p:sp>
        <p:nvSpPr>
          <p:cNvPr id="3" name="Содержимое 2"/>
          <p:cNvSpPr>
            <a:spLocks noGrp="1"/>
          </p:cNvSpPr>
          <p:nvPr>
            <p:ph sz="quarter" idx="1"/>
          </p:nvPr>
        </p:nvSpPr>
        <p:spPr>
          <a:xfrm>
            <a:off x="467544" y="836712"/>
            <a:ext cx="8424936" cy="6192687"/>
          </a:xfrm>
        </p:spPr>
        <p:txBody>
          <a:bodyPr>
            <a:normAutofit fontScale="62500" lnSpcReduction="20000"/>
          </a:bodyPr>
          <a:lstStyle/>
          <a:p>
            <a:r>
              <a:rPr lang="ru-RU" dirty="0" smtClean="0"/>
              <a:t>В самых больших университетах абитуриент обычно должен поступать на определённый факультет, но в большую часть вузов он поступает в вуз вообще. Даже там, где нужно поступать на факультет, есть способы перейти с факультета на факультет и возможно иметь статус «</a:t>
            </a:r>
            <a:r>
              <a:rPr lang="ru-RU" dirty="0" err="1" smtClean="0"/>
              <a:t>нерешившего</a:t>
            </a:r>
            <a:r>
              <a:rPr lang="ru-RU" dirty="0" smtClean="0"/>
              <a:t>», хотя путь на некоторые факультеты при этом становится почти или совсем закрыт. В других вузах студент должен решить, в чём специализироваться, в конце первого, а иногда второго курса. Иногда в дополнение к основной специальности (англ. </a:t>
            </a:r>
            <a:r>
              <a:rPr lang="ru-RU" dirty="0" err="1" smtClean="0"/>
              <a:t>major</a:t>
            </a:r>
            <a:r>
              <a:rPr lang="ru-RU" dirty="0" smtClean="0"/>
              <a:t>) можно добавить одну или более дополнительных (англ. </a:t>
            </a:r>
            <a:r>
              <a:rPr lang="ru-RU" dirty="0" err="1" smtClean="0"/>
              <a:t>minor</a:t>
            </a:r>
            <a:r>
              <a:rPr lang="ru-RU" dirty="0" smtClean="0"/>
              <a:t>) специальностей, а иногда можно выбрать две или даже три основных специальности.</a:t>
            </a:r>
          </a:p>
          <a:p>
            <a:endParaRPr lang="ru-RU" dirty="0" smtClean="0"/>
          </a:p>
          <a:p>
            <a:r>
              <a:rPr lang="ru-RU" dirty="0" smtClean="0"/>
              <a:t>Посещение каждого курса даёт определённое количество кредитов (очков), которые соответствуют определённому числу часов работы в неделю над этим курсом. Студент может выбирать себе курсы свободно, но он должен зарабатывать больше минимума и меньше максимума кредитов и выполнять требования вуза по своей специальности или специальностям. Требования могут быть конкретные («векторный анализ») или общие («девять кредитов гуманитарных наук») и могут быть выполнены в любое время до получения диплома.</a:t>
            </a:r>
          </a:p>
          <a:p>
            <a:endParaRPr lang="ru-RU" dirty="0" smtClean="0"/>
          </a:p>
          <a:p>
            <a:r>
              <a:rPr lang="ru-RU" dirty="0" smtClean="0"/>
              <a:t>Отметки в американских вузах выставляются по семестрам или реже по триместрам. Они зависят главным образом от экзаменов, которые сдаются, как правило, в середине семестра или триместра (англ. </a:t>
            </a:r>
            <a:r>
              <a:rPr lang="ru-RU" dirty="0" err="1" smtClean="0"/>
              <a:t>midterms</a:t>
            </a:r>
            <a:r>
              <a:rPr lang="ru-RU" dirty="0" smtClean="0"/>
              <a:t>) и в экзаменационную сессию в конце учебного года (англ. </a:t>
            </a:r>
            <a:r>
              <a:rPr lang="ru-RU" dirty="0" err="1" smtClean="0"/>
              <a:t>finals</a:t>
            </a:r>
            <a:r>
              <a:rPr lang="ru-RU" dirty="0" smtClean="0"/>
              <a:t>). Также могут засчитываться домашние задания, проекты, презентации, рефераты и т. д.</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ctr"/>
            <a:r>
              <a:rPr lang="ru-RU" dirty="0" smtClean="0">
                <a:latin typeface="Comic Sans MS" pitchFamily="66" charset="0"/>
              </a:rPr>
              <a:t>Спасибо за внимание </a:t>
            </a:r>
            <a:endParaRPr lang="ru-RU"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a:t>
            </a:r>
            <a:endParaRPr lang="ru-RU" dirty="0"/>
          </a:p>
        </p:txBody>
      </p:sp>
      <p:sp>
        <p:nvSpPr>
          <p:cNvPr id="3" name="Содержимое 2"/>
          <p:cNvSpPr>
            <a:spLocks noGrp="1"/>
          </p:cNvSpPr>
          <p:nvPr>
            <p:ph sz="quarter" idx="1"/>
          </p:nvPr>
        </p:nvSpPr>
        <p:spPr>
          <a:xfrm>
            <a:off x="395536" y="1600200"/>
            <a:ext cx="8370512" cy="5069160"/>
          </a:xfrm>
        </p:spPr>
        <p:txBody>
          <a:bodyPr>
            <a:normAutofit fontScale="55000" lnSpcReduction="20000"/>
          </a:bodyPr>
          <a:lstStyle/>
          <a:p>
            <a:r>
              <a:rPr lang="ru-RU" dirty="0" smtClean="0"/>
              <a:t>Дети начинают обучение в возрасте от 5 до 8 лет и заканчивают в возрасте от 14 до 18 лет.</a:t>
            </a:r>
          </a:p>
          <a:p>
            <a:r>
              <a:rPr lang="ru-RU" dirty="0" smtClean="0"/>
              <a:t>5 лет американские дети идут в начальную школу (англ. </a:t>
            </a:r>
            <a:r>
              <a:rPr lang="ru-RU" dirty="0" err="1" smtClean="0"/>
              <a:t>elementary</a:t>
            </a:r>
            <a:r>
              <a:rPr lang="ru-RU" dirty="0" smtClean="0"/>
              <a:t> </a:t>
            </a:r>
            <a:r>
              <a:rPr lang="ru-RU" dirty="0" err="1" smtClean="0"/>
              <a:t>school</a:t>
            </a:r>
            <a:r>
              <a:rPr lang="ru-RU" dirty="0" smtClean="0"/>
              <a:t>), в нулевой класс (нем. </a:t>
            </a:r>
            <a:r>
              <a:rPr lang="ru-RU" dirty="0" err="1" smtClean="0"/>
              <a:t>kindergarten</a:t>
            </a:r>
            <a:r>
              <a:rPr lang="ru-RU" dirty="0" smtClean="0"/>
              <a:t>). Этот нулевой класс не является обязательным в некоторых штатах. (англ. </a:t>
            </a:r>
            <a:r>
              <a:rPr lang="ru-RU" dirty="0" err="1" smtClean="0"/>
              <a:t>preschool</a:t>
            </a:r>
            <a:r>
              <a:rPr lang="ru-RU" dirty="0" smtClean="0"/>
              <a:t>).</a:t>
            </a:r>
          </a:p>
          <a:p>
            <a:endParaRPr lang="ru-RU" dirty="0" smtClean="0"/>
          </a:p>
          <a:p>
            <a:r>
              <a:rPr lang="ru-RU" dirty="0" smtClean="0"/>
              <a:t>Начальная школа продолжается до пятого или шестого класса, после чего ученик идёт в среднюю школу (англ. </a:t>
            </a:r>
            <a:r>
              <a:rPr lang="ru-RU" dirty="0" err="1" smtClean="0"/>
              <a:t>middle</a:t>
            </a:r>
            <a:r>
              <a:rPr lang="ru-RU" dirty="0" smtClean="0"/>
              <a:t> </a:t>
            </a:r>
            <a:r>
              <a:rPr lang="ru-RU" dirty="0" err="1" smtClean="0"/>
              <a:t>school</a:t>
            </a:r>
            <a:r>
              <a:rPr lang="ru-RU" dirty="0" smtClean="0"/>
              <a:t>), которая заканчивается восьмым классом.</a:t>
            </a:r>
          </a:p>
          <a:p>
            <a:r>
              <a:rPr lang="ru-RU" dirty="0" smtClean="0"/>
              <a:t> Высшая (старшая) школа (англ. </a:t>
            </a:r>
            <a:r>
              <a:rPr lang="ru-RU" dirty="0" err="1" smtClean="0"/>
              <a:t>high</a:t>
            </a:r>
            <a:r>
              <a:rPr lang="ru-RU" dirty="0" smtClean="0"/>
              <a:t> </a:t>
            </a:r>
            <a:r>
              <a:rPr lang="ru-RU" dirty="0" err="1" smtClean="0"/>
              <a:t>school</a:t>
            </a:r>
            <a:r>
              <a:rPr lang="ru-RU" dirty="0" smtClean="0"/>
              <a:t>) — это классы от девятого до двенадцатого, так что обычно американцы заканчивают среднее образование в 18 лет.</a:t>
            </a:r>
          </a:p>
          <a:p>
            <a:endParaRPr lang="ru-RU" dirty="0" smtClean="0"/>
          </a:p>
          <a:p>
            <a:r>
              <a:rPr lang="ru-RU" dirty="0" smtClean="0"/>
              <a:t>Те, кто получил среднее образование, могут поступать в общественные колледжи (англ. </a:t>
            </a:r>
            <a:r>
              <a:rPr lang="ru-RU" dirty="0" err="1" smtClean="0"/>
              <a:t>community</a:t>
            </a:r>
            <a:r>
              <a:rPr lang="ru-RU" dirty="0" smtClean="0"/>
              <a:t> </a:t>
            </a:r>
            <a:r>
              <a:rPr lang="ru-RU" dirty="0" err="1" smtClean="0"/>
              <a:t>college</a:t>
            </a:r>
            <a:r>
              <a:rPr lang="ru-RU" dirty="0" smtClean="0"/>
              <a:t>), также называемые начальные колледжи (англ. </a:t>
            </a:r>
            <a:r>
              <a:rPr lang="ru-RU" dirty="0" err="1" smtClean="0"/>
              <a:t>junior</a:t>
            </a:r>
            <a:r>
              <a:rPr lang="ru-RU" dirty="0" smtClean="0"/>
              <a:t> </a:t>
            </a:r>
            <a:r>
              <a:rPr lang="ru-RU" dirty="0" err="1" smtClean="0"/>
              <a:t>college</a:t>
            </a:r>
            <a:r>
              <a:rPr lang="ru-RU" dirty="0" smtClean="0"/>
              <a:t>), технические колледжи (англ. </a:t>
            </a:r>
            <a:r>
              <a:rPr lang="ru-RU" dirty="0" err="1" smtClean="0"/>
              <a:t>technical</a:t>
            </a:r>
            <a:r>
              <a:rPr lang="ru-RU" dirty="0" smtClean="0"/>
              <a:t> </a:t>
            </a:r>
            <a:r>
              <a:rPr lang="ru-RU" dirty="0" err="1" smtClean="0"/>
              <a:t>college</a:t>
            </a:r>
            <a:r>
              <a:rPr lang="ru-RU" dirty="0" smtClean="0"/>
              <a:t>) или городские колледжи (англ. </a:t>
            </a:r>
            <a:r>
              <a:rPr lang="ru-RU" dirty="0" err="1" smtClean="0"/>
              <a:t>city</a:t>
            </a:r>
            <a:r>
              <a:rPr lang="ru-RU" dirty="0" smtClean="0"/>
              <a:t> </a:t>
            </a:r>
            <a:r>
              <a:rPr lang="ru-RU" dirty="0" err="1" smtClean="0"/>
              <a:t>college</a:t>
            </a:r>
            <a:r>
              <a:rPr lang="ru-RU" dirty="0" smtClean="0"/>
              <a:t>),  которые после двухгодичного обучения, выдают степень (англ. </a:t>
            </a:r>
            <a:r>
              <a:rPr lang="ru-RU" dirty="0" err="1" smtClean="0"/>
              <a:t>associate’s</a:t>
            </a:r>
            <a:r>
              <a:rPr lang="ru-RU" dirty="0" smtClean="0"/>
              <a:t> </a:t>
            </a:r>
            <a:r>
              <a:rPr lang="ru-RU" dirty="0" err="1" smtClean="0"/>
              <a:t>degree</a:t>
            </a:r>
            <a:r>
              <a:rPr lang="ru-RU" dirty="0" smtClean="0"/>
              <a:t>) сравнимую с средним специальным образованием. Другая возможность продолжить обучение — поступить в колледжи или университеты, где получают, обычно за четыре года, степень бакалавра. Получившие степень бакалавра могут учиться дальше, чтобы получить степень магистра (2—3 года) или доктора философии (3 года или более). Отдельно аккредитованные факультеты и вузы выдают степени доктора медицины и доктора права, для которых обязательна специальная подготовка и на уровне бакалавра.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Начальная школа</a:t>
            </a:r>
            <a:endParaRPr lang="ru-RU" dirty="0"/>
          </a:p>
        </p:txBody>
      </p:sp>
      <p:sp>
        <p:nvSpPr>
          <p:cNvPr id="3" name="Содержимое 2"/>
          <p:cNvSpPr>
            <a:spLocks noGrp="1"/>
          </p:cNvSpPr>
          <p:nvPr>
            <p:ph sz="quarter" idx="1"/>
          </p:nvPr>
        </p:nvSpPr>
        <p:spPr>
          <a:xfrm>
            <a:off x="395536" y="1268760"/>
            <a:ext cx="8291264" cy="5400600"/>
          </a:xfrm>
        </p:spPr>
        <p:txBody>
          <a:bodyPr>
            <a:normAutofit fontScale="77500" lnSpcReduction="20000"/>
          </a:bodyPr>
          <a:lstStyle/>
          <a:p>
            <a:r>
              <a:rPr lang="ru-RU" dirty="0" smtClean="0"/>
              <a:t>Начальные школы (англ. </a:t>
            </a:r>
            <a:r>
              <a:rPr lang="ru-RU" dirty="0" err="1" smtClean="0"/>
              <a:t>elementary</a:t>
            </a:r>
            <a:r>
              <a:rPr lang="ru-RU" dirty="0" smtClean="0"/>
              <a:t> </a:t>
            </a:r>
            <a:r>
              <a:rPr lang="ru-RU" dirty="0" err="1" smtClean="0"/>
              <a:t>schools</a:t>
            </a:r>
            <a:r>
              <a:rPr lang="ru-RU" dirty="0" smtClean="0"/>
              <a:t>, англ. </a:t>
            </a:r>
            <a:r>
              <a:rPr lang="ru-RU" dirty="0" err="1" smtClean="0"/>
              <a:t>grade</a:t>
            </a:r>
            <a:r>
              <a:rPr lang="ru-RU" dirty="0" smtClean="0"/>
              <a:t> </a:t>
            </a:r>
            <a:r>
              <a:rPr lang="ru-RU" dirty="0" err="1" smtClean="0"/>
              <a:t>schools</a:t>
            </a:r>
            <a:r>
              <a:rPr lang="ru-RU" dirty="0" smtClean="0"/>
              <a:t>, или англ. </a:t>
            </a:r>
            <a:r>
              <a:rPr lang="ru-RU" dirty="0" err="1" smtClean="0"/>
              <a:t>grammar</a:t>
            </a:r>
            <a:r>
              <a:rPr lang="ru-RU" dirty="0" smtClean="0"/>
              <a:t> </a:t>
            </a:r>
            <a:r>
              <a:rPr lang="ru-RU" dirty="0" err="1" smtClean="0"/>
              <a:t>schools</a:t>
            </a:r>
            <a:r>
              <a:rPr lang="ru-RU" dirty="0" smtClean="0"/>
              <a:t>) обычно обучают детей с возраста пяти лет до одиннадцати или двенадцати. Один учитель преподает все предметы, кроме изобразительных искусств, музыки и физкультуры, уроки которых проходят раз или два в неделю. Из академических предметов преподаются, как правило, арифметика (изредка — начальная алгебра), чтение и письмо, с акцентом на орфографию и повышение словарного запаса. Естественные и общественные науки преподаются мало и не разнообразно. Часто общественные науки принимают форму краеведения.</a:t>
            </a:r>
          </a:p>
          <a:p>
            <a:r>
              <a:rPr lang="ru-RU" dirty="0" smtClean="0"/>
              <a:t>Часто в начальной школе обучение состоит из художественных проектов, экскурсий, и других форм учёбы через развлечение. Это произошло из течения прогрессивного образования начала XX века, которое учило, что ученики должны учиться посредством труда и обыденных действий и изучения их последствий.</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школа</a:t>
            </a:r>
            <a:endParaRPr lang="ru-RU" dirty="0"/>
          </a:p>
        </p:txBody>
      </p:sp>
      <p:sp>
        <p:nvSpPr>
          <p:cNvPr id="3" name="Содержимое 2"/>
          <p:cNvSpPr>
            <a:spLocks noGrp="1"/>
          </p:cNvSpPr>
          <p:nvPr>
            <p:ph sz="quarter" idx="1"/>
          </p:nvPr>
        </p:nvSpPr>
        <p:spPr>
          <a:xfrm>
            <a:off x="395536" y="1600200"/>
            <a:ext cx="8370512" cy="5069160"/>
          </a:xfrm>
        </p:spPr>
        <p:txBody>
          <a:bodyPr>
            <a:normAutofit fontScale="70000" lnSpcReduction="20000"/>
          </a:bodyPr>
          <a:lstStyle/>
          <a:p>
            <a:r>
              <a:rPr lang="ru-RU" dirty="0" smtClean="0"/>
              <a:t>Средние школы (англ. </a:t>
            </a:r>
            <a:r>
              <a:rPr lang="ru-RU" dirty="0" err="1" smtClean="0"/>
              <a:t>middle</a:t>
            </a:r>
            <a:r>
              <a:rPr lang="ru-RU" dirty="0" smtClean="0"/>
              <a:t> </a:t>
            </a:r>
            <a:r>
              <a:rPr lang="ru-RU" dirty="0" err="1" smtClean="0"/>
              <a:t>schools</a:t>
            </a:r>
            <a:r>
              <a:rPr lang="ru-RU" dirty="0" smtClean="0"/>
              <a:t>, англ. </a:t>
            </a:r>
            <a:r>
              <a:rPr lang="ru-RU" dirty="0" err="1" smtClean="0"/>
              <a:t>junior</a:t>
            </a:r>
            <a:r>
              <a:rPr lang="ru-RU" dirty="0" smtClean="0"/>
              <a:t> </a:t>
            </a:r>
            <a:r>
              <a:rPr lang="ru-RU" dirty="0" err="1" smtClean="0"/>
              <a:t>high</a:t>
            </a:r>
            <a:r>
              <a:rPr lang="ru-RU" dirty="0" smtClean="0"/>
              <a:t> </a:t>
            </a:r>
            <a:r>
              <a:rPr lang="ru-RU" dirty="0" err="1" smtClean="0"/>
              <a:t>schools</a:t>
            </a:r>
            <a:r>
              <a:rPr lang="ru-RU" dirty="0" smtClean="0"/>
              <a:t>, или англ. </a:t>
            </a:r>
            <a:r>
              <a:rPr lang="ru-RU" dirty="0" err="1" smtClean="0"/>
              <a:t>intermediate</a:t>
            </a:r>
            <a:r>
              <a:rPr lang="ru-RU" dirty="0" smtClean="0"/>
              <a:t> </a:t>
            </a:r>
            <a:r>
              <a:rPr lang="ru-RU" dirty="0" err="1" smtClean="0"/>
              <a:t>schools</a:t>
            </a:r>
            <a:r>
              <a:rPr lang="ru-RU" dirty="0" smtClean="0"/>
              <a:t>) как правило обучают детей в возрасте от 11 или 12 до 14 лет — с шестого или седьмого по восьмой класс. В последнее время шестой класс все чаще включается в среднюю школу. Обычно в средней школе, в отличие от начальной, один учитель преподает один предмет. Ученики обязаны брать классы по математике, английскому языку, естественным наукам, социальным наукам (часто включающим в себя мировую историю), и физкультуре. Один или два класса ученики выбирают сами, обычно по иностранным языкам, искусствам и технологии.</a:t>
            </a:r>
          </a:p>
          <a:p>
            <a:endParaRPr lang="ru-RU" dirty="0" smtClean="0"/>
          </a:p>
          <a:p>
            <a:r>
              <a:rPr lang="ru-RU" dirty="0" smtClean="0"/>
              <a:t>В средней школе также начинается разделение учеников на обыкновенные и продвинутые потоки. Ученики, которые учатся лучше других по данному предмету, могут учиться в продвинутом («почётном») классе, где быстрее проходят материал и задают больше домашних заданий. В последнее время такие классы, особенно по гуманитарным дисциплинам, в некоторых местах упразднены: критики считают, что изолирование хорошо успевающих учеников не дает плохо успевающим подтягиваться.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dirty="0" smtClean="0"/>
              <a:t>Высшая школа</a:t>
            </a:r>
            <a:endParaRPr lang="ru-RU" dirty="0"/>
          </a:p>
        </p:txBody>
      </p:sp>
      <p:sp>
        <p:nvSpPr>
          <p:cNvPr id="3" name="Содержимое 2"/>
          <p:cNvSpPr>
            <a:spLocks noGrp="1"/>
          </p:cNvSpPr>
          <p:nvPr>
            <p:ph sz="quarter" idx="1"/>
          </p:nvPr>
        </p:nvSpPr>
        <p:spPr>
          <a:xfrm>
            <a:off x="395536" y="908720"/>
            <a:ext cx="8280920" cy="5544616"/>
          </a:xfrm>
        </p:spPr>
        <p:txBody>
          <a:bodyPr>
            <a:normAutofit fontScale="70000" lnSpcReduction="20000"/>
          </a:bodyPr>
          <a:lstStyle/>
          <a:p>
            <a:r>
              <a:rPr lang="ru-RU" dirty="0" smtClean="0"/>
              <a:t>Высшая (старшая) школа (англ. </a:t>
            </a:r>
            <a:r>
              <a:rPr lang="ru-RU" dirty="0" err="1" smtClean="0"/>
              <a:t>high</a:t>
            </a:r>
            <a:r>
              <a:rPr lang="ru-RU" dirty="0" smtClean="0"/>
              <a:t> </a:t>
            </a:r>
            <a:r>
              <a:rPr lang="ru-RU" dirty="0" err="1" smtClean="0"/>
              <a:t>school</a:t>
            </a:r>
            <a:r>
              <a:rPr lang="ru-RU" dirty="0" smtClean="0"/>
              <a:t>) — последний этап среднего образования в США, длящийся с девятого по двенадцатый класс. В старшей школе ученики могут выбирать свои классы более свободно, чем раньше, и только должны выполнить минимальные критерии для получения диплома, которые устанавливает школьный совет. Типичные минимальные требования такие:</a:t>
            </a:r>
          </a:p>
          <a:p>
            <a:r>
              <a:rPr lang="ru-RU" dirty="0" smtClean="0"/>
              <a:t>3 года естественных наук (год химии, год биологии и год физики);</a:t>
            </a:r>
          </a:p>
          <a:p>
            <a:r>
              <a:rPr lang="ru-RU" dirty="0" smtClean="0"/>
              <a:t>3 года математики, вплоть до второго года алгебры (математика в средних и высших школах как правило делится на первый год алгебры, геометрию, второй год алгебры, введение в анализ и математический анализ, и проходится в этом порядке);</a:t>
            </a:r>
          </a:p>
          <a:p>
            <a:r>
              <a:rPr lang="ru-RU" dirty="0" smtClean="0"/>
              <a:t>4 года литературы;</a:t>
            </a:r>
          </a:p>
          <a:p>
            <a:r>
              <a:rPr lang="ru-RU" dirty="0" smtClean="0"/>
              <a:t>2—4 года социальных наук, обычно включающих в себя историю и государственное устройство США;</a:t>
            </a:r>
          </a:p>
          <a:p>
            <a:r>
              <a:rPr lang="ru-RU" dirty="0" smtClean="0"/>
              <a:t>1—2 года физкультуры.</a:t>
            </a:r>
          </a:p>
          <a:p>
            <a:endParaRPr lang="ru-RU" dirty="0" smtClean="0"/>
          </a:p>
          <a:p>
            <a:r>
              <a:rPr lang="ru-RU" dirty="0" smtClean="0"/>
              <a:t>Для поступления во многие вузы требуется более полная программа, в том числе 2—4 года иностранного языка.</a:t>
            </a:r>
          </a:p>
          <a:p>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301608" cy="6597352"/>
          </a:xfrm>
        </p:spPr>
        <p:txBody>
          <a:bodyPr>
            <a:normAutofit fontScale="55000" lnSpcReduction="20000"/>
          </a:bodyPr>
          <a:lstStyle/>
          <a:p>
            <a:r>
              <a:rPr lang="ru-RU" dirty="0" smtClean="0"/>
              <a:t>Остальные классы ученики должны выбирать сами. Набор таких классов бывает самый разный по количеству и качеству, в зависимости от финансового положения школы и наклонностей школьников. Типичный набор необязательных классов такой:</a:t>
            </a:r>
          </a:p>
          <a:p>
            <a:r>
              <a:rPr lang="ru-RU" dirty="0" smtClean="0"/>
              <a:t>дополнительные науки (статистика, информатика, </a:t>
            </a:r>
            <a:r>
              <a:rPr lang="ru-RU" dirty="0" err="1" smtClean="0"/>
              <a:t>энвироника</a:t>
            </a:r>
            <a:r>
              <a:rPr lang="ru-RU" dirty="0" smtClean="0"/>
              <a:t>);</a:t>
            </a:r>
          </a:p>
          <a:p>
            <a:r>
              <a:rPr lang="ru-RU" dirty="0" smtClean="0"/>
              <a:t>иностранные языки (чаще всего испанский, французский и немецкий; реже японский, китайский, русский, латынь и греческий);</a:t>
            </a:r>
          </a:p>
          <a:p>
            <a:r>
              <a:rPr lang="ru-RU" dirty="0" smtClean="0"/>
              <a:t>изобразительные искусства (живопись, скульптура, фотография, кинематограф);</a:t>
            </a:r>
          </a:p>
          <a:p>
            <a:r>
              <a:rPr lang="ru-RU" dirty="0" smtClean="0"/>
              <a:t>игровое искусство (театр, оркестр, танец);</a:t>
            </a:r>
          </a:p>
          <a:p>
            <a:r>
              <a:rPr lang="ru-RU" dirty="0" smtClean="0"/>
              <a:t>компьютерная техника (пользование компьютером, компьютерная графика, </a:t>
            </a:r>
            <a:r>
              <a:rPr lang="ru-RU" dirty="0" err="1" smtClean="0"/>
              <a:t>веб-дизайн</a:t>
            </a:r>
            <a:r>
              <a:rPr lang="ru-RU" dirty="0" smtClean="0"/>
              <a:t>);</a:t>
            </a:r>
          </a:p>
          <a:p>
            <a:r>
              <a:rPr lang="ru-RU" dirty="0" smtClean="0"/>
              <a:t>издательское дело (журналистика, редактирование ежегодника);</a:t>
            </a:r>
          </a:p>
          <a:p>
            <a:r>
              <a:rPr lang="ru-RU" dirty="0" smtClean="0"/>
              <a:t>труд (обработка дерева, ремонт автомобилей).</a:t>
            </a:r>
          </a:p>
          <a:p>
            <a:endParaRPr lang="ru-RU" dirty="0" smtClean="0"/>
          </a:p>
          <a:p>
            <a:r>
              <a:rPr lang="ru-RU" dirty="0" smtClean="0"/>
              <a:t>В некоторых случаях ученик может вообще не учиться ни в одном из учебных классов.</a:t>
            </a:r>
          </a:p>
          <a:p>
            <a:endParaRPr lang="ru-RU" dirty="0" smtClean="0"/>
          </a:p>
          <a:p>
            <a:r>
              <a:rPr lang="ru-RU" dirty="0" smtClean="0"/>
              <a:t>В старшей школе, особенно в последние два года, появляется новый тип продвинутого класса. Школьники могут брать классы, которые должны подготавливать их к экзаменам </a:t>
            </a:r>
            <a:r>
              <a:rPr lang="ru-RU" dirty="0" err="1" smtClean="0"/>
              <a:t>Advanced</a:t>
            </a:r>
            <a:r>
              <a:rPr lang="ru-RU" dirty="0" smtClean="0"/>
              <a:t> </a:t>
            </a:r>
            <a:r>
              <a:rPr lang="ru-RU" dirty="0" err="1" smtClean="0"/>
              <a:t>Placement</a:t>
            </a:r>
            <a:r>
              <a:rPr lang="ru-RU" dirty="0" smtClean="0"/>
              <a:t> или Международного </a:t>
            </a:r>
            <a:r>
              <a:rPr lang="ru-RU" dirty="0" err="1" smtClean="0"/>
              <a:t>бакалавриата</a:t>
            </a:r>
            <a:r>
              <a:rPr lang="ru-RU" dirty="0" smtClean="0"/>
              <a:t>. Большинство вузов засчитывает хорошую отметку на этих экзаменах как начальный курс по соответствующему предмету.</a:t>
            </a:r>
          </a:p>
          <a:p>
            <a:r>
              <a:rPr lang="ru-RU" dirty="0" smtClean="0"/>
              <a:t>Отметки, как в школе, так и в вузах, выдаются по системе A/B/C/D/F, где A — лучшая отметка, F — неудовлетворительно, а D может считаться удовлетворительно или неудовлетворительно в зависимости от обстоятельств.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Высшее образование</a:t>
            </a:r>
            <a:endParaRPr lang="ru-RU" dirty="0"/>
          </a:p>
        </p:txBody>
      </p:sp>
      <p:sp>
        <p:nvSpPr>
          <p:cNvPr id="3" name="Содержимое 2"/>
          <p:cNvSpPr>
            <a:spLocks noGrp="1"/>
          </p:cNvSpPr>
          <p:nvPr>
            <p:ph sz="quarter" idx="1"/>
          </p:nvPr>
        </p:nvSpPr>
        <p:spPr>
          <a:xfrm>
            <a:off x="467544" y="1196752"/>
            <a:ext cx="8280920" cy="5661248"/>
          </a:xfrm>
        </p:spPr>
        <p:txBody>
          <a:bodyPr>
            <a:normAutofit fontScale="85000" lnSpcReduction="20000"/>
          </a:bodyPr>
          <a:lstStyle/>
          <a:p>
            <a:endParaRPr lang="ru-RU" dirty="0" smtClean="0"/>
          </a:p>
          <a:p>
            <a:r>
              <a:rPr lang="ru-RU" dirty="0" smtClean="0"/>
              <a:t>Высшее образование в США считается одним из лучших в мире. Высшее образование обычно получают в течение 4 лет обучения в колледже или университете. +2 года – это магистратура </a:t>
            </a:r>
          </a:p>
          <a:p>
            <a:endParaRPr lang="ru-RU" dirty="0" smtClean="0"/>
          </a:p>
          <a:p>
            <a:r>
              <a:rPr lang="ru-RU" dirty="0" smtClean="0"/>
              <a:t>В 20</a:t>
            </a:r>
            <a:r>
              <a:rPr lang="en-US" dirty="0" smtClean="0"/>
              <a:t>12</a:t>
            </a:r>
            <a:r>
              <a:rPr lang="ru-RU" dirty="0" smtClean="0"/>
              <a:t> плата за год обучения — от </a:t>
            </a:r>
            <a:r>
              <a:rPr lang="en-US" dirty="0" smtClean="0"/>
              <a:t>7</a:t>
            </a:r>
            <a:r>
              <a:rPr lang="ru-RU" dirty="0" smtClean="0"/>
              <a:t> 000 долларов в университете штата до </a:t>
            </a:r>
            <a:r>
              <a:rPr lang="en-US" dirty="0" smtClean="0"/>
              <a:t>6</a:t>
            </a:r>
            <a:r>
              <a:rPr lang="ru-RU" dirty="0" smtClean="0"/>
              <a:t>0 000 долларов в Гарварде, и хотя бедным студентам даются щедрые стипендии, их часто недостаточно для студентов из среднего класса, чьи семьи теряют большую часть своих доходов. </a:t>
            </a:r>
          </a:p>
          <a:p>
            <a:endParaRPr lang="ru-RU" dirty="0" smtClean="0"/>
          </a:p>
          <a:p>
            <a:r>
              <a:rPr lang="ru-RU" dirty="0" smtClean="0"/>
              <a:t>В американской разговорной речи все вузы обычно называются колледжами (англ. </a:t>
            </a:r>
            <a:r>
              <a:rPr lang="ru-RU" dirty="0" err="1" smtClean="0"/>
              <a:t>college</a:t>
            </a:r>
            <a:r>
              <a:rPr lang="ru-RU" dirty="0" smtClean="0"/>
              <a:t>), даже если они не колледжи, а университеты.</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ВУЗов</a:t>
            </a:r>
            <a:endParaRPr lang="ru-RU" dirty="0"/>
          </a:p>
        </p:txBody>
      </p:sp>
      <p:sp>
        <p:nvSpPr>
          <p:cNvPr id="3" name="Содержимое 2"/>
          <p:cNvSpPr>
            <a:spLocks noGrp="1"/>
          </p:cNvSpPr>
          <p:nvPr>
            <p:ph sz="quarter" idx="1"/>
          </p:nvPr>
        </p:nvSpPr>
        <p:spPr/>
        <p:txBody>
          <a:bodyPr/>
          <a:lstStyle/>
          <a:p>
            <a:r>
              <a:rPr lang="ru-RU" dirty="0" smtClean="0"/>
              <a:t>Колледж </a:t>
            </a:r>
          </a:p>
          <a:p>
            <a:r>
              <a:rPr lang="ru-RU" dirty="0" smtClean="0"/>
              <a:t>Университет  - частные, государственные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752128"/>
          </a:xfrm>
        </p:spPr>
        <p:txBody>
          <a:bodyPr>
            <a:normAutofit fontScale="90000"/>
          </a:bodyPr>
          <a:lstStyle/>
          <a:p>
            <a:r>
              <a:rPr lang="ru-RU" dirty="0" smtClean="0"/>
              <a:t>Типы вузов</a:t>
            </a:r>
            <a:endParaRPr lang="ru-RU" dirty="0"/>
          </a:p>
        </p:txBody>
      </p:sp>
      <p:sp>
        <p:nvSpPr>
          <p:cNvPr id="3" name="Содержимое 2"/>
          <p:cNvSpPr>
            <a:spLocks noGrp="1"/>
          </p:cNvSpPr>
          <p:nvPr>
            <p:ph sz="quarter" idx="1"/>
          </p:nvPr>
        </p:nvSpPr>
        <p:spPr>
          <a:xfrm>
            <a:off x="395536" y="1052736"/>
            <a:ext cx="8291264" cy="5472608"/>
          </a:xfrm>
        </p:spPr>
        <p:txBody>
          <a:bodyPr>
            <a:noAutofit/>
          </a:bodyPr>
          <a:lstStyle/>
          <a:p>
            <a:r>
              <a:rPr lang="ru-RU" sz="1400" dirty="0" smtClean="0"/>
              <a:t>Вузы США можно разделить на три типа, которые как правило сильно отличаются друг от друга</a:t>
            </a:r>
          </a:p>
          <a:p>
            <a:r>
              <a:rPr lang="ru-RU" sz="1400" dirty="0" smtClean="0"/>
              <a:t>Один из главных отличительных признаков — наличие или отсутствие научно-исследовательских программ и программы аспирантуры, которое отличает колледж от университета. </a:t>
            </a:r>
          </a:p>
          <a:p>
            <a:r>
              <a:rPr lang="ru-RU" sz="1400" b="1" dirty="0" smtClean="0"/>
              <a:t>Колледж</a:t>
            </a:r>
            <a:r>
              <a:rPr lang="ru-RU" sz="1400" dirty="0" smtClean="0"/>
              <a:t> — это высшее учебное заведение, которое занимается, в основном, обучением студентов, а научная работа, если и есть, остается на втором плане. Подавляющее большинство четырёхлетних колледжей — маленькие (менее 2 000 студентов) и частные, хотя в последнее время начали появляться колледжи штатов, созданные для талантливых студентов штата. Многие маленькие колледжи — религиозные, иногда называемые «Библейскими колледжами» (англ. </a:t>
            </a:r>
            <a:r>
              <a:rPr lang="ru-RU" sz="1400" dirty="0" err="1" smtClean="0"/>
              <a:t>bible</a:t>
            </a:r>
            <a:r>
              <a:rPr lang="ru-RU" sz="1400" dirty="0" smtClean="0"/>
              <a:t> </a:t>
            </a:r>
            <a:r>
              <a:rPr lang="ru-RU" sz="1400" dirty="0" err="1" smtClean="0"/>
              <a:t>colleges</a:t>
            </a:r>
            <a:r>
              <a:rPr lang="ru-RU" sz="1400" dirty="0" smtClean="0"/>
              <a:t>), в собственном смысле колледжами могут и не являться (не имея аккредитации). Колледжи с гуманитарным уклоном часто называют «колледжами свободных искусств». Лучшие колледжи свободных искусств, такие как </a:t>
            </a:r>
            <a:r>
              <a:rPr lang="ru-RU" sz="1400" dirty="0" err="1" smtClean="0"/>
              <a:t>Амхерст</a:t>
            </a:r>
            <a:r>
              <a:rPr lang="ru-RU" sz="1400" dirty="0" smtClean="0"/>
              <a:t>, Вильямс и </a:t>
            </a:r>
            <a:r>
              <a:rPr lang="ru-RU" sz="1400" dirty="0" err="1" smtClean="0"/>
              <a:t>Суортмор</a:t>
            </a:r>
            <a:r>
              <a:rPr lang="ru-RU" sz="1400" dirty="0" smtClean="0"/>
              <a:t>, сравнимы по престижности с университетами Лиги плюща, но поскольку их гораздо меньше, они менее известны, хотя качество обучения в них очень высокое.</a:t>
            </a:r>
          </a:p>
          <a:p>
            <a:endParaRPr lang="ru-RU" sz="1400" dirty="0" smtClean="0"/>
          </a:p>
          <a:p>
            <a:r>
              <a:rPr lang="ru-RU" sz="1400" dirty="0" smtClean="0"/>
              <a:t>Университеты делятся на два типа: частные университеты и университеты штатов, финансируемые властями конкретных штатов. Университеты штатов часто очень велики и как правило несколько уступают в престиже частным. Калифорнийский университет в Беркли, </a:t>
            </a:r>
            <a:r>
              <a:rPr lang="ru-RU" sz="1400" dirty="0" err="1" smtClean="0"/>
              <a:t>Мичиганский</a:t>
            </a:r>
            <a:r>
              <a:rPr lang="ru-RU" sz="1400" dirty="0" smtClean="0"/>
              <a:t> университет и </a:t>
            </a:r>
            <a:r>
              <a:rPr lang="ru-RU" sz="1400" dirty="0" err="1" smtClean="0"/>
              <a:t>Вирджинский</a:t>
            </a:r>
            <a:r>
              <a:rPr lang="ru-RU" sz="1400" dirty="0" smtClean="0"/>
              <a:t> университет.</a:t>
            </a:r>
          </a:p>
          <a:p>
            <a:endParaRPr lang="ru-RU" sz="1400" dirty="0" smtClean="0"/>
          </a:p>
          <a:p>
            <a:r>
              <a:rPr lang="ru-RU" sz="1400" dirty="0" smtClean="0"/>
              <a:t>К числу частных университетов принадлежат самые известные американские вузы, такие как Гарвард, </a:t>
            </a:r>
            <a:r>
              <a:rPr lang="ru-RU" sz="1400" dirty="0" err="1" smtClean="0"/>
              <a:t>Йель</a:t>
            </a:r>
            <a:r>
              <a:rPr lang="ru-RU" sz="1400" dirty="0" smtClean="0"/>
              <a:t>, </a:t>
            </a:r>
            <a:r>
              <a:rPr lang="ru-RU" sz="1400" dirty="0" err="1" smtClean="0"/>
              <a:t>Принстон</a:t>
            </a:r>
            <a:r>
              <a:rPr lang="ru-RU" sz="1400" dirty="0" smtClean="0"/>
              <a:t>, </a:t>
            </a:r>
            <a:r>
              <a:rPr lang="ru-RU" sz="1400" dirty="0" err="1" smtClean="0"/>
              <a:t>Стенфорд</a:t>
            </a:r>
            <a:r>
              <a:rPr lang="ru-RU" sz="1400" dirty="0" smtClean="0"/>
              <a:t>, МИТ и «</a:t>
            </a:r>
            <a:r>
              <a:rPr lang="ru-RU" sz="1400" dirty="0" err="1" smtClean="0"/>
              <a:t>Калтех</a:t>
            </a:r>
            <a:r>
              <a:rPr lang="ru-RU" sz="1400" dirty="0" smtClean="0"/>
              <a:t>». Большая часть их — средней величины, хотя есть и очень маленькие (например Калифорнийский технологический институт) и очень большие (Университет Южной Калифорнии).</a:t>
            </a:r>
            <a:endParaRPr lang="ru-RU"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Другая 4">
      <a:dk1>
        <a:sysClr val="windowText" lastClr="000000"/>
      </a:dk1>
      <a:lt1>
        <a:sysClr val="window" lastClr="FFFFFF"/>
      </a:lt1>
      <a:dk2>
        <a:srgbClr val="444D26"/>
      </a:dk2>
      <a:lt2>
        <a:srgbClr val="FEFAC9"/>
      </a:lt2>
      <a:accent1>
        <a:srgbClr val="E2BDCA"/>
      </a:accent1>
      <a:accent2>
        <a:srgbClr val="ECD3DB"/>
      </a:accent2>
      <a:accent3>
        <a:srgbClr val="F5E4A9"/>
      </a:accent3>
      <a:accent4>
        <a:srgbClr val="E2BDCA"/>
      </a:accent4>
      <a:accent5>
        <a:srgbClr val="9C85C0"/>
      </a:accent5>
      <a:accent6>
        <a:srgbClr val="809EC2"/>
      </a:accent6>
      <a:hlink>
        <a:srgbClr val="8E58B6"/>
      </a:hlink>
      <a:folHlink>
        <a:srgbClr val="7F6F6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TotalTime>
  <Words>2011</Words>
  <Application>Microsoft Office PowerPoint</Application>
  <PresentationFormat>Экран (4:3)</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Обычная</vt:lpstr>
      <vt:lpstr>Система образования США</vt:lpstr>
      <vt:lpstr>Структура</vt:lpstr>
      <vt:lpstr>Начальная школа</vt:lpstr>
      <vt:lpstr>Средняя школа</vt:lpstr>
      <vt:lpstr>Высшая школа</vt:lpstr>
      <vt:lpstr>Слайд 6</vt:lpstr>
      <vt:lpstr>Высшее образование</vt:lpstr>
      <vt:lpstr>Типы ВУЗов</vt:lpstr>
      <vt:lpstr>Типы вузов</vt:lpstr>
      <vt:lpstr>Колледжи </vt:lpstr>
      <vt:lpstr>Частные университеты </vt:lpstr>
      <vt:lpstr>Государственные университеты </vt:lpstr>
      <vt:lpstr>Поступление в вузы</vt:lpstr>
      <vt:lpstr>Поступление в вузы</vt:lpstr>
      <vt:lpstr>Особенности обучения</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образования США</dc:title>
  <dc:creator>яна</dc:creator>
  <cp:lastModifiedBy>яна</cp:lastModifiedBy>
  <cp:revision>21</cp:revision>
  <dcterms:created xsi:type="dcterms:W3CDTF">2012-12-03T09:56:39Z</dcterms:created>
  <dcterms:modified xsi:type="dcterms:W3CDTF">2013-01-07T18:13:52Z</dcterms:modified>
</cp:coreProperties>
</file>