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6" r:id="rId3"/>
    <p:sldId id="257" r:id="rId4"/>
    <p:sldId id="258" r:id="rId5"/>
    <p:sldId id="259" r:id="rId6"/>
    <p:sldId id="280" r:id="rId7"/>
    <p:sldId id="261" r:id="rId8"/>
    <p:sldId id="281" r:id="rId9"/>
    <p:sldId id="263" r:id="rId10"/>
    <p:sldId id="264" r:id="rId11"/>
    <p:sldId id="265" r:id="rId12"/>
    <p:sldId id="279" r:id="rId13"/>
    <p:sldId id="266" r:id="rId14"/>
    <p:sldId id="267" r:id="rId15"/>
    <p:sldId id="28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/>
  </p:normalViewPr>
  <p:slideViewPr>
    <p:cSldViewPr>
      <p:cViewPr varScale="1">
        <p:scale>
          <a:sx n="91" d="100"/>
          <a:sy n="91" d="100"/>
        </p:scale>
        <p:origin x="-11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F5C747-FDD7-4DFA-B428-F9B473C802F8}" type="doc">
      <dgm:prSet loTypeId="urn:microsoft.com/office/officeart/2005/8/layout/matrix1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24A2126-1D2F-4A00-BFDC-7F52326503A2}">
      <dgm:prSet phldrT="[Текст]" custT="1"/>
      <dgm:spPr/>
      <dgm:t>
        <a:bodyPr/>
        <a:lstStyle/>
        <a:p>
          <a:r>
            <a:rPr lang="ru-RU" sz="4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Универсальные учебные действия</a:t>
          </a:r>
          <a:endParaRPr lang="ru-RU" sz="4000" b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40542A69-D450-406D-86EF-125633C6654B}" type="parTrans" cxnId="{9062E3D0-A2F8-49DD-91BE-CEA35484BA1A}">
      <dgm:prSet/>
      <dgm:spPr/>
      <dgm:t>
        <a:bodyPr/>
        <a:lstStyle/>
        <a:p>
          <a:endParaRPr lang="ru-RU"/>
        </a:p>
      </dgm:t>
    </dgm:pt>
    <dgm:pt modelId="{9933A892-8032-437E-9E02-C7F67CDEB5DF}" type="sibTrans" cxnId="{9062E3D0-A2F8-49DD-91BE-CEA35484BA1A}">
      <dgm:prSet/>
      <dgm:spPr/>
      <dgm:t>
        <a:bodyPr/>
        <a:lstStyle/>
        <a:p>
          <a:endParaRPr lang="ru-RU"/>
        </a:p>
      </dgm:t>
    </dgm:pt>
    <dgm:pt modelId="{1F1EDE4E-D3F4-4E0B-AC1A-9810AFDA8770}">
      <dgm:prSet phldrT="[Текст]"/>
      <dgm:spPr/>
      <dgm:t>
        <a:bodyPr/>
        <a:lstStyle/>
        <a:p>
          <a:r>
            <a:rPr lang="ru-RU" dirty="0" smtClean="0"/>
            <a:t>ЛИЧНОСТНЫЕ</a:t>
          </a:r>
          <a:endParaRPr lang="ru-RU" dirty="0"/>
        </a:p>
      </dgm:t>
    </dgm:pt>
    <dgm:pt modelId="{9F8860ED-7DFC-461F-84A5-B049CA3A6C98}" type="parTrans" cxnId="{9CEABE4A-8CE5-418A-9EC9-0DDEC97A40A9}">
      <dgm:prSet/>
      <dgm:spPr/>
      <dgm:t>
        <a:bodyPr/>
        <a:lstStyle/>
        <a:p>
          <a:endParaRPr lang="ru-RU"/>
        </a:p>
      </dgm:t>
    </dgm:pt>
    <dgm:pt modelId="{D3C33860-B1D3-4895-9A7C-52B5432C6519}" type="sibTrans" cxnId="{9CEABE4A-8CE5-418A-9EC9-0DDEC97A40A9}">
      <dgm:prSet/>
      <dgm:spPr/>
      <dgm:t>
        <a:bodyPr/>
        <a:lstStyle/>
        <a:p>
          <a:endParaRPr lang="ru-RU"/>
        </a:p>
      </dgm:t>
    </dgm:pt>
    <dgm:pt modelId="{C8DBCBC4-2FD3-442A-9485-2777E16B3711}">
      <dgm:prSet phldrT="[Текст]"/>
      <dgm:spPr/>
      <dgm:t>
        <a:bodyPr/>
        <a:lstStyle/>
        <a:p>
          <a:r>
            <a:rPr lang="ru-RU" dirty="0" smtClean="0"/>
            <a:t>КОММУНИКАТИВНЫЕ</a:t>
          </a:r>
          <a:endParaRPr lang="ru-RU" dirty="0"/>
        </a:p>
      </dgm:t>
    </dgm:pt>
    <dgm:pt modelId="{129718D8-4C88-4A43-9B09-C7427FFD475B}" type="parTrans" cxnId="{6E2EBAA8-6697-496F-B851-018DF0F8FEF1}">
      <dgm:prSet/>
      <dgm:spPr/>
      <dgm:t>
        <a:bodyPr/>
        <a:lstStyle/>
        <a:p>
          <a:endParaRPr lang="ru-RU"/>
        </a:p>
      </dgm:t>
    </dgm:pt>
    <dgm:pt modelId="{0822ECEF-F2BE-4C25-9F5C-9721BB33485A}" type="sibTrans" cxnId="{6E2EBAA8-6697-496F-B851-018DF0F8FEF1}">
      <dgm:prSet/>
      <dgm:spPr/>
      <dgm:t>
        <a:bodyPr/>
        <a:lstStyle/>
        <a:p>
          <a:endParaRPr lang="ru-RU"/>
        </a:p>
      </dgm:t>
    </dgm:pt>
    <dgm:pt modelId="{16EF070B-2AA6-49FE-B34A-0D2F1A656F9B}">
      <dgm:prSet phldrT="[Текст]"/>
      <dgm:spPr/>
      <dgm:t>
        <a:bodyPr/>
        <a:lstStyle/>
        <a:p>
          <a:r>
            <a:rPr lang="ru-RU" dirty="0" smtClean="0"/>
            <a:t>ПОЗНАВАТЕЛЬНЫЕ</a:t>
          </a:r>
          <a:endParaRPr lang="ru-RU" dirty="0"/>
        </a:p>
      </dgm:t>
    </dgm:pt>
    <dgm:pt modelId="{FA6A9993-84BD-4EE6-ADFB-AAF8341FB58B}" type="parTrans" cxnId="{9BE36C6D-22E2-4E8D-8FD8-2B3928DC552F}">
      <dgm:prSet/>
      <dgm:spPr/>
      <dgm:t>
        <a:bodyPr/>
        <a:lstStyle/>
        <a:p>
          <a:endParaRPr lang="ru-RU"/>
        </a:p>
      </dgm:t>
    </dgm:pt>
    <dgm:pt modelId="{A934C27A-1A2E-46F7-A0E2-3A3B3F67B6E9}" type="sibTrans" cxnId="{9BE36C6D-22E2-4E8D-8FD8-2B3928DC552F}">
      <dgm:prSet/>
      <dgm:spPr/>
      <dgm:t>
        <a:bodyPr/>
        <a:lstStyle/>
        <a:p>
          <a:endParaRPr lang="ru-RU"/>
        </a:p>
      </dgm:t>
    </dgm:pt>
    <dgm:pt modelId="{681248A7-C70D-4FC3-8493-7E3D6201AE3E}">
      <dgm:prSet phldrT="[Текст]"/>
      <dgm:spPr/>
      <dgm:t>
        <a:bodyPr/>
        <a:lstStyle/>
        <a:p>
          <a:r>
            <a:rPr lang="ru-RU" dirty="0" smtClean="0"/>
            <a:t>РЕГУЛЯТИВНЫЕ</a:t>
          </a:r>
          <a:endParaRPr lang="ru-RU" dirty="0"/>
        </a:p>
      </dgm:t>
    </dgm:pt>
    <dgm:pt modelId="{818AE38E-10C1-4263-8134-AEEF8B6CABD4}" type="parTrans" cxnId="{467B7778-6FDC-4309-A1B6-33E395F62EE4}">
      <dgm:prSet/>
      <dgm:spPr/>
      <dgm:t>
        <a:bodyPr/>
        <a:lstStyle/>
        <a:p>
          <a:endParaRPr lang="ru-RU"/>
        </a:p>
      </dgm:t>
    </dgm:pt>
    <dgm:pt modelId="{F429EC2B-797B-486D-B15C-51F1C51052B6}" type="sibTrans" cxnId="{467B7778-6FDC-4309-A1B6-33E395F62EE4}">
      <dgm:prSet/>
      <dgm:spPr/>
      <dgm:t>
        <a:bodyPr/>
        <a:lstStyle/>
        <a:p>
          <a:endParaRPr lang="ru-RU"/>
        </a:p>
      </dgm:t>
    </dgm:pt>
    <dgm:pt modelId="{1F8D39A9-46A8-48F1-9870-C1B8F410AC9F}" type="pres">
      <dgm:prSet presAssocID="{2BF5C747-FDD7-4DFA-B428-F9B473C802F8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3E73B6B-343B-4AB9-87E0-50366FFBD9B0}" type="pres">
      <dgm:prSet presAssocID="{2BF5C747-FDD7-4DFA-B428-F9B473C802F8}" presName="matrix" presStyleCnt="0"/>
      <dgm:spPr/>
    </dgm:pt>
    <dgm:pt modelId="{094C32F8-260C-4B6A-84A2-1AE1CD8C3E98}" type="pres">
      <dgm:prSet presAssocID="{2BF5C747-FDD7-4DFA-B428-F9B473C802F8}" presName="tile1" presStyleLbl="node1" presStyleIdx="0" presStyleCnt="4" custLinFactNeighborX="0" custLinFactNeighborY="-53331"/>
      <dgm:spPr/>
      <dgm:t>
        <a:bodyPr/>
        <a:lstStyle/>
        <a:p>
          <a:endParaRPr lang="ru-RU"/>
        </a:p>
      </dgm:t>
    </dgm:pt>
    <dgm:pt modelId="{30F94782-AAE5-460C-9799-319B7561604C}" type="pres">
      <dgm:prSet presAssocID="{2BF5C747-FDD7-4DFA-B428-F9B473C802F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1D1620-7C55-4A8D-833F-B9DE64DD1E43}" type="pres">
      <dgm:prSet presAssocID="{2BF5C747-FDD7-4DFA-B428-F9B473C802F8}" presName="tile2" presStyleLbl="node1" presStyleIdx="1" presStyleCnt="4"/>
      <dgm:spPr/>
      <dgm:t>
        <a:bodyPr/>
        <a:lstStyle/>
        <a:p>
          <a:endParaRPr lang="ru-RU"/>
        </a:p>
      </dgm:t>
    </dgm:pt>
    <dgm:pt modelId="{D5FEFB58-757E-4852-A001-9420FA6A6CF6}" type="pres">
      <dgm:prSet presAssocID="{2BF5C747-FDD7-4DFA-B428-F9B473C802F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A4B084-6ABC-4898-AB8F-40541AD0DC25}" type="pres">
      <dgm:prSet presAssocID="{2BF5C747-FDD7-4DFA-B428-F9B473C802F8}" presName="tile3" presStyleLbl="node1" presStyleIdx="2" presStyleCnt="4"/>
      <dgm:spPr/>
      <dgm:t>
        <a:bodyPr/>
        <a:lstStyle/>
        <a:p>
          <a:endParaRPr lang="ru-RU"/>
        </a:p>
      </dgm:t>
    </dgm:pt>
    <dgm:pt modelId="{7EE31BFC-D661-4FF7-842D-9F90071232CB}" type="pres">
      <dgm:prSet presAssocID="{2BF5C747-FDD7-4DFA-B428-F9B473C802F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5AD6AF-E2A7-4915-BD6C-39A41C4D5377}" type="pres">
      <dgm:prSet presAssocID="{2BF5C747-FDD7-4DFA-B428-F9B473C802F8}" presName="tile4" presStyleLbl="node1" presStyleIdx="3" presStyleCnt="4"/>
      <dgm:spPr/>
      <dgm:t>
        <a:bodyPr/>
        <a:lstStyle/>
        <a:p>
          <a:endParaRPr lang="ru-RU"/>
        </a:p>
      </dgm:t>
    </dgm:pt>
    <dgm:pt modelId="{0BA913D2-E834-4FB8-A9C2-AAD320B4B7A2}" type="pres">
      <dgm:prSet presAssocID="{2BF5C747-FDD7-4DFA-B428-F9B473C802F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086DDB-989A-498B-921A-9CFD340E1386}" type="pres">
      <dgm:prSet presAssocID="{2BF5C747-FDD7-4DFA-B428-F9B473C802F8}" presName="centerTile" presStyleLbl="fgShp" presStyleIdx="0" presStyleCnt="1" custScaleX="186664" custScaleY="174110" custLinFactNeighborX="0" custLinFactNeighborY="-6562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9062E3D0-A2F8-49DD-91BE-CEA35484BA1A}" srcId="{2BF5C747-FDD7-4DFA-B428-F9B473C802F8}" destId="{724A2126-1D2F-4A00-BFDC-7F52326503A2}" srcOrd="0" destOrd="0" parTransId="{40542A69-D450-406D-86EF-125633C6654B}" sibTransId="{9933A892-8032-437E-9E02-C7F67CDEB5DF}"/>
    <dgm:cxn modelId="{E10F0845-166E-4D15-BCE0-0797923FB89B}" type="presOf" srcId="{2BF5C747-FDD7-4DFA-B428-F9B473C802F8}" destId="{1F8D39A9-46A8-48F1-9870-C1B8F410AC9F}" srcOrd="0" destOrd="0" presId="urn:microsoft.com/office/officeart/2005/8/layout/matrix1"/>
    <dgm:cxn modelId="{467B7778-6FDC-4309-A1B6-33E395F62EE4}" srcId="{724A2126-1D2F-4A00-BFDC-7F52326503A2}" destId="{681248A7-C70D-4FC3-8493-7E3D6201AE3E}" srcOrd="3" destOrd="0" parTransId="{818AE38E-10C1-4263-8134-AEEF8B6CABD4}" sibTransId="{F429EC2B-797B-486D-B15C-51F1C51052B6}"/>
    <dgm:cxn modelId="{F340A0B8-A614-4900-9267-A78DCEFDB877}" type="presOf" srcId="{1F1EDE4E-D3F4-4E0B-AC1A-9810AFDA8770}" destId="{094C32F8-260C-4B6A-84A2-1AE1CD8C3E98}" srcOrd="0" destOrd="0" presId="urn:microsoft.com/office/officeart/2005/8/layout/matrix1"/>
    <dgm:cxn modelId="{CFEE12C9-3893-4A92-962A-DBD9480E87B7}" type="presOf" srcId="{681248A7-C70D-4FC3-8493-7E3D6201AE3E}" destId="{255AD6AF-E2A7-4915-BD6C-39A41C4D5377}" srcOrd="0" destOrd="0" presId="urn:microsoft.com/office/officeart/2005/8/layout/matrix1"/>
    <dgm:cxn modelId="{0474257B-9E6D-4B97-8E47-875A544CB155}" type="presOf" srcId="{C8DBCBC4-2FD3-442A-9485-2777E16B3711}" destId="{BC1D1620-7C55-4A8D-833F-B9DE64DD1E43}" srcOrd="0" destOrd="0" presId="urn:microsoft.com/office/officeart/2005/8/layout/matrix1"/>
    <dgm:cxn modelId="{1B963A4C-ADAE-41A8-A50F-DF1016E6CE28}" type="presOf" srcId="{681248A7-C70D-4FC3-8493-7E3D6201AE3E}" destId="{0BA913D2-E834-4FB8-A9C2-AAD320B4B7A2}" srcOrd="1" destOrd="0" presId="urn:microsoft.com/office/officeart/2005/8/layout/matrix1"/>
    <dgm:cxn modelId="{58A6DB7E-3D93-4EFD-8FA1-0AEC4991D64E}" type="presOf" srcId="{C8DBCBC4-2FD3-442A-9485-2777E16B3711}" destId="{D5FEFB58-757E-4852-A001-9420FA6A6CF6}" srcOrd="1" destOrd="0" presId="urn:microsoft.com/office/officeart/2005/8/layout/matrix1"/>
    <dgm:cxn modelId="{52288D45-4D0E-4095-889A-8F98F65D5B38}" type="presOf" srcId="{1F1EDE4E-D3F4-4E0B-AC1A-9810AFDA8770}" destId="{30F94782-AAE5-460C-9799-319B7561604C}" srcOrd="1" destOrd="0" presId="urn:microsoft.com/office/officeart/2005/8/layout/matrix1"/>
    <dgm:cxn modelId="{22C7A4A5-B66B-483B-9BB8-0B11521A178D}" type="presOf" srcId="{16EF070B-2AA6-49FE-B34A-0D2F1A656F9B}" destId="{7EE31BFC-D661-4FF7-842D-9F90071232CB}" srcOrd="1" destOrd="0" presId="urn:microsoft.com/office/officeart/2005/8/layout/matrix1"/>
    <dgm:cxn modelId="{DC414AB9-702A-4458-97DC-5AA637D2D9E1}" type="presOf" srcId="{16EF070B-2AA6-49FE-B34A-0D2F1A656F9B}" destId="{50A4B084-6ABC-4898-AB8F-40541AD0DC25}" srcOrd="0" destOrd="0" presId="urn:microsoft.com/office/officeart/2005/8/layout/matrix1"/>
    <dgm:cxn modelId="{F3EA0C5E-9580-41DF-A8CE-CD0C97E16698}" type="presOf" srcId="{724A2126-1D2F-4A00-BFDC-7F52326503A2}" destId="{3E086DDB-989A-498B-921A-9CFD340E1386}" srcOrd="0" destOrd="0" presId="urn:microsoft.com/office/officeart/2005/8/layout/matrix1"/>
    <dgm:cxn modelId="{9BE36C6D-22E2-4E8D-8FD8-2B3928DC552F}" srcId="{724A2126-1D2F-4A00-BFDC-7F52326503A2}" destId="{16EF070B-2AA6-49FE-B34A-0D2F1A656F9B}" srcOrd="2" destOrd="0" parTransId="{FA6A9993-84BD-4EE6-ADFB-AAF8341FB58B}" sibTransId="{A934C27A-1A2E-46F7-A0E2-3A3B3F67B6E9}"/>
    <dgm:cxn modelId="{6E2EBAA8-6697-496F-B851-018DF0F8FEF1}" srcId="{724A2126-1D2F-4A00-BFDC-7F52326503A2}" destId="{C8DBCBC4-2FD3-442A-9485-2777E16B3711}" srcOrd="1" destOrd="0" parTransId="{129718D8-4C88-4A43-9B09-C7427FFD475B}" sibTransId="{0822ECEF-F2BE-4C25-9F5C-9721BB33485A}"/>
    <dgm:cxn modelId="{9CEABE4A-8CE5-418A-9EC9-0DDEC97A40A9}" srcId="{724A2126-1D2F-4A00-BFDC-7F52326503A2}" destId="{1F1EDE4E-D3F4-4E0B-AC1A-9810AFDA8770}" srcOrd="0" destOrd="0" parTransId="{9F8860ED-7DFC-461F-84A5-B049CA3A6C98}" sibTransId="{D3C33860-B1D3-4895-9A7C-52B5432C6519}"/>
    <dgm:cxn modelId="{49E723D5-FF0B-424D-A352-F57E30501A71}" type="presParOf" srcId="{1F8D39A9-46A8-48F1-9870-C1B8F410AC9F}" destId="{A3E73B6B-343B-4AB9-87E0-50366FFBD9B0}" srcOrd="0" destOrd="0" presId="urn:microsoft.com/office/officeart/2005/8/layout/matrix1"/>
    <dgm:cxn modelId="{79A6B892-631C-4C2C-B04F-C20A907E1F1C}" type="presParOf" srcId="{A3E73B6B-343B-4AB9-87E0-50366FFBD9B0}" destId="{094C32F8-260C-4B6A-84A2-1AE1CD8C3E98}" srcOrd="0" destOrd="0" presId="urn:microsoft.com/office/officeart/2005/8/layout/matrix1"/>
    <dgm:cxn modelId="{F7D5C0CA-C9AF-4095-A370-4EAD29F4D854}" type="presParOf" srcId="{A3E73B6B-343B-4AB9-87E0-50366FFBD9B0}" destId="{30F94782-AAE5-460C-9799-319B7561604C}" srcOrd="1" destOrd="0" presId="urn:microsoft.com/office/officeart/2005/8/layout/matrix1"/>
    <dgm:cxn modelId="{DB516F54-899F-47F5-9BFC-94CEA994F2CD}" type="presParOf" srcId="{A3E73B6B-343B-4AB9-87E0-50366FFBD9B0}" destId="{BC1D1620-7C55-4A8D-833F-B9DE64DD1E43}" srcOrd="2" destOrd="0" presId="urn:microsoft.com/office/officeart/2005/8/layout/matrix1"/>
    <dgm:cxn modelId="{8A067CAF-8FE6-41D8-8F65-7E53F6567308}" type="presParOf" srcId="{A3E73B6B-343B-4AB9-87E0-50366FFBD9B0}" destId="{D5FEFB58-757E-4852-A001-9420FA6A6CF6}" srcOrd="3" destOrd="0" presId="urn:microsoft.com/office/officeart/2005/8/layout/matrix1"/>
    <dgm:cxn modelId="{EE449271-1BEB-488F-8F2D-66A00860B967}" type="presParOf" srcId="{A3E73B6B-343B-4AB9-87E0-50366FFBD9B0}" destId="{50A4B084-6ABC-4898-AB8F-40541AD0DC25}" srcOrd="4" destOrd="0" presId="urn:microsoft.com/office/officeart/2005/8/layout/matrix1"/>
    <dgm:cxn modelId="{25E199C5-EBB3-40B0-B157-00B5F0B215D0}" type="presParOf" srcId="{A3E73B6B-343B-4AB9-87E0-50366FFBD9B0}" destId="{7EE31BFC-D661-4FF7-842D-9F90071232CB}" srcOrd="5" destOrd="0" presId="urn:microsoft.com/office/officeart/2005/8/layout/matrix1"/>
    <dgm:cxn modelId="{E148FC09-9E08-4C99-958B-5B3124AF1D41}" type="presParOf" srcId="{A3E73B6B-343B-4AB9-87E0-50366FFBD9B0}" destId="{255AD6AF-E2A7-4915-BD6C-39A41C4D5377}" srcOrd="6" destOrd="0" presId="urn:microsoft.com/office/officeart/2005/8/layout/matrix1"/>
    <dgm:cxn modelId="{42870538-7315-4F72-A812-22F9AAB4C7FC}" type="presParOf" srcId="{A3E73B6B-343B-4AB9-87E0-50366FFBD9B0}" destId="{0BA913D2-E834-4FB8-A9C2-AAD320B4B7A2}" srcOrd="7" destOrd="0" presId="urn:microsoft.com/office/officeart/2005/8/layout/matrix1"/>
    <dgm:cxn modelId="{9FF2BE68-9191-43B6-B7FC-E0CEDEFE2078}" type="presParOf" srcId="{1F8D39A9-46A8-48F1-9870-C1B8F410AC9F}" destId="{3E086DDB-989A-498B-921A-9CFD340E138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4C32F8-260C-4B6A-84A2-1AE1CD8C3E98}">
      <dsp:nvSpPr>
        <dsp:cNvPr id="0" name=""/>
        <dsp:cNvSpPr/>
      </dsp:nvSpPr>
      <dsp:spPr>
        <a:xfrm rot="16200000">
          <a:off x="571500" y="-571500"/>
          <a:ext cx="3428999" cy="4572000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ЛИЧНОСТНЫЕ</a:t>
          </a:r>
          <a:endParaRPr lang="ru-RU" sz="2900" kern="1200" dirty="0"/>
        </a:p>
      </dsp:txBody>
      <dsp:txXfrm rot="16200000">
        <a:off x="1000125" y="-1000125"/>
        <a:ext cx="2571749" cy="4572000"/>
      </dsp:txXfrm>
    </dsp:sp>
    <dsp:sp modelId="{BC1D1620-7C55-4A8D-833F-B9DE64DD1E43}">
      <dsp:nvSpPr>
        <dsp:cNvPr id="0" name=""/>
        <dsp:cNvSpPr/>
      </dsp:nvSpPr>
      <dsp:spPr>
        <a:xfrm>
          <a:off x="4572000" y="0"/>
          <a:ext cx="4572000" cy="3428999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КОММУНИКАТИВНЫЕ</a:t>
          </a:r>
          <a:endParaRPr lang="ru-RU" sz="2900" kern="1200" dirty="0"/>
        </a:p>
      </dsp:txBody>
      <dsp:txXfrm>
        <a:off x="4572000" y="0"/>
        <a:ext cx="4572000" cy="2571749"/>
      </dsp:txXfrm>
    </dsp:sp>
    <dsp:sp modelId="{50A4B084-6ABC-4898-AB8F-40541AD0DC25}">
      <dsp:nvSpPr>
        <dsp:cNvPr id="0" name=""/>
        <dsp:cNvSpPr/>
      </dsp:nvSpPr>
      <dsp:spPr>
        <a:xfrm rot="10800000">
          <a:off x="0" y="3428999"/>
          <a:ext cx="4572000" cy="3428999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ПОЗНАВАТЕЛЬНЫЕ</a:t>
          </a:r>
          <a:endParaRPr lang="ru-RU" sz="2900" kern="1200" dirty="0"/>
        </a:p>
      </dsp:txBody>
      <dsp:txXfrm rot="10800000">
        <a:off x="0" y="4286249"/>
        <a:ext cx="4572000" cy="2571749"/>
      </dsp:txXfrm>
    </dsp:sp>
    <dsp:sp modelId="{255AD6AF-E2A7-4915-BD6C-39A41C4D5377}">
      <dsp:nvSpPr>
        <dsp:cNvPr id="0" name=""/>
        <dsp:cNvSpPr/>
      </dsp:nvSpPr>
      <dsp:spPr>
        <a:xfrm rot="5400000">
          <a:off x="5143500" y="2857499"/>
          <a:ext cx="3428999" cy="4572000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РЕГУЛЯТИВНЫЕ</a:t>
          </a:r>
          <a:endParaRPr lang="ru-RU" sz="2900" kern="1200" dirty="0"/>
        </a:p>
      </dsp:txBody>
      <dsp:txXfrm rot="5400000">
        <a:off x="5572125" y="3286124"/>
        <a:ext cx="2571749" cy="4572000"/>
      </dsp:txXfrm>
    </dsp:sp>
    <dsp:sp modelId="{3E086DDB-989A-498B-921A-9CFD340E1386}">
      <dsp:nvSpPr>
        <dsp:cNvPr id="0" name=""/>
        <dsp:cNvSpPr/>
      </dsp:nvSpPr>
      <dsp:spPr>
        <a:xfrm>
          <a:off x="2011716" y="1823936"/>
          <a:ext cx="5120566" cy="2985115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Универсальные учебные действия</a:t>
          </a:r>
          <a:endParaRPr lang="ru-RU" sz="40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11716" y="1823936"/>
        <a:ext cx="5120566" cy="29851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Формирование УУД на уроках математики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229200"/>
            <a:ext cx="7854696" cy="1296144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Бокарева</a:t>
            </a:r>
            <a:r>
              <a:rPr lang="ru-RU" dirty="0" smtClean="0"/>
              <a:t> Ольга Сергеевна, </a:t>
            </a:r>
          </a:p>
          <a:p>
            <a:r>
              <a:rPr lang="ru-RU" dirty="0" smtClean="0"/>
              <a:t>учитель математики</a:t>
            </a:r>
          </a:p>
          <a:p>
            <a:r>
              <a:rPr lang="ru-RU" dirty="0" smtClean="0"/>
              <a:t>ГБОУ СОШ №2082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548680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Выступление на ШМО учителей математики и информатики 09.11.12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>
                <a:solidFill>
                  <a:srgbClr val="002060"/>
                </a:solidFill>
              </a:rPr>
              <a:t>регулятивные</a:t>
            </a:r>
            <a:endParaRPr lang="ru-RU" sz="7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Преднамеренные ошибки</a:t>
            </a:r>
          </a:p>
          <a:p>
            <a:r>
              <a:rPr lang="ru-RU" sz="4000" dirty="0" smtClean="0"/>
              <a:t>Поиск информации в предложенных источниках</a:t>
            </a:r>
          </a:p>
          <a:p>
            <a:r>
              <a:rPr lang="ru-RU" sz="4000" dirty="0" smtClean="0"/>
              <a:t>Взаимоконтроль</a:t>
            </a:r>
          </a:p>
          <a:p>
            <a:r>
              <a:rPr lang="ru-RU" sz="4000" dirty="0" smtClean="0"/>
              <a:t>«Найди  ошибку»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познавательные</a:t>
            </a:r>
            <a:endParaRPr lang="ru-RU" sz="7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Упорядочивание</a:t>
            </a:r>
          </a:p>
          <a:p>
            <a:r>
              <a:rPr lang="ru-RU" sz="3600" dirty="0" smtClean="0"/>
              <a:t>«Цепочки»</a:t>
            </a:r>
          </a:p>
          <a:p>
            <a:r>
              <a:rPr lang="ru-RU" sz="3600" dirty="0" smtClean="0"/>
              <a:t>Составление схем-опор</a:t>
            </a:r>
          </a:p>
          <a:p>
            <a:r>
              <a:rPr lang="ru-RU" sz="3600" dirty="0" smtClean="0"/>
              <a:t>Работа с разного вида таблицами</a:t>
            </a:r>
          </a:p>
          <a:p>
            <a:r>
              <a:rPr lang="ru-RU" sz="3600" dirty="0" smtClean="0"/>
              <a:t>Составление и распознавание диаграмм</a:t>
            </a:r>
          </a:p>
          <a:p>
            <a:r>
              <a:rPr lang="ru-RU" sz="3600" dirty="0" smtClean="0"/>
              <a:t>Поиск лишнего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7200" dirty="0" smtClean="0"/>
              <a:t>коммуникативные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Составь задание однокласснику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Оцени работу товарища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Работа в группах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«расскажи …», «объясни…», «прокомментируй…» и другое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rgbClr val="002060"/>
                </a:solidFill>
              </a:rPr>
              <a:t>Ценность современного образования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«Чему нужно научиться?»</a:t>
            </a:r>
          </a:p>
          <a:p>
            <a:pPr>
              <a:buNone/>
            </a:pPr>
            <a:r>
              <a:rPr lang="ru-RU" sz="4000" dirty="0" smtClean="0"/>
              <a:t>«Как мне этому научиться?»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324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6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«научить учиться»</a:t>
            </a:r>
          </a:p>
          <a:p>
            <a:pPr>
              <a:buNone/>
            </a:pPr>
            <a:r>
              <a:rPr lang="ru-RU" sz="6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«научить жить»</a:t>
            </a:r>
          </a:p>
          <a:p>
            <a:pPr>
              <a:buNone/>
            </a:pPr>
            <a:r>
              <a:rPr lang="ru-RU" sz="6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«научить жить вместе»</a:t>
            </a:r>
          </a:p>
          <a:p>
            <a:pPr>
              <a:buNone/>
            </a:pPr>
            <a:r>
              <a:rPr lang="ru-RU" sz="6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«научить работать и зарабатывать»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436880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СПАСИБО ЗА ВНИМАНИЕ!!!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ru-RU" sz="7200" dirty="0" smtClean="0"/>
              <a:t>Актуальность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современное информационное общество запрашивает человека обучаемого, способного самостоятельно учиться и многократно переучиваться в течение постоянно удлиняющейся жизни, готового к самостоятельным действиям и принятию решений. Для жизни, деятельности человека важно не наличие у него накоплений впрок, а выявление и возможность использовать то, что есть, то есть не структурные, а функциональные,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деятельностные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качества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Универсальные учебные действия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3891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это действия, обеспечивающие овладение ключевыми компетенциями, составляющими основу </a:t>
            </a:r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умения учится</a:t>
            </a:r>
            <a:endParaRPr lang="ru-RU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0" y="0"/>
          <a:ext cx="914400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ЛИЧНОСТНЫЕ УУД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Система ценностных ориентаций школьника, отражающих личностные смыслы, мотивы, отношения к различным сферам окружающего  мира.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Личностные УДД выражаются формулами «Я и природа», «Я и другие люди»,  «Я и общество», «Я и познание», «Я и я»</a:t>
            </a: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математике - </a:t>
            </a:r>
            <a:r>
              <a:rPr lang="ru-RU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смыслообразование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РЕГУЛЯТИВНЫЕ УУД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txBody>
          <a:bodyPr/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Отражают способность обучающегося строить учебно-познавательную деятельность, учитывая все ее компоненты (цель, мотив, прогноз, средства, контроль, оценка)</a:t>
            </a: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математике – </a:t>
            </a:r>
            <a:r>
              <a:rPr lang="ru-RU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планирование, прогнозирование, контроль, оценка, алгоритмизация действий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ПОЗНАВАТЕЛЬНЫЕ УУД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48965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800" dirty="0" smtClean="0"/>
              <a:t>Система способов познания окружающего мира, построение самостоятельного процесса поиска, исследования и совокупность операций по обработке, систематизации, обобщению и использованию полученной информации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в математике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FF0000"/>
                </a:solidFill>
              </a:rPr>
              <a:t>познавательные </a:t>
            </a:r>
            <a:r>
              <a:rPr lang="ru-RU" dirty="0" err="1" smtClean="0">
                <a:solidFill>
                  <a:srgbClr val="FF0000"/>
                </a:solidFill>
              </a:rPr>
              <a:t>общеучебные</a:t>
            </a:r>
            <a:r>
              <a:rPr lang="ru-RU" dirty="0" smtClean="0">
                <a:solidFill>
                  <a:srgbClr val="FF0000"/>
                </a:solidFill>
              </a:rPr>
              <a:t> – моделирование, выбор наиболее эффективного способа решения задач;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FF0000"/>
                </a:solidFill>
              </a:rPr>
              <a:t>- познавательные логические – анализ, синтез, сравнение, группировка, причинно-следственные связи, логические рассуждения, доказательства, практические действия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КОММУНИКТИВНЫЕ УУД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Способность обучающегося осуществлять коммуникативную деятельность, использования правил общения в конкретных учебных и внеурочных ситуациях; самостоятельная организация речевой деятельности в устной и письменной форме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000" dirty="0" smtClean="0">
                <a:solidFill>
                  <a:srgbClr val="FF0000"/>
                </a:solidFill>
              </a:rPr>
              <a:t>В математике</a:t>
            </a:r>
          </a:p>
          <a:p>
            <a:pPr>
              <a:buNone/>
            </a:pPr>
            <a:r>
              <a:rPr lang="ru-RU" sz="3000" dirty="0" smtClean="0">
                <a:solidFill>
                  <a:srgbClr val="FF0000"/>
                </a:solidFill>
              </a:rPr>
              <a:t>- Использование средств языка и речи для получения информации, участия в продуктивном диалоге, самовыражение, монологические высказывания разного типа</a:t>
            </a:r>
            <a:endParaRPr lang="ru-RU" sz="3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личностные</a:t>
            </a:r>
            <a:endParaRPr lang="ru-RU" sz="7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smtClean="0"/>
              <a:t>Виды заданий</a:t>
            </a:r>
          </a:p>
          <a:p>
            <a:r>
              <a:rPr lang="ru-RU" sz="3200" dirty="0" smtClean="0"/>
              <a:t>Участие в проектах</a:t>
            </a:r>
          </a:p>
          <a:p>
            <a:r>
              <a:rPr lang="ru-RU" sz="3200" dirty="0" smtClean="0"/>
              <a:t>Подведение итогов урока</a:t>
            </a:r>
          </a:p>
          <a:p>
            <a:r>
              <a:rPr lang="ru-RU" sz="3200" dirty="0" smtClean="0"/>
              <a:t>Творческие задания</a:t>
            </a:r>
          </a:p>
          <a:p>
            <a:r>
              <a:rPr lang="ru-RU" sz="3200" dirty="0" smtClean="0"/>
              <a:t>Мысленное воспроизведение ситуации</a:t>
            </a:r>
          </a:p>
          <a:p>
            <a:r>
              <a:rPr lang="ru-RU" sz="3200" dirty="0" smtClean="0"/>
              <a:t>Самооценка событий</a:t>
            </a:r>
          </a:p>
          <a:p>
            <a:r>
              <a:rPr lang="ru-RU" sz="3200" dirty="0" smtClean="0"/>
              <a:t>Дневники достижений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</TotalTime>
  <Words>428</Words>
  <Application>Microsoft Office PowerPoint</Application>
  <PresentationFormat>Экран (4:3)</PresentationFormat>
  <Paragraphs>67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Формирование УУД на уроках математики</vt:lpstr>
      <vt:lpstr>Актуальность </vt:lpstr>
      <vt:lpstr>Универсальные учебные действия</vt:lpstr>
      <vt:lpstr>Слайд 4</vt:lpstr>
      <vt:lpstr>ЛИЧНОСТНЫЕ УУД</vt:lpstr>
      <vt:lpstr>РЕГУЛЯТИВНЫЕ УУД</vt:lpstr>
      <vt:lpstr>ПОЗНАВАТЕЛЬНЫЕ УУД</vt:lpstr>
      <vt:lpstr>КОММУНИКТИВНЫЕ УУД</vt:lpstr>
      <vt:lpstr>личностные</vt:lpstr>
      <vt:lpstr>регулятивные</vt:lpstr>
      <vt:lpstr>познавательные</vt:lpstr>
      <vt:lpstr>коммуникативные</vt:lpstr>
      <vt:lpstr>Ценность современного образования</vt:lpstr>
      <vt:lpstr>Слайд 14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УУД на уроках математики</dc:title>
  <dc:creator>user</dc:creator>
  <cp:lastModifiedBy>Бокаревы</cp:lastModifiedBy>
  <cp:revision>6</cp:revision>
  <dcterms:created xsi:type="dcterms:W3CDTF">2012-11-08T16:10:09Z</dcterms:created>
  <dcterms:modified xsi:type="dcterms:W3CDTF">2013-01-08T17:39:31Z</dcterms:modified>
</cp:coreProperties>
</file>