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2" r:id="rId3"/>
    <p:sldId id="263" r:id="rId4"/>
    <p:sldId id="256" r:id="rId5"/>
    <p:sldId id="257" r:id="rId6"/>
    <p:sldId id="258" r:id="rId7"/>
    <p:sldId id="259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DCA1A25-158E-4E8F-80BE-90FA51469F51}" type="datetimeFigureOut">
              <a:rPr lang="ru-RU" smtClean="0"/>
              <a:pPr/>
              <a:t>19.11.2014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EF03F2-5B0E-4CF0-9BA9-A7C3CB2BA3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71612"/>
            <a:ext cx="8335334" cy="1472184"/>
          </a:xfrm>
        </p:spPr>
        <p:txBody>
          <a:bodyPr>
            <a:noAutofit/>
          </a:bodyPr>
          <a:lstStyle/>
          <a:p>
            <a:pPr algn="ctr"/>
            <a:r>
              <a:rPr lang="ru-RU" sz="8000" b="1" i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Работа </a:t>
            </a:r>
            <a:r>
              <a:rPr lang="ru-RU" sz="8000" b="1" i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над сочинением</a:t>
            </a:r>
            <a:endParaRPr lang="ru-RU" sz="8000" dirty="0"/>
          </a:p>
        </p:txBody>
      </p:sp>
      <p:sp>
        <p:nvSpPr>
          <p:cNvPr id="3" name="TextBox 2"/>
          <p:cNvSpPr txBox="1"/>
          <p:nvPr/>
        </p:nvSpPr>
        <p:spPr>
          <a:xfrm>
            <a:off x="2500298" y="4000504"/>
            <a:ext cx="63579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/>
              <a:t>Презентацию подготовила </a:t>
            </a:r>
          </a:p>
          <a:p>
            <a:pPr algn="r"/>
            <a:r>
              <a:rPr lang="ru-RU" sz="2800" b="1" dirty="0" smtClean="0"/>
              <a:t>Якушева Наталья Михайловна,</a:t>
            </a:r>
          </a:p>
          <a:p>
            <a:pPr algn="r"/>
            <a:r>
              <a:rPr lang="ru-RU" sz="2800" b="1" dirty="0" smtClean="0"/>
              <a:t>Учитель МБОУ городской лицей при </a:t>
            </a:r>
            <a:r>
              <a:rPr lang="ru-RU" sz="2800" b="1" dirty="0" err="1" smtClean="0"/>
              <a:t>УлГТУ</a:t>
            </a:r>
            <a:endParaRPr lang="ru-RU" sz="2800" b="1" dirty="0" smtClean="0"/>
          </a:p>
          <a:p>
            <a:pPr algn="r"/>
            <a:r>
              <a:rPr lang="ru-RU" sz="2800" b="1" dirty="0" smtClean="0"/>
              <a:t>г. Ульяновска.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2285992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Написать сочинение на одну из предложенных тем направления </a:t>
            </a:r>
          </a:p>
          <a:p>
            <a:r>
              <a:rPr lang="ru-RU" sz="4800" b="1" dirty="0" smtClean="0"/>
              <a:t>«Спор поколений: вместе и врозь».</a:t>
            </a:r>
          </a:p>
          <a:p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07167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Источник:</a:t>
            </a:r>
            <a:br>
              <a:rPr lang="ru-RU" b="1" dirty="0" smtClean="0"/>
            </a:br>
            <a:r>
              <a:rPr lang="ru-RU" b="1" dirty="0" smtClean="0"/>
              <a:t>Т. </a:t>
            </a:r>
            <a:r>
              <a:rPr lang="ru-RU" b="1" dirty="0" err="1" smtClean="0"/>
              <a:t>Неретина</a:t>
            </a:r>
            <a:r>
              <a:rPr lang="ru-RU" b="1" dirty="0" smtClean="0"/>
              <a:t>, С. Красовская, М. </a:t>
            </a:r>
            <a:r>
              <a:rPr lang="ru-RU" b="1" dirty="0" err="1" smtClean="0"/>
              <a:t>Шутан</a:t>
            </a:r>
            <a:r>
              <a:rPr lang="ru-RU" b="1" dirty="0" smtClean="0"/>
              <a:t>, Е. </a:t>
            </a:r>
            <a:r>
              <a:rPr lang="ru-RU" b="1" dirty="0" err="1" smtClean="0"/>
              <a:t>Певак</a:t>
            </a:r>
            <a:r>
              <a:rPr lang="ru-RU" b="1" dirty="0" smtClean="0"/>
              <a:t>, В. Моисеева. «Сочинение? – Легко!- </a:t>
            </a:r>
            <a:r>
              <a:rPr lang="ru-RU" b="1" dirty="0" err="1" smtClean="0"/>
              <a:t>Прсвещение</a:t>
            </a:r>
            <a:r>
              <a:rPr lang="ru-RU" b="1" dirty="0" smtClean="0"/>
              <a:t>, 2014.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498080" cy="2533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0" y="0"/>
            <a:ext cx="2214546" cy="1357298"/>
          </a:xfrm>
          <a:prstGeom prst="horizontalScroll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Внимательно читаю формулировку темы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/>
                <a:ea typeface="Calibri"/>
                <a:cs typeface="Times New Roman"/>
              </a:rPr>
              <a:t>.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2000232" y="285728"/>
            <a:ext cx="3071834" cy="1571636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Выделяю «опорное» слово или выражение, в котором мне видится главный смысл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ами влево/вправо 3"/>
          <p:cNvSpPr/>
          <p:nvPr/>
        </p:nvSpPr>
        <p:spPr>
          <a:xfrm>
            <a:off x="1214414" y="1571612"/>
            <a:ext cx="3143272" cy="1428760"/>
          </a:xfrm>
          <a:prstGeom prst="leftRightArrow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Своими словами, коротко формулирую тему.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0" y="1357298"/>
            <a:ext cx="2214546" cy="2571768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Что я хочу сказать по этому поводу?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500430" y="1357298"/>
            <a:ext cx="2500330" cy="2357454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Возможна ли другая позиция?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785786" y="3429000"/>
            <a:ext cx="4429156" cy="1357322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alibri" pitchFamily="34" charset="0"/>
              </a:rPr>
              <a:t>Вспоминаю примеры из литературных произведений, которые помогут мне доказать свою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правоту.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214414" y="4643446"/>
            <a:ext cx="3643338" cy="1357322"/>
          </a:xfrm>
          <a:prstGeom prst="downArrowCallo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alibri" pitchFamily="34" charset="0"/>
              </a:rPr>
              <a:t>Выстраиваю логическую последовательность своих </a:t>
            </a:r>
            <a:r>
              <a:rPr lang="ru-RU" b="1" dirty="0" smtClean="0">
                <a:solidFill>
                  <a:schemeClr val="tx1"/>
                </a:solidFill>
                <a:latin typeface="Calibri" pitchFamily="34" charset="0"/>
              </a:rPr>
              <a:t>доказательств (план).</a:t>
            </a:r>
            <a:endParaRPr lang="ru-RU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1142976" y="5786454"/>
            <a:ext cx="3857652" cy="85723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alibri" pitchFamily="34" charset="0"/>
              </a:rPr>
              <a:t>Пишу черновик, пытаясь связно, красноречиво и убедительно изложить свои мысли.</a:t>
            </a:r>
          </a:p>
        </p:txBody>
      </p:sp>
      <p:sp>
        <p:nvSpPr>
          <p:cNvPr id="11" name="Выгнутая вправо стрелка 10"/>
          <p:cNvSpPr/>
          <p:nvPr/>
        </p:nvSpPr>
        <p:spPr>
          <a:xfrm flipV="1">
            <a:off x="4857752" y="0"/>
            <a:ext cx="4286248" cy="6643710"/>
          </a:xfrm>
          <a:prstGeom prst="curvedLeftArrow">
            <a:avLst>
              <a:gd name="adj1" fmla="val 40008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3570" y="571480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alibri" pitchFamily="34" charset="0"/>
              </a:rPr>
              <a:t>Возвращаюсь </a:t>
            </a:r>
            <a:r>
              <a:rPr lang="ru-RU" b="1" dirty="0" smtClean="0">
                <a:latin typeface="Calibri" pitchFamily="34" charset="0"/>
              </a:rPr>
              <a:t>к</a:t>
            </a:r>
          </a:p>
          <a:p>
            <a:r>
              <a:rPr lang="ru-RU" b="1" dirty="0" smtClean="0">
                <a:latin typeface="Calibri" pitchFamily="34" charset="0"/>
              </a:rPr>
              <a:t> </a:t>
            </a:r>
            <a:r>
              <a:rPr lang="ru-RU" b="1" dirty="0">
                <a:latin typeface="Calibri" pitchFamily="34" charset="0"/>
              </a:rPr>
              <a:t>началу </a:t>
            </a:r>
            <a:r>
              <a:rPr lang="ru-RU" b="1" dirty="0" smtClean="0">
                <a:latin typeface="Calibri" pitchFamily="34" charset="0"/>
              </a:rPr>
              <a:t>, </a:t>
            </a:r>
          </a:p>
          <a:p>
            <a:r>
              <a:rPr lang="ru-RU" b="1" dirty="0" smtClean="0">
                <a:latin typeface="Calibri" pitchFamily="34" charset="0"/>
              </a:rPr>
              <a:t>делаю </a:t>
            </a:r>
            <a:r>
              <a:rPr lang="ru-RU" b="1" dirty="0">
                <a:latin typeface="Calibri" pitchFamily="34" charset="0"/>
              </a:rPr>
              <a:t>выводы, это заключительная часть </a:t>
            </a:r>
            <a:r>
              <a:rPr lang="ru-RU" b="1" dirty="0" smtClean="0">
                <a:latin typeface="Calibri" pitchFamily="34" charset="0"/>
              </a:rPr>
              <a:t>сочинения.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643145">
            <a:off x="5890271" y="4460189"/>
            <a:ext cx="3071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latin typeface="Calibri" pitchFamily="34" charset="0"/>
              </a:rPr>
              <a:t>Проверяю </a:t>
            </a:r>
            <a:r>
              <a:rPr lang="ru-RU" b="1" dirty="0">
                <a:latin typeface="Calibri" pitchFamily="34" charset="0"/>
              </a:rPr>
              <a:t>написанное, переписываю в чистовик; проверяю пунктуацию и орфографию; ещё раз читаю, нахожу ошибки, исправляю их.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5720" y="214290"/>
            <a:ext cx="3786214" cy="18573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Итоговое сочинение носит </a:t>
            </a:r>
            <a:r>
              <a:rPr lang="ru-RU" sz="2800" b="1" dirty="0" err="1" smtClean="0">
                <a:latin typeface="Calibri" pitchFamily="34" charset="0"/>
              </a:rPr>
              <a:t>надпредметный</a:t>
            </a:r>
            <a:r>
              <a:rPr lang="ru-RU" sz="2800" b="1" dirty="0" smtClean="0">
                <a:latin typeface="Calibri" pitchFamily="34" charset="0"/>
              </a:rPr>
              <a:t> характер. 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28" y="214290"/>
            <a:ext cx="392909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При этом оно </a:t>
            </a:r>
            <a:r>
              <a:rPr lang="ru-RU" sz="2800" b="1" dirty="0" err="1" smtClean="0">
                <a:latin typeface="Calibri" pitchFamily="34" charset="0"/>
              </a:rPr>
              <a:t>литературоцентрично</a:t>
            </a:r>
            <a:r>
              <a:rPr lang="ru-RU" sz="2800" b="1" dirty="0" smtClean="0">
                <a:latin typeface="Calibri" pitchFamily="34" charset="0"/>
              </a:rPr>
              <a:t>.</a:t>
            </a:r>
            <a:r>
              <a:rPr lang="ru-RU" sz="3200" b="1" dirty="0" smtClean="0">
                <a:latin typeface="Calibri" pitchFamily="34" charset="0"/>
              </a:rPr>
              <a:t> 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71670" y="2428868"/>
            <a:ext cx="5357850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Высказываем свое понимание проблемы, обращаемся к художественным текстам за аргументами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4429132"/>
            <a:ext cx="3286148" cy="2214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Что думали об этой проблеме писатели?</a:t>
            </a:r>
          </a:p>
          <a:p>
            <a:pPr algn="ctr"/>
            <a:r>
              <a:rPr lang="ru-RU" sz="2800" b="1" dirty="0" smtClean="0">
                <a:latin typeface="Calibri" pitchFamily="34" charset="0"/>
              </a:rPr>
              <a:t>(Авторская позиция.)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29256" y="4500570"/>
            <a:ext cx="3500462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alibri" pitchFamily="34" charset="0"/>
              </a:rPr>
              <a:t>Как относились к проблеме, как поступали их персонажи?</a:t>
            </a:r>
            <a:endParaRPr lang="ru-RU" sz="2800" dirty="0"/>
          </a:p>
        </p:txBody>
      </p:sp>
      <p:sp>
        <p:nvSpPr>
          <p:cNvPr id="9" name="Плюс 8"/>
          <p:cNvSpPr/>
          <p:nvPr/>
        </p:nvSpPr>
        <p:spPr>
          <a:xfrm>
            <a:off x="4214810" y="785794"/>
            <a:ext cx="714380" cy="785818"/>
          </a:xfrm>
          <a:prstGeom prst="mathPlus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триховая стрелка вправо 9"/>
          <p:cNvSpPr/>
          <p:nvPr/>
        </p:nvSpPr>
        <p:spPr>
          <a:xfrm rot="5400000">
            <a:off x="4036215" y="1178703"/>
            <a:ext cx="1000132" cy="1785950"/>
          </a:xfrm>
          <a:prstGeom prst="strip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20039361">
            <a:off x="3643306" y="4286256"/>
            <a:ext cx="428628" cy="214314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12971583">
            <a:off x="5093986" y="4320693"/>
            <a:ext cx="428628" cy="214314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285860"/>
            <a:ext cx="7406640" cy="1472184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Логика литературной аргументации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643314"/>
            <a:ext cx="740664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Зачем нужен литературный аргумент?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472518" cy="1185857"/>
          </a:xfrm>
        </p:spPr>
        <p:txBody>
          <a:bodyPr>
            <a:noAutofit/>
          </a:bodyPr>
          <a:lstStyle/>
          <a:p>
            <a:pPr marL="0" indent="630238"/>
            <a:r>
              <a:rPr lang="ru-RU" sz="4000" b="1" dirty="0" smtClean="0"/>
              <a:t>Аргумент может раскрыть  </a:t>
            </a:r>
            <a:r>
              <a:rPr lang="ru-RU" sz="4000" b="1" dirty="0" smtClean="0">
                <a:latin typeface="Arial Black" pitchFamily="34" charset="0"/>
              </a:rPr>
              <a:t>свойства, признаки </a:t>
            </a:r>
            <a:r>
              <a:rPr lang="ru-RU" sz="4000" b="1" dirty="0" smtClean="0"/>
              <a:t>понятия, названного в тезисе.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5000636"/>
            <a:ext cx="8643966" cy="1428760"/>
          </a:xfrm>
        </p:spPr>
        <p:txBody>
          <a:bodyPr>
            <a:noAutofit/>
          </a:bodyPr>
          <a:lstStyle/>
          <a:p>
            <a:pPr marL="0" indent="539750"/>
            <a:r>
              <a:rPr lang="ru-RU" sz="4000" b="1" dirty="0" smtClean="0"/>
              <a:t>Аргумент может называть </a:t>
            </a:r>
            <a:r>
              <a:rPr lang="ru-RU" sz="4000" b="1" dirty="0" smtClean="0">
                <a:latin typeface="Arial Black" pitchFamily="34" charset="0"/>
              </a:rPr>
              <a:t>причины</a:t>
            </a:r>
            <a:r>
              <a:rPr lang="ru-RU" sz="4000" b="1" dirty="0" smtClean="0"/>
              <a:t> анализируемого явления.</a:t>
            </a:r>
          </a:p>
          <a:p>
            <a:pPr marL="0" indent="0">
              <a:buNone/>
            </a:pPr>
            <a:endParaRPr lang="ru-RU" sz="4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00438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>
              <a:buFont typeface="Arial" pitchFamily="34" charset="0"/>
              <a:buChar char="•"/>
            </a:pPr>
            <a:r>
              <a:rPr lang="ru-RU" sz="4000" b="1" dirty="0" smtClean="0">
                <a:solidFill>
                  <a:prstClr val="black"/>
                </a:solidFill>
              </a:rPr>
              <a:t>Аргумент </a:t>
            </a:r>
            <a:r>
              <a:rPr lang="ru-RU" sz="4000" b="1" dirty="0">
                <a:solidFill>
                  <a:prstClr val="black"/>
                </a:solidFill>
              </a:rPr>
              <a:t>может </a:t>
            </a:r>
            <a:r>
              <a:rPr lang="ru-RU" sz="4000" b="1" dirty="0" smtClean="0"/>
              <a:t>показать </a:t>
            </a:r>
            <a:r>
              <a:rPr lang="ru-RU" sz="4000" b="1" dirty="0" smtClean="0">
                <a:latin typeface="Arial Black" pitchFamily="34" charset="0"/>
              </a:rPr>
              <a:t>формы</a:t>
            </a:r>
            <a:r>
              <a:rPr lang="ru-RU" sz="4000" b="1" dirty="0" smtClean="0"/>
              <a:t> их </a:t>
            </a:r>
            <a:r>
              <a:rPr lang="ru-RU" sz="4000" b="1" dirty="0" smtClean="0">
                <a:latin typeface="Arial Black" pitchFamily="34" charset="0"/>
              </a:rPr>
              <a:t>проявления.</a:t>
            </a:r>
            <a:endParaRPr lang="ru-RU" sz="2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7406640" cy="1472184"/>
          </a:xfrm>
        </p:spPr>
        <p:txBody>
          <a:bodyPr/>
          <a:lstStyle/>
          <a:p>
            <a:pPr algn="ctr"/>
            <a:r>
              <a:rPr lang="ru-RU" b="1" dirty="0" smtClean="0"/>
              <a:t>Спор поколений: вместе и врозь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8286776" cy="4500594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latin typeface="Arial Black" pitchFamily="34" charset="0"/>
              </a:rPr>
              <a:t>Фонвизин</a:t>
            </a:r>
            <a:r>
              <a:rPr lang="ru-RU" sz="3600" b="1" dirty="0" smtClean="0"/>
              <a:t>. «Недоросль.»</a:t>
            </a:r>
          </a:p>
          <a:p>
            <a:r>
              <a:rPr lang="ru-RU" sz="3200" b="1" dirty="0" smtClean="0">
                <a:latin typeface="Arial Black" pitchFamily="34" charset="0"/>
              </a:rPr>
              <a:t>Грибоедов</a:t>
            </a:r>
            <a:r>
              <a:rPr lang="ru-RU" sz="3600" b="1" dirty="0" smtClean="0"/>
              <a:t>. «Горе от ума.»</a:t>
            </a:r>
          </a:p>
          <a:p>
            <a:r>
              <a:rPr lang="ru-RU" sz="3200" b="1" dirty="0" smtClean="0">
                <a:latin typeface="Arial Black" pitchFamily="34" charset="0"/>
              </a:rPr>
              <a:t>Тургенев</a:t>
            </a:r>
            <a:r>
              <a:rPr lang="ru-RU" sz="3600" b="1" dirty="0" smtClean="0"/>
              <a:t>. «Отцы и дети.»</a:t>
            </a:r>
          </a:p>
          <a:p>
            <a:r>
              <a:rPr lang="ru-RU" sz="3200" b="1" dirty="0" smtClean="0">
                <a:latin typeface="Arial Black" pitchFamily="34" charset="0"/>
              </a:rPr>
              <a:t>Гончаров</a:t>
            </a:r>
            <a:r>
              <a:rPr lang="ru-RU" sz="3600" b="1" dirty="0" smtClean="0"/>
              <a:t>. «Обломов.»</a:t>
            </a:r>
          </a:p>
          <a:p>
            <a:r>
              <a:rPr lang="ru-RU" sz="3200" b="1" dirty="0" smtClean="0">
                <a:latin typeface="Arial Black" pitchFamily="34" charset="0"/>
              </a:rPr>
              <a:t>Островский</a:t>
            </a:r>
            <a:r>
              <a:rPr lang="ru-RU" sz="3600" b="1" dirty="0" smtClean="0"/>
              <a:t>. «Свои люди – сочтемся.» «Гроза.» «Бесприданница.»</a:t>
            </a:r>
          </a:p>
          <a:p>
            <a:r>
              <a:rPr lang="ru-RU" sz="3200" b="1" dirty="0" smtClean="0">
                <a:latin typeface="Arial Black" pitchFamily="34" charset="0"/>
              </a:rPr>
              <a:t>Шекспир</a:t>
            </a:r>
            <a:r>
              <a:rPr lang="ru-RU" sz="3600" b="1" dirty="0" smtClean="0"/>
              <a:t>. «Король Лир.»</a:t>
            </a:r>
          </a:p>
          <a:p>
            <a:r>
              <a:rPr lang="ru-RU" sz="3200" b="1" dirty="0" smtClean="0">
                <a:latin typeface="Arial Black" pitchFamily="34" charset="0"/>
              </a:rPr>
              <a:t>Чехов</a:t>
            </a:r>
            <a:r>
              <a:rPr lang="ru-RU" sz="3600" b="1" dirty="0" smtClean="0"/>
              <a:t>. «О любви.»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 smtClean="0"/>
              <a:t>Какова роль семьи в жизни человека?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785926"/>
            <a:ext cx="7500990" cy="1047744"/>
          </a:xfrm>
        </p:spPr>
        <p:txBody>
          <a:bodyPr>
            <a:noAutofit/>
          </a:bodyPr>
          <a:lstStyle/>
          <a:p>
            <a:pPr marL="630238" indent="-630238">
              <a:buFont typeface="Wingdings" pitchFamily="2" charset="2"/>
              <a:buChar char="v"/>
            </a:pPr>
            <a:r>
              <a:rPr lang="ru-RU" sz="4400" b="1" dirty="0" smtClean="0"/>
              <a:t>Истоки мировоззрения </a:t>
            </a: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142976" y="2928934"/>
            <a:ext cx="6858048" cy="1071570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630238" marR="0" lvl="0" indent="-6302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ru-RU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Основа нравственности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071538" y="3929066"/>
            <a:ext cx="7358114" cy="104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630238" marR="0" lvl="0" indent="-6302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v"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Школа милосердия. </a:t>
            </a:r>
          </a:p>
          <a:p>
            <a:pPr marL="90488" marR="0" lvl="0" indent="-793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940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b="1" dirty="0" smtClean="0"/>
              <a:t>В чём прежде всего проявляется родительская любовь?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1785950" cy="766754"/>
          </a:xfrm>
        </p:spPr>
        <p:txBody>
          <a:bodyPr>
            <a:normAutofit fontScale="92500"/>
          </a:bodyPr>
          <a:lstStyle/>
          <a:p>
            <a:pPr marL="365125" indent="-365125">
              <a:buFont typeface="Wingdings" pitchFamily="2" charset="2"/>
              <a:buChar char="q"/>
            </a:pPr>
            <a:r>
              <a:rPr lang="ru-RU" b="1" dirty="0" smtClean="0"/>
              <a:t>Забота</a:t>
            </a:r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43438" y="1428736"/>
            <a:ext cx="2643206" cy="76675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lang="ru-RU" sz="3200" b="1" dirty="0" err="1" smtClean="0"/>
              <a:t>Гиперопека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00100" y="2857496"/>
            <a:ext cx="2857520" cy="7667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Воспитание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643438" y="2857496"/>
            <a:ext cx="2857520" cy="7667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Диктат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000100" y="4286256"/>
            <a:ext cx="5572164" cy="92869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q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Помощь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трудную минуту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57653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 smtClean="0"/>
              <a:t>Вечен ли конфликт отцов и детей?</a:t>
            </a:r>
            <a:endParaRPr lang="ru-RU" b="1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57158" y="1643050"/>
            <a:ext cx="8569650" cy="1143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3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Вечны ли причины этого конфликта?</a:t>
            </a:r>
            <a:endParaRPr kumimoji="0" lang="ru-RU" sz="43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5720" y="3357562"/>
            <a:ext cx="3643338" cy="928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Дети хотят самостоятельности.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4500570"/>
            <a:ext cx="3643338" cy="20717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Родителей тревожит будущее детей, они стремятся предостеречь от ошибок.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071934" y="1428736"/>
            <a:ext cx="1285884" cy="714380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86314" y="3286124"/>
            <a:ext cx="4071966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Дети стремятся занять место «отцов».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786314" y="4429132"/>
            <a:ext cx="4143404" cy="20717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Родители  пытаются навязать детям свои  представления о жизни, лишают их права выбора.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Плюс 9"/>
          <p:cNvSpPr/>
          <p:nvPr/>
        </p:nvSpPr>
        <p:spPr>
          <a:xfrm>
            <a:off x="1643042" y="2857496"/>
            <a:ext cx="428628" cy="42862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6072198" y="2857496"/>
            <a:ext cx="785818" cy="357190"/>
          </a:xfrm>
          <a:prstGeom prst="mathMinus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353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Работа над сочинением</vt:lpstr>
      <vt:lpstr>Слайд 2</vt:lpstr>
      <vt:lpstr>Слайд 3</vt:lpstr>
      <vt:lpstr>Логика литературной аргументации</vt:lpstr>
      <vt:lpstr>Зачем нужен литературный аргумент?</vt:lpstr>
      <vt:lpstr>Спор поколений: вместе и врозь</vt:lpstr>
      <vt:lpstr>Какова роль семьи в жизни человека?</vt:lpstr>
      <vt:lpstr> В чём прежде всего проявляется родительская любовь? </vt:lpstr>
      <vt:lpstr>Вечен ли конфликт отцов и детей?</vt:lpstr>
      <vt:lpstr>Домашнее задание</vt:lpstr>
      <vt:lpstr>Источник: Т. Неретина, С. Красовская, М. Шутан, Е. Певак, В. Моисеева. «Сочинение? – Легко!- Прсвещение, 2014.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Логика литературной аргументации</dc:title>
  <dc:creator>User-PC</dc:creator>
  <cp:lastModifiedBy>User-PC</cp:lastModifiedBy>
  <cp:revision>22</cp:revision>
  <dcterms:created xsi:type="dcterms:W3CDTF">2014-11-18T17:26:41Z</dcterms:created>
  <dcterms:modified xsi:type="dcterms:W3CDTF">2014-11-19T07:08:50Z</dcterms:modified>
</cp:coreProperties>
</file>