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1BD"/>
    <a:srgbClr val="EFC2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B7435-04E4-4AE6-8653-E0D921746F97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DAA7DE-2249-4811-A343-F741D8707BA1}">
      <dgm:prSet phldrT="[Текст]" custT="1"/>
      <dgm:spPr>
        <a:noFill/>
        <a:ln w="9525">
          <a:solidFill>
            <a:schemeClr val="accent4"/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Основные направления внешней политики Ивана </a:t>
          </a:r>
          <a:r>
            <a:rPr lang="en-US" sz="3600" b="1" dirty="0" smtClean="0">
              <a:solidFill>
                <a:schemeClr val="tx1"/>
              </a:solidFill>
            </a:rPr>
            <a:t>IV</a:t>
          </a:r>
          <a:endParaRPr lang="ru-RU" sz="3600" b="1" dirty="0">
            <a:solidFill>
              <a:schemeClr val="tx1"/>
            </a:solidFill>
          </a:endParaRPr>
        </a:p>
      </dgm:t>
    </dgm:pt>
    <dgm:pt modelId="{FE09FCC5-2822-4F0B-BAD8-9E134DA570A2}" type="parTrans" cxnId="{0A29C31C-5AC5-4DCE-93A0-C59B60B75290}">
      <dgm:prSet/>
      <dgm:spPr/>
      <dgm:t>
        <a:bodyPr/>
        <a:lstStyle/>
        <a:p>
          <a:endParaRPr lang="ru-RU"/>
        </a:p>
      </dgm:t>
    </dgm:pt>
    <dgm:pt modelId="{9B9E0B37-04F8-4378-8593-102657DB3BDE}" type="sibTrans" cxnId="{0A29C31C-5AC5-4DCE-93A0-C59B60B75290}">
      <dgm:prSet/>
      <dgm:spPr/>
      <dgm:t>
        <a:bodyPr/>
        <a:lstStyle/>
        <a:p>
          <a:endParaRPr lang="ru-RU"/>
        </a:p>
      </dgm:t>
    </dgm:pt>
    <dgm:pt modelId="{C103DEA4-C913-4AD9-AA91-DD6878E7537E}">
      <dgm:prSet phldrT="[Текст]" custT="1"/>
      <dgm:spPr>
        <a:solidFill>
          <a:srgbClr val="EFC2BB"/>
        </a:solidFill>
        <a:ln>
          <a:solidFill>
            <a:schemeClr val="accent4"/>
          </a:solidFill>
        </a:ln>
      </dgm:spPr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55C4969F-B634-40A0-95F2-4AC90D0446DB}" type="parTrans" cxnId="{F1AA4D41-873D-45C7-9CF0-69CD5A106E34}">
      <dgm:prSet/>
      <dgm:spPr/>
      <dgm:t>
        <a:bodyPr/>
        <a:lstStyle/>
        <a:p>
          <a:endParaRPr lang="ru-RU"/>
        </a:p>
      </dgm:t>
    </dgm:pt>
    <dgm:pt modelId="{88FB8A8B-2FE1-4D4B-AB8F-79F6A66B225E}" type="sibTrans" cxnId="{F1AA4D41-873D-45C7-9CF0-69CD5A106E34}">
      <dgm:prSet/>
      <dgm:spPr/>
      <dgm:t>
        <a:bodyPr/>
        <a:lstStyle/>
        <a:p>
          <a:endParaRPr lang="ru-RU"/>
        </a:p>
      </dgm:t>
    </dgm:pt>
    <dgm:pt modelId="{2E297DF9-13D9-46CF-9173-31B0590D50C3}">
      <dgm:prSet phldrT="[Текст]" custT="1"/>
      <dgm:spPr>
        <a:ln>
          <a:solidFill>
            <a:schemeClr val="accent4"/>
          </a:solidFill>
        </a:ln>
      </dgm:spPr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622E83DD-CEC0-4D0F-A4A9-E632D7D666E3}" type="parTrans" cxnId="{E7308650-43CF-4FD3-AB11-878427569E3B}">
      <dgm:prSet/>
      <dgm:spPr/>
      <dgm:t>
        <a:bodyPr/>
        <a:lstStyle/>
        <a:p>
          <a:endParaRPr lang="ru-RU"/>
        </a:p>
      </dgm:t>
    </dgm:pt>
    <dgm:pt modelId="{02D5680F-D423-4834-88B2-CA5B11B44D35}" type="sibTrans" cxnId="{E7308650-43CF-4FD3-AB11-878427569E3B}">
      <dgm:prSet/>
      <dgm:spPr/>
      <dgm:t>
        <a:bodyPr/>
        <a:lstStyle/>
        <a:p>
          <a:endParaRPr lang="ru-RU"/>
        </a:p>
      </dgm:t>
    </dgm:pt>
    <dgm:pt modelId="{86F91B96-9789-4C9A-9C06-DF879E80348C}">
      <dgm:prSet phldrT="[Текст]" custT="1"/>
      <dgm:spPr>
        <a:solidFill>
          <a:srgbClr val="7571BD"/>
        </a:solidFill>
        <a:ln>
          <a:solidFill>
            <a:schemeClr val="accent4"/>
          </a:solidFill>
        </a:ln>
      </dgm:spPr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E7E3FC52-5FC8-4656-B2F4-FCD3FFB4A005}" type="parTrans" cxnId="{E8540C4D-E5F4-4A11-9107-CF20B6173365}">
      <dgm:prSet/>
      <dgm:spPr/>
      <dgm:t>
        <a:bodyPr/>
        <a:lstStyle/>
        <a:p>
          <a:endParaRPr lang="ru-RU"/>
        </a:p>
      </dgm:t>
    </dgm:pt>
    <dgm:pt modelId="{FEED3256-0D7F-49FB-A08C-D96FC343916F}" type="sibTrans" cxnId="{E8540C4D-E5F4-4A11-9107-CF20B6173365}">
      <dgm:prSet/>
      <dgm:spPr/>
      <dgm:t>
        <a:bodyPr/>
        <a:lstStyle/>
        <a:p>
          <a:endParaRPr lang="ru-RU"/>
        </a:p>
      </dgm:t>
    </dgm:pt>
    <dgm:pt modelId="{68E4A7BC-3493-4591-9CF4-13577195AD70}" type="pres">
      <dgm:prSet presAssocID="{93FB7435-04E4-4AE6-8653-E0D921746F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48981-1E13-491D-BC80-5262886C325E}" type="pres">
      <dgm:prSet presAssocID="{15DAA7DE-2249-4811-A343-F741D8707BA1}" presName="roof" presStyleLbl="dkBgShp" presStyleIdx="0" presStyleCnt="2" custScaleY="66304"/>
      <dgm:spPr/>
      <dgm:t>
        <a:bodyPr/>
        <a:lstStyle/>
        <a:p>
          <a:endParaRPr lang="ru-RU"/>
        </a:p>
      </dgm:t>
    </dgm:pt>
    <dgm:pt modelId="{BA7E714D-5764-43A0-87B7-4A249A33E516}" type="pres">
      <dgm:prSet presAssocID="{15DAA7DE-2249-4811-A343-F741D8707BA1}" presName="pillars" presStyleCnt="0"/>
      <dgm:spPr/>
      <dgm:t>
        <a:bodyPr/>
        <a:lstStyle/>
        <a:p>
          <a:endParaRPr lang="ru-RU"/>
        </a:p>
      </dgm:t>
    </dgm:pt>
    <dgm:pt modelId="{D5334025-3AE4-460C-BF6A-621DE0335F07}" type="pres">
      <dgm:prSet presAssocID="{15DAA7DE-2249-4811-A343-F741D8707BA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267D3-1553-41FA-92A7-D4EB3D4823EB}" type="pres">
      <dgm:prSet presAssocID="{2E297DF9-13D9-46CF-9173-31B0590D50C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D90D2-B27F-4B64-926C-725044CC7C34}" type="pres">
      <dgm:prSet presAssocID="{86F91B96-9789-4C9A-9C06-DF879E80348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94178-ABD0-4C68-9EC5-E7544E3050E8}" type="pres">
      <dgm:prSet presAssocID="{15DAA7DE-2249-4811-A343-F741D8707BA1}" presName="base" presStyleLbl="dkBgShp" presStyleIdx="1" presStyleCnt="2" custFlipVert="1" custScaleY="92764" custLinFactY="49493" custLinFactNeighborX="2450" custLinFactNeighborY="100000"/>
      <dgm:spPr/>
      <dgm:t>
        <a:bodyPr/>
        <a:lstStyle/>
        <a:p>
          <a:endParaRPr lang="ru-RU"/>
        </a:p>
      </dgm:t>
    </dgm:pt>
  </dgm:ptLst>
  <dgm:cxnLst>
    <dgm:cxn modelId="{E8540C4D-E5F4-4A11-9107-CF20B6173365}" srcId="{15DAA7DE-2249-4811-A343-F741D8707BA1}" destId="{86F91B96-9789-4C9A-9C06-DF879E80348C}" srcOrd="2" destOrd="0" parTransId="{E7E3FC52-5FC8-4656-B2F4-FCD3FFB4A005}" sibTransId="{FEED3256-0D7F-49FB-A08C-D96FC343916F}"/>
    <dgm:cxn modelId="{B19094F7-1C6D-43D4-A540-A03AE253A1C0}" type="presOf" srcId="{2E297DF9-13D9-46CF-9173-31B0590D50C3}" destId="{AFC267D3-1553-41FA-92A7-D4EB3D4823EB}" srcOrd="0" destOrd="0" presId="urn:microsoft.com/office/officeart/2005/8/layout/hList3"/>
    <dgm:cxn modelId="{F1AA4D41-873D-45C7-9CF0-69CD5A106E34}" srcId="{15DAA7DE-2249-4811-A343-F741D8707BA1}" destId="{C103DEA4-C913-4AD9-AA91-DD6878E7537E}" srcOrd="0" destOrd="0" parTransId="{55C4969F-B634-40A0-95F2-4AC90D0446DB}" sibTransId="{88FB8A8B-2FE1-4D4B-AB8F-79F6A66B225E}"/>
    <dgm:cxn modelId="{B3652EB3-F25B-415B-9CEB-0EC4DDCB6BAC}" type="presOf" srcId="{15DAA7DE-2249-4811-A343-F741D8707BA1}" destId="{A4248981-1E13-491D-BC80-5262886C325E}" srcOrd="0" destOrd="0" presId="urn:microsoft.com/office/officeart/2005/8/layout/hList3"/>
    <dgm:cxn modelId="{0A29C31C-5AC5-4DCE-93A0-C59B60B75290}" srcId="{93FB7435-04E4-4AE6-8653-E0D921746F97}" destId="{15DAA7DE-2249-4811-A343-F741D8707BA1}" srcOrd="0" destOrd="0" parTransId="{FE09FCC5-2822-4F0B-BAD8-9E134DA570A2}" sibTransId="{9B9E0B37-04F8-4378-8593-102657DB3BDE}"/>
    <dgm:cxn modelId="{24C80271-A371-4B89-944F-6D6B7516F982}" type="presOf" srcId="{C103DEA4-C913-4AD9-AA91-DD6878E7537E}" destId="{D5334025-3AE4-460C-BF6A-621DE0335F07}" srcOrd="0" destOrd="0" presId="urn:microsoft.com/office/officeart/2005/8/layout/hList3"/>
    <dgm:cxn modelId="{609899F7-4577-496A-8CC0-CB9BBE8C20EB}" type="presOf" srcId="{86F91B96-9789-4C9A-9C06-DF879E80348C}" destId="{B68D90D2-B27F-4B64-926C-725044CC7C34}" srcOrd="0" destOrd="0" presId="urn:microsoft.com/office/officeart/2005/8/layout/hList3"/>
    <dgm:cxn modelId="{E7308650-43CF-4FD3-AB11-878427569E3B}" srcId="{15DAA7DE-2249-4811-A343-F741D8707BA1}" destId="{2E297DF9-13D9-46CF-9173-31B0590D50C3}" srcOrd="1" destOrd="0" parTransId="{622E83DD-CEC0-4D0F-A4A9-E632D7D666E3}" sibTransId="{02D5680F-D423-4834-88B2-CA5B11B44D35}"/>
    <dgm:cxn modelId="{F1C4215D-017C-4D74-8382-8F8137A71C70}" type="presOf" srcId="{93FB7435-04E4-4AE6-8653-E0D921746F97}" destId="{68E4A7BC-3493-4591-9CF4-13577195AD70}" srcOrd="0" destOrd="0" presId="urn:microsoft.com/office/officeart/2005/8/layout/hList3"/>
    <dgm:cxn modelId="{F932D441-3E79-4811-B2DA-394FA54E869C}" type="presParOf" srcId="{68E4A7BC-3493-4591-9CF4-13577195AD70}" destId="{A4248981-1E13-491D-BC80-5262886C325E}" srcOrd="0" destOrd="0" presId="urn:microsoft.com/office/officeart/2005/8/layout/hList3"/>
    <dgm:cxn modelId="{8B0E4847-750F-4FA0-A292-AC52263FD9F6}" type="presParOf" srcId="{68E4A7BC-3493-4591-9CF4-13577195AD70}" destId="{BA7E714D-5764-43A0-87B7-4A249A33E516}" srcOrd="1" destOrd="0" presId="urn:microsoft.com/office/officeart/2005/8/layout/hList3"/>
    <dgm:cxn modelId="{2AD3AE0B-DEE6-47CA-B655-210363E458D3}" type="presParOf" srcId="{BA7E714D-5764-43A0-87B7-4A249A33E516}" destId="{D5334025-3AE4-460C-BF6A-621DE0335F07}" srcOrd="0" destOrd="0" presId="urn:microsoft.com/office/officeart/2005/8/layout/hList3"/>
    <dgm:cxn modelId="{4EED63DF-FF62-47E2-B4D1-24196CDF92C5}" type="presParOf" srcId="{BA7E714D-5764-43A0-87B7-4A249A33E516}" destId="{AFC267D3-1553-41FA-92A7-D4EB3D4823EB}" srcOrd="1" destOrd="0" presId="urn:microsoft.com/office/officeart/2005/8/layout/hList3"/>
    <dgm:cxn modelId="{0C53D96B-E77D-4026-BB86-789CC80D31A8}" type="presParOf" srcId="{BA7E714D-5764-43A0-87B7-4A249A33E516}" destId="{B68D90D2-B27F-4B64-926C-725044CC7C34}" srcOrd="2" destOrd="0" presId="urn:microsoft.com/office/officeart/2005/8/layout/hList3"/>
    <dgm:cxn modelId="{1EE30BC3-6864-439A-91AA-B7817853407F}" type="presParOf" srcId="{68E4A7BC-3493-4591-9CF4-13577195AD70}" destId="{7B894178-ABD0-4C68-9EC5-E7544E3050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48981-1E13-491D-BC80-5262886C325E}">
      <dsp:nvSpPr>
        <dsp:cNvPr id="0" name=""/>
        <dsp:cNvSpPr/>
      </dsp:nvSpPr>
      <dsp:spPr>
        <a:xfrm>
          <a:off x="0" y="153524"/>
          <a:ext cx="8791727" cy="1150711"/>
        </a:xfrm>
        <a:prstGeom prst="rect">
          <a:avLst/>
        </a:prstGeom>
        <a:noFill/>
        <a:ln w="952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Основные направления внешней политики Ивана </a:t>
          </a:r>
          <a:r>
            <a:rPr lang="en-US" sz="3600" b="1" kern="1200" dirty="0" smtClean="0">
              <a:solidFill>
                <a:schemeClr val="tx1"/>
              </a:solidFill>
            </a:rPr>
            <a:t>IV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153524"/>
        <a:ext cx="8791727" cy="1150711"/>
      </dsp:txXfrm>
    </dsp:sp>
    <dsp:sp modelId="{D5334025-3AE4-460C-BF6A-621DE0335F07}">
      <dsp:nvSpPr>
        <dsp:cNvPr id="0" name=""/>
        <dsp:cNvSpPr/>
      </dsp:nvSpPr>
      <dsp:spPr>
        <a:xfrm>
          <a:off x="4292" y="1596634"/>
          <a:ext cx="2927713" cy="3644566"/>
        </a:xfrm>
        <a:prstGeom prst="rect">
          <a:avLst/>
        </a:prstGeom>
        <a:solidFill>
          <a:srgbClr val="EFC2BB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>
        <a:off x="4292" y="1596634"/>
        <a:ext cx="2927713" cy="3644566"/>
      </dsp:txXfrm>
    </dsp:sp>
    <dsp:sp modelId="{AFC267D3-1553-41FA-92A7-D4EB3D4823EB}">
      <dsp:nvSpPr>
        <dsp:cNvPr id="0" name=""/>
        <dsp:cNvSpPr/>
      </dsp:nvSpPr>
      <dsp:spPr>
        <a:xfrm>
          <a:off x="2932006" y="1596634"/>
          <a:ext cx="2927713" cy="3644566"/>
        </a:xfrm>
        <a:prstGeom prst="rect">
          <a:avLst/>
        </a:prstGeom>
        <a:solidFill>
          <a:schemeClr val="accent5">
            <a:hueOff val="5999892"/>
            <a:satOff val="-45493"/>
            <a:lumOff val="-12156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>
        <a:off x="2932006" y="1596634"/>
        <a:ext cx="2927713" cy="3644566"/>
      </dsp:txXfrm>
    </dsp:sp>
    <dsp:sp modelId="{B68D90D2-B27F-4B64-926C-725044CC7C34}">
      <dsp:nvSpPr>
        <dsp:cNvPr id="0" name=""/>
        <dsp:cNvSpPr/>
      </dsp:nvSpPr>
      <dsp:spPr>
        <a:xfrm>
          <a:off x="5859720" y="1596634"/>
          <a:ext cx="2927713" cy="3644566"/>
        </a:xfrm>
        <a:prstGeom prst="rect">
          <a:avLst/>
        </a:prstGeom>
        <a:solidFill>
          <a:srgbClr val="7571BD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>
        <a:off x="5859720" y="1596634"/>
        <a:ext cx="2927713" cy="3644566"/>
      </dsp:txXfrm>
    </dsp:sp>
    <dsp:sp modelId="{7B894178-ABD0-4C68-9EC5-E7544E3050E8}">
      <dsp:nvSpPr>
        <dsp:cNvPr id="0" name=""/>
        <dsp:cNvSpPr/>
      </dsp:nvSpPr>
      <dsp:spPr>
        <a:xfrm flipV="1">
          <a:off x="0" y="5409376"/>
          <a:ext cx="8791727" cy="37564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CA6F-ABBD-4359-AF50-89080ADD9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EC4D-6689-46B3-AF2E-0BDCF76D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4199-FC75-4DEB-B966-2D012C902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D9E7-AA5B-4766-B585-55A8E3ACE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9204-8F9E-4DA7-82E4-64ACD67F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3DA8-7E62-4130-B286-8DD1A470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ACB5A-57E3-4298-A803-23BA4A59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67DD-8B01-47F7-BACA-59C2B80B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8600-3198-4851-99D2-57C1EBD01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5DC5-EA9E-4175-92F6-A747F531C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C8E1-EDC5-4AA0-A021-7A610C05E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274AA-1432-4647-8086-1F67DEB6B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1ECB874-8C0F-4F75-B309-43DF4EFD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001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Тема: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Поход Ермака и присоединение Сибири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4" descr="карта походы ерм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Гибель Ермака. Гравюра. Начало 1870-х гг.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458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Татары находят тело Ермака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Ледокол «Ермак»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Памятник Ермаку в Тобольске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2363" y="990600"/>
            <a:ext cx="36322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Памятник Ермаку в Новочеркасске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3150" y="1066800"/>
            <a:ext cx="41148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7200"/>
            <a:ext cx="9144000" cy="55673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Задание №1.</a:t>
            </a:r>
            <a:r>
              <a:rPr lang="ru-RU" smtClean="0">
                <a:latin typeface="Comic Sans MS" pitchFamily="66" charset="0"/>
              </a:rPr>
              <a:t> Используя текст учебника, выскажите ваше мнение об участниках похода Ермака. Какими людьми вы их представляете?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Задание №2.</a:t>
            </a:r>
            <a:r>
              <a:rPr lang="ru-RU" smtClean="0">
                <a:latin typeface="Comic Sans MS" pitchFamily="66" charset="0"/>
              </a:rPr>
              <a:t> Используя материалы документов, иллюстрации учебника, ответьте на вопросы: “Почему имя Ермака сохранилось в песнях и легендах? Почему вокруг его имени так много споров?”</a:t>
            </a:r>
          </a:p>
          <a:p>
            <a:pPr eaLnBrk="1" hangingPunct="1">
              <a:defRPr/>
            </a:pPr>
            <a:endParaRPr lang="ru-RU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6896" y="310974"/>
          <a:ext cx="8791727" cy="578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1336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u="sng" dirty="0" smtClean="0"/>
              <a:t>Южное: </a:t>
            </a:r>
            <a:r>
              <a:rPr lang="ru-RU" sz="3200" dirty="0" smtClean="0"/>
              <a:t>Борьба с Крымским ханством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209800"/>
            <a:ext cx="266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b="1" u="sng" dirty="0" smtClean="0"/>
              <a:t>Восточное:</a:t>
            </a:r>
            <a:r>
              <a:rPr lang="ru-RU" sz="3000" dirty="0" smtClean="0"/>
              <a:t> Расширение Границ русского государства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098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/>
              <a:t>Западное:</a:t>
            </a:r>
            <a:r>
              <a:rPr lang="ru-RU" sz="2800" dirty="0" smtClean="0"/>
              <a:t> Попытка России утвердиться в Прибалтике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Расширение границ русского государства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Comic Sans MS" pitchFamily="66" charset="0"/>
              </a:rPr>
              <a:t>1556г.</a:t>
            </a:r>
            <a:r>
              <a:rPr lang="ru-RU" sz="2800" dirty="0" smtClean="0">
                <a:latin typeface="Comic Sans MS" pitchFamily="66" charset="0"/>
              </a:rPr>
              <a:t> – присоединение Астраханского ханства и Ногайской </a:t>
            </a:r>
            <a:r>
              <a:rPr lang="ru-RU" sz="2800" dirty="0" smtClean="0">
                <a:latin typeface="Comic Sans MS" pitchFamily="66" charset="0"/>
              </a:rPr>
              <a:t>Орды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Comic Sans MS" pitchFamily="66" charset="0"/>
              </a:rPr>
              <a:t>1559-1572гг.</a:t>
            </a:r>
            <a:r>
              <a:rPr lang="ru-RU" sz="2800" dirty="0" smtClean="0">
                <a:latin typeface="Comic Sans MS" pitchFamily="66" charset="0"/>
              </a:rPr>
              <a:t> – борьба с Крымским </a:t>
            </a:r>
            <a:r>
              <a:rPr lang="ru-RU" sz="2800" dirty="0" smtClean="0">
                <a:latin typeface="Comic Sans MS" pitchFamily="66" charset="0"/>
              </a:rPr>
              <a:t>ханством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Comic Sans MS" pitchFamily="66" charset="0"/>
              </a:rPr>
              <a:t>1582г</a:t>
            </a:r>
            <a:r>
              <a:rPr lang="ru-RU" sz="2800" b="1" dirty="0" smtClean="0">
                <a:latin typeface="Comic Sans MS" pitchFamily="66" charset="0"/>
              </a:rPr>
              <a:t>. - </a:t>
            </a:r>
            <a:r>
              <a:rPr lang="ru-RU" sz="2800" dirty="0" smtClean="0">
                <a:latin typeface="Comic Sans MS" pitchFamily="66" charset="0"/>
              </a:rPr>
              <a:t>Казанское ханство было присоединено к России.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Comic Sans MS" pitchFamily="66" charset="0"/>
              </a:rPr>
              <a:t>1579-1584г.</a:t>
            </a:r>
            <a:r>
              <a:rPr lang="ru-RU" sz="2800" dirty="0" smtClean="0">
                <a:latin typeface="Comic Sans MS" pitchFamily="66" charset="0"/>
              </a:rPr>
              <a:t> - поход Ермака и присоединение Сибири.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Атаман Ермак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467518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Сибирские летописи о походе Ермака</a:t>
            </a:r>
            <a:r>
              <a:rPr lang="ru-RU" sz="4000" smtClean="0"/>
              <a:t>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latin typeface="Comic Sans MS" pitchFamily="66" charset="0"/>
              </a:rPr>
              <a:t>Кунгуровская летопись</a:t>
            </a:r>
            <a:endParaRPr lang="ru-RU" sz="28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	“Во времена государя царя и великого князя всея России Ивана Васильевича на реке Волге и на Дону было много казаков. И по царскому повелению началось на них жестокое гонение и преследование на Волге и на дону: хватал, их по темницам сажали и предавали смертной казни. И потому атаманы и казаки ушли с Волги и Дону; Ермак Тимофеев с соратниками – 9 атаманов, Матвей Мещеряк, Иван Кольцов, с ними 540 человек – и пришли в Сибирь в 1581 году”.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Строгановская летопись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2400" smtClean="0">
                <a:latin typeface="Comic Sans MS" pitchFamily="66" charset="0"/>
              </a:rPr>
              <a:t>“В 1582 году, 1 сентября, Семен, Максим, и Никита Строгановы отправили против сибирского султана атаманов и казаков, Ермака Тимофеева с соратниками, а с ними отпустили, собрав из крепостей своих разных служилых вольных людей: Литву, и татар, и русских – отважных и смелых, достойных воинов 300 человек все вместе, сообща; и в том их войске собралось всего 840 человек, смелых и отважных. И удоволили их вознаграждением и в различные доспехи облачили их, вооружением пушками, и пищалями, и всяким оружием, и разными припасами, и всем остальным в достатке снабдили их, и проводников, знающих тот сибирский путь, и переводчиков с бусурманского языка им дали и отпустили в Сибирскую землю с миром...”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Есиповская летопись</a:t>
            </a:r>
            <a:r>
              <a:rPr lang="ru-RU" sz="4000" smtClean="0">
                <a:latin typeface="Comic Sans MS" pitchFamily="66" charset="0"/>
              </a:rPr>
              <a:t/>
            </a:r>
            <a:br>
              <a:rPr lang="ru-RU" sz="4000" smtClean="0">
                <a:latin typeface="Comic Sans MS" pitchFamily="66" charset="0"/>
              </a:rPr>
            </a:br>
            <a:endParaRPr lang="ru-RU" sz="4000" smtClean="0"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300" smtClean="0">
                <a:latin typeface="Comic Sans MS" pitchFamily="66" charset="0"/>
              </a:rPr>
              <a:t>		“А Ермак каждый струг для дружины своей у Максима снаряжал по принуждению, а вовсе не по доброй воле или взаймы, убить его хотел, имущество его разграбить. Максим Строганов убеждал, чтобы по счету им запасов давать. И для того просил у них кабалу: “Когда возвратитесь, то с кого за те запасы плату взять и как вернете – точно или с прибылью?”. Тогда из войска громче всех Иван Кольцов и есаулы кричали: “Дай нам под расписку всякому человеку из 5000 поименно З фунта пороха, свинца и оружие, три пушки полковые, по З пуда муки ржаной, несколько пудов масла и знамена полковые с иконами – каждой сотне по знамени.” Тогда напуганный до смерти Максим с помощниками своими отворил амбары хлебные и по распискам полковых писарей, соблюдая вес, выдавал денно и нощно каждому по требованию “общим счетом на струги.”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idx="1"/>
          </p:nvPr>
        </p:nvGraphicFramePr>
        <p:xfrm>
          <a:off x="152400" y="457200"/>
          <a:ext cx="8839200" cy="5943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latin typeface="Comic Sans MS" pitchFamily="66" charset="0"/>
            </a:endParaRPr>
          </a:p>
        </p:txBody>
      </p:sp>
      <p:pic>
        <p:nvPicPr>
          <p:cNvPr id="10244" name="Picture 5" descr="карта походы ерм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0"/>
            <a:ext cx="33528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Поход Ермака в Сибирь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11">
      <a:dk1>
        <a:srgbClr val="000000"/>
      </a:dk1>
      <a:lt1>
        <a:srgbClr val="FDC845"/>
      </a:lt1>
      <a:dk2>
        <a:srgbClr val="827F4C"/>
      </a:dk2>
      <a:lt2>
        <a:srgbClr val="C0BC94"/>
      </a:lt2>
      <a:accent1>
        <a:srgbClr val="FCA628"/>
      </a:accent1>
      <a:accent2>
        <a:srgbClr val="A2A4AC"/>
      </a:accent2>
      <a:accent3>
        <a:srgbClr val="FEE0B0"/>
      </a:accent3>
      <a:accent4>
        <a:srgbClr val="000000"/>
      </a:accent4>
      <a:accent5>
        <a:srgbClr val="FDD0AC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FCA62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FDD0AC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0000"/>
        </a:dk1>
        <a:lt1>
          <a:srgbClr val="FDC741"/>
        </a:lt1>
        <a:dk2>
          <a:srgbClr val="827F4C"/>
        </a:dk2>
        <a:lt2>
          <a:srgbClr val="C0BC94"/>
        </a:lt2>
        <a:accent1>
          <a:srgbClr val="FCA628"/>
        </a:accent1>
        <a:accent2>
          <a:srgbClr val="A2A4AC"/>
        </a:accent2>
        <a:accent3>
          <a:srgbClr val="FEE0B0"/>
        </a:accent3>
        <a:accent4>
          <a:srgbClr val="000000"/>
        </a:accent4>
        <a:accent5>
          <a:srgbClr val="FDD0AC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0000"/>
        </a:dk1>
        <a:lt1>
          <a:srgbClr val="FDC845"/>
        </a:lt1>
        <a:dk2>
          <a:srgbClr val="827F4C"/>
        </a:dk2>
        <a:lt2>
          <a:srgbClr val="C0BC94"/>
        </a:lt2>
        <a:accent1>
          <a:srgbClr val="FCA628"/>
        </a:accent1>
        <a:accent2>
          <a:srgbClr val="A2A4AC"/>
        </a:accent2>
        <a:accent3>
          <a:srgbClr val="FEE0B0"/>
        </a:accent3>
        <a:accent4>
          <a:srgbClr val="000000"/>
        </a:accent4>
        <a:accent5>
          <a:srgbClr val="FDD0AC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489</TotalTime>
  <Words>181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Tahoma</vt:lpstr>
      <vt:lpstr>Arial</vt:lpstr>
      <vt:lpstr>Wingdings</vt:lpstr>
      <vt:lpstr>Calibri</vt:lpstr>
      <vt:lpstr>Comic Sans MS</vt:lpstr>
      <vt:lpstr>Текстура</vt:lpstr>
      <vt:lpstr>Тема:   Поход Ермака и присоединение Сибири</vt:lpstr>
      <vt:lpstr>Слайд 2</vt:lpstr>
      <vt:lpstr>Расширение границ русского государства</vt:lpstr>
      <vt:lpstr>Атаман Ермак</vt:lpstr>
      <vt:lpstr>Сибирские летописи о походе Ермака </vt:lpstr>
      <vt:lpstr>Строгановская летопись </vt:lpstr>
      <vt:lpstr>Есиповская летопись </vt:lpstr>
      <vt:lpstr>Слайд 8</vt:lpstr>
      <vt:lpstr>Слайд 9</vt:lpstr>
      <vt:lpstr>Слайд 10</vt:lpstr>
      <vt:lpstr>Гибель Ермака. Гравюра. Начало 1870-х гг.</vt:lpstr>
      <vt:lpstr>Татары находят тело Ермака</vt:lpstr>
      <vt:lpstr>Ледокол «Ермак»</vt:lpstr>
      <vt:lpstr>Памятник Ермаку в Тобольске</vt:lpstr>
      <vt:lpstr>Памятник Ермаку в Новочеркасске</vt:lpstr>
      <vt:lpstr>Слайд 16</vt:lpstr>
      <vt:lpstr>Слайд 17</vt:lpstr>
      <vt:lpstr>Слайд 18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Север Западной Сибири в каменном веке</dc:title>
  <dc:creator>ota</dc:creator>
  <cp:lastModifiedBy>ОвчинниковаТА</cp:lastModifiedBy>
  <cp:revision>50</cp:revision>
  <dcterms:created xsi:type="dcterms:W3CDTF">2012-09-18T04:29:03Z</dcterms:created>
  <dcterms:modified xsi:type="dcterms:W3CDTF">2014-01-28T08:40:07Z</dcterms:modified>
</cp:coreProperties>
</file>