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0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2DB9A-A198-4D41-999A-AC20AE2547D8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F90B3-0662-431A-8E72-78959E003C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hyperlink" Target="http://900igr.net/datai/literatura/Den-rozhdenija-pisatelja/0025-072-10-dekabrja-190-let-so-dnja-rozhdenija-Nikolaja-Alekseevicha-Nekrasova.jpg" TargetMode="External"/><Relationship Id="rId18" Type="http://schemas.openxmlformats.org/officeDocument/2006/relationships/image" Target="../media/image17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6.jpeg"/><Relationship Id="rId2" Type="http://schemas.openxmlformats.org/officeDocument/2006/relationships/image" Target="../media/image2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4.jpeg"/><Relationship Id="rId10" Type="http://schemas.openxmlformats.org/officeDocument/2006/relationships/image" Target="../media/image10.jpeg"/><Relationship Id="rId19" Type="http://schemas.openxmlformats.org/officeDocument/2006/relationships/image" Target="../media/image18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13" Type="http://schemas.openxmlformats.org/officeDocument/2006/relationships/image" Target="../media/image27.jpeg"/><Relationship Id="rId18" Type="http://schemas.openxmlformats.org/officeDocument/2006/relationships/image" Target="../media/image31.jpeg"/><Relationship Id="rId3" Type="http://schemas.openxmlformats.org/officeDocument/2006/relationships/image" Target="../media/image19.jpeg"/><Relationship Id="rId21" Type="http://schemas.openxmlformats.org/officeDocument/2006/relationships/image" Target="../media/image34.jpeg"/><Relationship Id="rId7" Type="http://schemas.openxmlformats.org/officeDocument/2006/relationships/hyperlink" Target="http://900igr.net/datai/literatura/Nekrasov/0002-001-Biografija-Nekrasova.jpg" TargetMode="External"/><Relationship Id="rId12" Type="http://schemas.openxmlformats.org/officeDocument/2006/relationships/image" Target="../media/image26.jpeg"/><Relationship Id="rId17" Type="http://schemas.openxmlformats.org/officeDocument/2006/relationships/hyperlink" Target="http://eng.ebilet.ru/upload/author/170/img/8120/ostrovskii_2.jpg" TargetMode="External"/><Relationship Id="rId2" Type="http://schemas.openxmlformats.org/officeDocument/2006/relationships/hyperlink" Target="http://literatura-totl88.narod.ru/photo09.jpg" TargetMode="External"/><Relationship Id="rId16" Type="http://schemas.openxmlformats.org/officeDocument/2006/relationships/image" Target="../media/image30.jpeg"/><Relationship Id="rId20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11" Type="http://schemas.openxmlformats.org/officeDocument/2006/relationships/image" Target="../media/image25.jpeg"/><Relationship Id="rId5" Type="http://schemas.openxmlformats.org/officeDocument/2006/relationships/hyperlink" Target="http://img.labirint.ru/images/comments_pic/0850/03lab30as1228744278.jpg" TargetMode="External"/><Relationship Id="rId15" Type="http://schemas.openxmlformats.org/officeDocument/2006/relationships/image" Target="../media/image29.jpeg"/><Relationship Id="rId10" Type="http://schemas.openxmlformats.org/officeDocument/2006/relationships/image" Target="../media/image24.jpeg"/><Relationship Id="rId19" Type="http://schemas.openxmlformats.org/officeDocument/2006/relationships/image" Target="../media/image32.jpeg"/><Relationship Id="rId4" Type="http://schemas.openxmlformats.org/officeDocument/2006/relationships/image" Target="../media/image20.jpeg"/><Relationship Id="rId9" Type="http://schemas.openxmlformats.org/officeDocument/2006/relationships/image" Target="../media/image23.jpeg"/><Relationship Id="rId14" Type="http://schemas.openxmlformats.org/officeDocument/2006/relationships/image" Target="../media/image28.jpeg"/><Relationship Id="rId22" Type="http://schemas.openxmlformats.org/officeDocument/2006/relationships/image" Target="../media/image3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hyperlink" Target="http://s47.radikal.ru/i118/0904/ea/f5ea8fc55a1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jpeg"/><Relationship Id="rId4" Type="http://schemas.openxmlformats.org/officeDocument/2006/relationships/hyperlink" Target="http://i048.radikal.ru/0804/2d/80f088f8ae05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Художественное слово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 материалам литературы 19 </a:t>
            </a:r>
            <a:r>
              <a:rPr lang="ru-RU" dirty="0" smtClean="0"/>
              <a:t>века.</a:t>
            </a:r>
          </a:p>
          <a:p>
            <a:r>
              <a:rPr lang="ru-RU" dirty="0" smtClean="0"/>
              <a:t>«… </a:t>
            </a:r>
            <a:r>
              <a:rPr lang="ru-RU" dirty="0" smtClean="0"/>
              <a:t>Полнозвучнейшая</a:t>
            </a:r>
            <a:r>
              <a:rPr lang="ru-RU" dirty="0" smtClean="0"/>
              <a:t> из поэзий!»-</a:t>
            </a:r>
          </a:p>
          <a:p>
            <a:r>
              <a:rPr lang="ru-RU" dirty="0" smtClean="0"/>
              <a:t>Андрей Белый о прозе русских классиков.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3008313" cy="792182"/>
          </a:xfrm>
        </p:spPr>
        <p:txBody>
          <a:bodyPr/>
          <a:lstStyle/>
          <a:p>
            <a:r>
              <a:rPr lang="ru-RU" dirty="0" smtClean="0"/>
              <a:t>Золотой век русской                  литературы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071546"/>
            <a:ext cx="3008313" cy="5054617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Рождение художественной литературы- это принципиально новый этап в развитии языка . И содержание, и язык художественного текста неизмеримо сложнее любого другого, потому что человек с его помощью жаждет разгадать самую непостижимую загадку- самого себя. Создавать художественные миры позволяет образ-способ и средство  воссоздания реальности в искусстве, наиболее важный элемент  художественной модели мира, адресован как разуму, так и чувствам.</a:t>
            </a:r>
          </a:p>
          <a:p>
            <a:r>
              <a:rPr lang="ru-RU" sz="1600" dirty="0" smtClean="0"/>
              <a:t>Материалом художественной литературы является  особый язык, создающий одухотворенный вариант мира.</a:t>
            </a:r>
            <a:endParaRPr lang="ru-RU" sz="1600" dirty="0"/>
          </a:p>
        </p:txBody>
      </p:sp>
      <p:pic>
        <p:nvPicPr>
          <p:cNvPr id="5" name="Содержимое 4" descr="iCAVJ074B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29058" y="285728"/>
            <a:ext cx="904875" cy="1428750"/>
          </a:xfrm>
        </p:spPr>
      </p:pic>
      <p:pic>
        <p:nvPicPr>
          <p:cNvPr id="16386" name="Picture 2" descr="http://im4-tub-ru.yandex.net/i?id=92897791-71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85728"/>
            <a:ext cx="928694" cy="1428760"/>
          </a:xfrm>
          <a:prstGeom prst="rect">
            <a:avLst/>
          </a:prstGeom>
          <a:noFill/>
        </p:spPr>
      </p:pic>
      <p:pic>
        <p:nvPicPr>
          <p:cNvPr id="16388" name="Picture 4" descr="http://im4-tub-ru.yandex.net/i?id=370649831-21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1857364"/>
            <a:ext cx="1490197" cy="1500198"/>
          </a:xfrm>
          <a:prstGeom prst="rect">
            <a:avLst/>
          </a:prstGeom>
          <a:noFill/>
        </p:spPr>
      </p:pic>
      <p:pic>
        <p:nvPicPr>
          <p:cNvPr id="16390" name="Picture 6" descr="http://im4-tub-ru.yandex.net/i?id=428739599-32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1500174"/>
            <a:ext cx="1019175" cy="1428750"/>
          </a:xfrm>
          <a:prstGeom prst="rect">
            <a:avLst/>
          </a:prstGeom>
          <a:noFill/>
        </p:spPr>
      </p:pic>
      <p:pic>
        <p:nvPicPr>
          <p:cNvPr id="16392" name="Picture 8" descr="http://im3-tub-ru.yandex.net/i?id=14720112-57-7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285728"/>
            <a:ext cx="923925" cy="1428750"/>
          </a:xfrm>
          <a:prstGeom prst="rect">
            <a:avLst/>
          </a:prstGeom>
          <a:noFill/>
        </p:spPr>
      </p:pic>
      <p:pic>
        <p:nvPicPr>
          <p:cNvPr id="16394" name="Picture 10" descr="http://im6-tub-ru.yandex.net/i?id=466366940-40-7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78" y="1500174"/>
            <a:ext cx="1000132" cy="1428750"/>
          </a:xfrm>
          <a:prstGeom prst="rect">
            <a:avLst/>
          </a:prstGeom>
          <a:noFill/>
        </p:spPr>
      </p:pic>
      <p:pic>
        <p:nvPicPr>
          <p:cNvPr id="16396" name="Picture 12" descr="http://im4-tub-ru.yandex.net/i?id=407215448-65-7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00958" y="285728"/>
            <a:ext cx="1028700" cy="1428750"/>
          </a:xfrm>
          <a:prstGeom prst="rect">
            <a:avLst/>
          </a:prstGeom>
          <a:noFill/>
        </p:spPr>
      </p:pic>
      <p:pic>
        <p:nvPicPr>
          <p:cNvPr id="16398" name="Picture 14" descr="http://im5-tub-ru.yandex.net/i?id=124520501-21-7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72396" y="2000240"/>
            <a:ext cx="1428750" cy="1419226"/>
          </a:xfrm>
          <a:prstGeom prst="rect">
            <a:avLst/>
          </a:prstGeom>
          <a:noFill/>
        </p:spPr>
      </p:pic>
      <p:pic>
        <p:nvPicPr>
          <p:cNvPr id="16400" name="Picture 16" descr="http://im4-tub-ru.yandex.net/i?id=236500996-63-7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00694" y="3000372"/>
            <a:ext cx="1428750" cy="1428750"/>
          </a:xfrm>
          <a:prstGeom prst="rect">
            <a:avLst/>
          </a:prstGeom>
          <a:noFill/>
        </p:spPr>
      </p:pic>
      <p:pic>
        <p:nvPicPr>
          <p:cNvPr id="16402" name="Picture 18" descr="http://im6-tub-ru.yandex.net/i?id=527321048-17-7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29058" y="3429000"/>
            <a:ext cx="1428750" cy="1428750"/>
          </a:xfrm>
          <a:prstGeom prst="rect">
            <a:avLst/>
          </a:prstGeom>
          <a:noFill/>
        </p:spPr>
      </p:pic>
      <p:pic>
        <p:nvPicPr>
          <p:cNvPr id="16404" name="Picture 20" descr="http://im3-tub-ru.yandex.net/i?id=372429695-39-7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000892" y="3286124"/>
            <a:ext cx="933450" cy="1428750"/>
          </a:xfrm>
          <a:prstGeom prst="rect">
            <a:avLst/>
          </a:prstGeom>
          <a:noFill/>
        </p:spPr>
      </p:pic>
      <p:pic>
        <p:nvPicPr>
          <p:cNvPr id="16406" name="Picture 22" descr="Картинка 19 из 5424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071934" y="4786322"/>
            <a:ext cx="1428761" cy="1785926"/>
          </a:xfrm>
          <a:prstGeom prst="rect">
            <a:avLst/>
          </a:prstGeom>
          <a:noFill/>
        </p:spPr>
      </p:pic>
      <p:pic>
        <p:nvPicPr>
          <p:cNvPr id="16408" name="Picture 24" descr="http://im0-tub-ru.yandex.net/i?id=364042510-64-7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858148" y="3929066"/>
            <a:ext cx="1047750" cy="1047751"/>
          </a:xfrm>
          <a:prstGeom prst="rect">
            <a:avLst/>
          </a:prstGeom>
          <a:noFill/>
        </p:spPr>
      </p:pic>
      <p:pic>
        <p:nvPicPr>
          <p:cNvPr id="16410" name="Picture 26" descr="http://im0-tub-ru.yandex.net/i?id=501303275-31-7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786710" y="5214950"/>
            <a:ext cx="914400" cy="1428750"/>
          </a:xfrm>
          <a:prstGeom prst="rect">
            <a:avLst/>
          </a:prstGeom>
          <a:noFill/>
        </p:spPr>
      </p:pic>
      <p:pic>
        <p:nvPicPr>
          <p:cNvPr id="16412" name="Picture 28" descr="http://im8-tub-ru.yandex.net/i?id=125790746-49-7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286380" y="4286256"/>
            <a:ext cx="981075" cy="1428750"/>
          </a:xfrm>
          <a:prstGeom prst="rect">
            <a:avLst/>
          </a:prstGeom>
          <a:noFill/>
        </p:spPr>
      </p:pic>
      <p:pic>
        <p:nvPicPr>
          <p:cNvPr id="16414" name="Picture 30" descr="http://im8-tub-ru.yandex.net/i?id=123602606-47-72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858016" y="4714884"/>
            <a:ext cx="942975" cy="1428750"/>
          </a:xfrm>
          <a:prstGeom prst="rect">
            <a:avLst/>
          </a:prstGeom>
          <a:noFill/>
        </p:spPr>
      </p:pic>
      <p:pic>
        <p:nvPicPr>
          <p:cNvPr id="16418" name="Picture 34" descr="http://im4-tub-ru.yandex.net/i?id=170191235-01-72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857884" y="5214950"/>
            <a:ext cx="10763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2857496"/>
            <a:ext cx="33919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Художественное 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слово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4500562" y="185736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500562" y="371475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357950" y="28574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лево 7"/>
          <p:cNvSpPr/>
          <p:nvPr/>
        </p:nvSpPr>
        <p:spPr>
          <a:xfrm>
            <a:off x="2071670" y="285749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H="1" flipV="1">
            <a:off x="3714744" y="1214422"/>
            <a:ext cx="2214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solidFill>
                  <a:srgbClr val="0000FF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Многозначность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786182" y="0"/>
            <a:ext cx="2571768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</a:rPr>
              <a:t>Метафоричность Выразительность Эмоциональное воздействие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28604"/>
            <a:ext cx="17859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Чистота национального языка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429520" y="1928802"/>
            <a:ext cx="15716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 области тематики- злободневность актуальность, </a:t>
            </a:r>
            <a:r>
              <a:rPr lang="ru-RU" sz="1500" dirty="0" smtClean="0"/>
              <a:t>вневременность</a:t>
            </a:r>
            <a:r>
              <a:rPr lang="ru-RU" sz="1600" dirty="0" smtClean="0"/>
              <a:t>, ориентация на общечеловеческие ценности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500166" y="4857760"/>
            <a:ext cx="6715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Мир художественный организован волей своего творца, состоит из элементов- образов, обращённых одновременно и к разуму, и к чувству.  Иногда образ  трансформируется в символ.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643050"/>
            <a:ext cx="22145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Свойство: «</a:t>
            </a:r>
            <a:r>
              <a:rPr lang="ru-RU" sz="1600" dirty="0" smtClean="0"/>
              <a:t>остранение</a:t>
            </a:r>
            <a:r>
              <a:rPr lang="ru-RU" sz="1600" dirty="0" smtClean="0"/>
              <a:t>»( по В.Б. Шкловскому)- мир становится «странным», мы на него смотрим  «со стороны».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000892" y="428604"/>
            <a:ext cx="1928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 области речи:  ритмична, нет хаотических у дарений и пауз.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00034" y="628652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 правил риторики: «Высшее искусство- это искусство скрывать своё искусство».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3108" y="2214554"/>
            <a:ext cx="1857388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Писатели «золотого века» </a:t>
            </a:r>
          </a:p>
          <a:p>
            <a:pPr algn="ctr"/>
            <a:r>
              <a:rPr lang="ru-RU" dirty="0" smtClean="0"/>
              <a:t>русской литературы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2928926" y="4286256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143372" y="3214686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 flipH="1">
            <a:off x="1714480" y="314324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 flipV="1">
            <a:off x="2928926" y="1714488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Картинка 1 из 758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1285884" cy="1357322"/>
          </a:xfrm>
          <a:prstGeom prst="rect">
            <a:avLst/>
          </a:prstGeom>
          <a:noFill/>
        </p:spPr>
      </p:pic>
      <p:pic>
        <p:nvPicPr>
          <p:cNvPr id="1028" name="Picture 4" descr="http://im4-tub-ru.yandex.net/i?id=6561912-38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142852"/>
            <a:ext cx="1143000" cy="1428750"/>
          </a:xfrm>
          <a:prstGeom prst="rect">
            <a:avLst/>
          </a:prstGeom>
          <a:noFill/>
        </p:spPr>
      </p:pic>
      <p:pic>
        <p:nvPicPr>
          <p:cNvPr id="1030" name="Picture 6" descr="Картинка 5 из 784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928802"/>
            <a:ext cx="1143008" cy="1428760"/>
          </a:xfrm>
          <a:prstGeom prst="rect">
            <a:avLst/>
          </a:prstGeom>
          <a:noFill/>
        </p:spPr>
      </p:pic>
      <p:pic>
        <p:nvPicPr>
          <p:cNvPr id="1032" name="Picture 8" descr="Картинка 16 из 1878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4744" y="142852"/>
            <a:ext cx="1143008" cy="1428760"/>
          </a:xfrm>
          <a:prstGeom prst="rect">
            <a:avLst/>
          </a:prstGeom>
          <a:noFill/>
        </p:spPr>
      </p:pic>
      <p:pic>
        <p:nvPicPr>
          <p:cNvPr id="1034" name="Picture 10" descr="http://im6-tub-ru.yandex.net/i?id=219621708-32-7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29256" y="5214950"/>
            <a:ext cx="1238250" cy="1428750"/>
          </a:xfrm>
          <a:prstGeom prst="rect">
            <a:avLst/>
          </a:prstGeom>
          <a:noFill/>
        </p:spPr>
      </p:pic>
      <p:pic>
        <p:nvPicPr>
          <p:cNvPr id="1036" name="Picture 12" descr="http://im2-tub-ru.yandex.net/i?id=181061718-04-7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29190" y="2500306"/>
            <a:ext cx="1095375" cy="1428750"/>
          </a:xfrm>
          <a:prstGeom prst="rect">
            <a:avLst/>
          </a:prstGeom>
          <a:noFill/>
        </p:spPr>
      </p:pic>
      <p:pic>
        <p:nvPicPr>
          <p:cNvPr id="1038" name="Picture 14" descr="http://im5-tub-ru.yandex.net/i?id=4892501-24-7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28596" y="3786190"/>
            <a:ext cx="1143008" cy="1362077"/>
          </a:xfrm>
          <a:prstGeom prst="rect">
            <a:avLst/>
          </a:prstGeom>
          <a:noFill/>
        </p:spPr>
      </p:pic>
      <p:pic>
        <p:nvPicPr>
          <p:cNvPr id="1040" name="Picture 16" descr="http://im6-tub-ru.yandex.net/i?id=9626360-27-7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28596" y="5286388"/>
            <a:ext cx="1143008" cy="1333501"/>
          </a:xfrm>
          <a:prstGeom prst="rect">
            <a:avLst/>
          </a:prstGeom>
          <a:noFill/>
        </p:spPr>
      </p:pic>
      <p:pic>
        <p:nvPicPr>
          <p:cNvPr id="1042" name="Picture 18" descr="http://im3-tub-ru.yandex.net/i?id=246522527-61-7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71670" y="5214950"/>
            <a:ext cx="1133475" cy="1428750"/>
          </a:xfrm>
          <a:prstGeom prst="rect">
            <a:avLst/>
          </a:prstGeom>
          <a:noFill/>
        </p:spPr>
      </p:pic>
      <p:pic>
        <p:nvPicPr>
          <p:cNvPr id="1044" name="Picture 20" descr="http://im8-tub-ru.yandex.net/i?id=243831768-22-7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786182" y="5214950"/>
            <a:ext cx="1085850" cy="1428750"/>
          </a:xfrm>
          <a:prstGeom prst="rect">
            <a:avLst/>
          </a:prstGeom>
          <a:noFill/>
        </p:spPr>
      </p:pic>
      <p:pic>
        <p:nvPicPr>
          <p:cNvPr id="1046" name="Picture 22" descr="http://im8-tub-ru.yandex.net/i?id=273651732-28-7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214942" y="142852"/>
            <a:ext cx="1214446" cy="1381126"/>
          </a:xfrm>
          <a:prstGeom prst="rect">
            <a:avLst/>
          </a:prstGeom>
          <a:noFill/>
        </p:spPr>
      </p:pic>
      <p:pic>
        <p:nvPicPr>
          <p:cNvPr id="1048" name="Picture 24" descr="http://im7-tub-ru.yandex.net/i?id=36475341-69-7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429388" y="2500306"/>
            <a:ext cx="1162050" cy="1428750"/>
          </a:xfrm>
          <a:prstGeom prst="rect">
            <a:avLst/>
          </a:prstGeom>
          <a:noFill/>
        </p:spPr>
      </p:pic>
      <p:pic>
        <p:nvPicPr>
          <p:cNvPr id="1050" name="Picture 26" descr="Картинка 11 из 1317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929455" y="142852"/>
            <a:ext cx="1143007" cy="1428760"/>
          </a:xfrm>
          <a:prstGeom prst="rect">
            <a:avLst/>
          </a:prstGeom>
          <a:noFill/>
        </p:spPr>
      </p:pic>
      <p:pic>
        <p:nvPicPr>
          <p:cNvPr id="1052" name="Picture 28" descr="http://im7-tub-ru.yandex.net/i?id=240926898-64-72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858148" y="2500306"/>
            <a:ext cx="1143000" cy="1428750"/>
          </a:xfrm>
          <a:prstGeom prst="rect">
            <a:avLst/>
          </a:prstGeom>
          <a:noFill/>
        </p:spPr>
      </p:pic>
      <p:pic>
        <p:nvPicPr>
          <p:cNvPr id="1054" name="Picture 30" descr="http://im4-tub-ru.yandex.net/i?id=301703058-10-72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6929454" y="5214950"/>
            <a:ext cx="1143008" cy="1428750"/>
          </a:xfrm>
          <a:prstGeom prst="rect">
            <a:avLst/>
          </a:prstGeom>
          <a:noFill/>
        </p:spPr>
      </p:pic>
      <p:pic>
        <p:nvPicPr>
          <p:cNvPr id="1056" name="Picture 32" descr="http://im0-tub-ru.yandex.net/i?id=374951434-43-72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3786182" y="3643314"/>
            <a:ext cx="1076325" cy="1428750"/>
          </a:xfrm>
          <a:prstGeom prst="rect">
            <a:avLst/>
          </a:prstGeom>
          <a:noFill/>
        </p:spPr>
      </p:pic>
      <p:pic>
        <p:nvPicPr>
          <p:cNvPr id="1058" name="Picture 34" descr="http://im3-tub-ru.yandex.net/i?id=104737134-20-72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3786182" y="1643050"/>
            <a:ext cx="9620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Что подарили русские классики «золотого века» миру?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78"/>
                <a:gridCol w="547212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Лев  Николаевич Толстой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Эпичность описания событий и характеров, драматизм, «теплоту патриотизма».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Александр Сергеевич Пушкин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Русский национальный поэт: в нём, как в лексиконе заключается всё богатство, сила и гибкость нашего языка.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Николай Васильевич Гоголь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Русский мистицизм, фольклорность, парадоксальность,, через национальное –общечеловеческое, нравственность- «тоска по идеалу».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Фёдор Иванович Тютчев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Одухотворённость природы,,</a:t>
                      </a:r>
                      <a:r>
                        <a:rPr lang="ru-RU" sz="1600" baseline="0" dirty="0" smtClean="0"/>
                        <a:t> философичность, будит интерес к загадкам мирозданья. Противоречивому единству природы и человека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Иван Сергеевич Тургенев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Чистота и правильность языка, сакраментальность</a:t>
                      </a:r>
                      <a:r>
                        <a:rPr lang="ru-RU" sz="1600" baseline="0" dirty="0" smtClean="0"/>
                        <a:t> мышления, политическая смелость,  высокая жертвенность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Иван Александрович Гончаров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Отражение русского национального характера, изумительная</a:t>
                      </a:r>
                      <a:r>
                        <a:rPr lang="ru-RU" sz="1600" baseline="0" dirty="0" smtClean="0"/>
                        <a:t> трезвость взгляда на мир.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Николай Алексеевич Некрасов.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Создатель новой поэтики: поэтическая форма оттеняет прозаичность, грубость, будничность содержания,</a:t>
                      </a:r>
                      <a:r>
                        <a:rPr lang="ru-RU" sz="1600" baseline="0" dirty="0" smtClean="0"/>
                        <a:t> гражданственность тематики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Фёдор Михайлович Достоевский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Изощрённейший</a:t>
                      </a:r>
                      <a:r>
                        <a:rPr lang="ru-RU" sz="1600" dirty="0" smtClean="0"/>
                        <a:t> психологизм, совершенство и сложность образов, глобальность тематики.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285728"/>
          <a:ext cx="8229600" cy="413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1438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Михаил Юрьевич Лермонтов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Русский романтизм, величие и трагизм человеческого бытия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Алексей Константинович Толстой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«Честный» взгляд на историю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Александр Николаевич Островский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«Русский Мольер»: </a:t>
                      </a:r>
                      <a:r>
                        <a:rPr lang="ru-RU" sz="1600" dirty="0" err="1" smtClean="0"/>
                        <a:t>сатиричность</a:t>
                      </a:r>
                      <a:r>
                        <a:rPr lang="ru-RU" sz="1600" dirty="0" smtClean="0"/>
                        <a:t> образов, народность языка, самобытность и национальность характеров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Михаил </a:t>
                      </a:r>
                      <a:r>
                        <a:rPr lang="ru-RU" sz="1600" dirty="0" err="1" smtClean="0"/>
                        <a:t>Евграфович</a:t>
                      </a:r>
                      <a:r>
                        <a:rPr lang="ru-RU" sz="1600" dirty="0" smtClean="0"/>
                        <a:t> Салтыков- Щедрин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Метафоричность языка, острая </a:t>
                      </a:r>
                      <a:r>
                        <a:rPr lang="ru-RU" sz="1600" dirty="0" err="1" smtClean="0"/>
                        <a:t>сатиричность</a:t>
                      </a:r>
                      <a:r>
                        <a:rPr lang="ru-RU" sz="1600" dirty="0" smtClean="0"/>
                        <a:t> содержания, саркастичность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Николай Семёнович Лесков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Христианская мораль</a:t>
                      </a:r>
                      <a:r>
                        <a:rPr lang="ru-RU" sz="1600" baseline="0" dirty="0" smtClean="0"/>
                        <a:t> в художественной прозе, нравственные принципы, необычный «антикварный» язык, образ «праведника»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Антон Павлович Чехов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Высочайшая нравственность, новаторство художественной формы и языка, лиризм, ироничность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Картинка 23 из 5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500570"/>
            <a:ext cx="2143140" cy="2214578"/>
          </a:xfrm>
          <a:prstGeom prst="rect">
            <a:avLst/>
          </a:prstGeom>
          <a:noFill/>
        </p:spPr>
      </p:pic>
      <p:pic>
        <p:nvPicPr>
          <p:cNvPr id="1028" name="Picture 4" descr="Картинка 7 из 5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4500570"/>
            <a:ext cx="1928826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446</TotalTime>
  <Words>445</Words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Художественное слово</vt:lpstr>
      <vt:lpstr>Золотой век русской                  литературы</vt:lpstr>
      <vt:lpstr>Слайд 3</vt:lpstr>
      <vt:lpstr>Слайд 4</vt:lpstr>
      <vt:lpstr>Что подарили русские классики «золотого века» миру?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Художественное слово</dc:title>
  <cp:lastModifiedBy>Sekretar</cp:lastModifiedBy>
  <cp:revision>48</cp:revision>
  <dcterms:modified xsi:type="dcterms:W3CDTF">2011-12-05T13:32:17Z</dcterms:modified>
</cp:coreProperties>
</file>