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Выразительные средства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 примере русской литературы 19 века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500694" y="357166"/>
            <a:ext cx="2971800" cy="1214446"/>
          </a:xfrm>
        </p:spPr>
        <p:txBody>
          <a:bodyPr>
            <a:noAutofit/>
          </a:bodyPr>
          <a:lstStyle/>
          <a:p>
            <a:r>
              <a:rPr lang="ru-RU" sz="1200" dirty="0" err="1" smtClean="0"/>
              <a:t>Ана́фора</a:t>
            </a:r>
            <a:r>
              <a:rPr lang="ru-RU" sz="1200" dirty="0" smtClean="0"/>
              <a:t> или </a:t>
            </a:r>
            <a:r>
              <a:rPr lang="ru-RU" sz="1200" i="1" dirty="0" smtClean="0"/>
              <a:t>единоначатие</a:t>
            </a:r>
            <a:r>
              <a:rPr lang="ru-RU" sz="1200" dirty="0" smtClean="0"/>
              <a:t> -повторение каких-либо сходных звуковых элементов в начале смежных ритмических рядов (полустиший, строк, строф)</a:t>
            </a:r>
            <a:endParaRPr lang="ru-RU" sz="12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>
          <a:xfrm>
            <a:off x="5214942" y="1643050"/>
            <a:ext cx="3295705" cy="471490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Анафора звуковая</a:t>
            </a:r>
          </a:p>
          <a:p>
            <a:r>
              <a:rPr lang="ru-RU" dirty="0" smtClean="0"/>
              <a:t>Повторение одних и тех же сочетаний звуков:</a:t>
            </a:r>
          </a:p>
          <a:p>
            <a:r>
              <a:rPr lang="ru-RU" b="1" dirty="0" smtClean="0"/>
              <a:t>Гро</a:t>
            </a:r>
            <a:r>
              <a:rPr lang="ru-RU" dirty="0" smtClean="0"/>
              <a:t>зой снесённые мосты,</a:t>
            </a:r>
            <a:br>
              <a:rPr lang="ru-RU" dirty="0" smtClean="0"/>
            </a:br>
            <a:r>
              <a:rPr lang="ru-RU" b="1" dirty="0" smtClean="0"/>
              <a:t>Гро</a:t>
            </a:r>
            <a:r>
              <a:rPr lang="ru-RU" dirty="0" smtClean="0"/>
              <a:t>ба с размытого кладбища</a:t>
            </a:r>
          </a:p>
          <a:p>
            <a:r>
              <a:rPr lang="ru-RU" sz="1200" i="1" dirty="0" smtClean="0"/>
              <a:t>А. С. Пушкин «Медный всадник»</a:t>
            </a:r>
          </a:p>
          <a:p>
            <a:r>
              <a:rPr lang="ru-RU" sz="1200" b="1" dirty="0" smtClean="0"/>
              <a:t>Анафора морфемная</a:t>
            </a:r>
          </a:p>
          <a:p>
            <a:r>
              <a:rPr lang="ru-RU" sz="1200" dirty="0" smtClean="0"/>
              <a:t>Повторение одних и тех же </a:t>
            </a:r>
            <a:r>
              <a:rPr lang="ru-RU" sz="1200" dirty="0" smtClean="0"/>
              <a:t>морфем</a:t>
            </a:r>
          </a:p>
          <a:p>
            <a:r>
              <a:rPr lang="ru-RU" sz="1200" dirty="0" smtClean="0"/>
              <a:t>или </a:t>
            </a:r>
            <a:r>
              <a:rPr lang="ru-RU" sz="1200" dirty="0" smtClean="0"/>
              <a:t>частей слов:</a:t>
            </a:r>
          </a:p>
          <a:p>
            <a:r>
              <a:rPr lang="ru-RU" sz="1200" b="1" dirty="0" smtClean="0"/>
              <a:t>Черно</a:t>
            </a:r>
            <a:r>
              <a:rPr lang="ru-RU" sz="1200" dirty="0" smtClean="0"/>
              <a:t>глазую девицу,</a:t>
            </a:r>
            <a:br>
              <a:rPr lang="ru-RU" sz="1200" dirty="0" smtClean="0"/>
            </a:br>
            <a:r>
              <a:rPr lang="ru-RU" sz="1200" b="1" dirty="0" smtClean="0"/>
              <a:t>Черно</a:t>
            </a:r>
            <a:r>
              <a:rPr lang="ru-RU" sz="1200" dirty="0" smtClean="0"/>
              <a:t>гривого коня.</a:t>
            </a:r>
          </a:p>
          <a:p>
            <a:r>
              <a:rPr lang="ru-RU" sz="1200" i="1" dirty="0" smtClean="0"/>
              <a:t>М.Ю. Лермонтов «Узник»</a:t>
            </a:r>
          </a:p>
          <a:p>
            <a:r>
              <a:rPr lang="ru-RU" sz="1200" b="1" dirty="0" smtClean="0"/>
              <a:t>Анафора лексическая</a:t>
            </a:r>
          </a:p>
          <a:p>
            <a:r>
              <a:rPr lang="ru-RU" sz="1200" dirty="0" smtClean="0"/>
              <a:t>Повторение одних и тех же слов</a:t>
            </a:r>
          </a:p>
          <a:p>
            <a:r>
              <a:rPr lang="ru-RU" sz="1200" b="1" dirty="0" smtClean="0"/>
              <a:t>Сумрак </a:t>
            </a:r>
            <a:r>
              <a:rPr lang="ru-RU" sz="1200" dirty="0" smtClean="0"/>
              <a:t>тихий, </a:t>
            </a:r>
            <a:r>
              <a:rPr lang="ru-RU" sz="1200" b="1" dirty="0" smtClean="0"/>
              <a:t>сумрак </a:t>
            </a:r>
            <a:r>
              <a:rPr lang="ru-RU" sz="1200" dirty="0" smtClean="0"/>
              <a:t>сонный.</a:t>
            </a:r>
          </a:p>
          <a:p>
            <a:r>
              <a:rPr lang="ru-RU" sz="1200" dirty="0" smtClean="0"/>
              <a:t>Лейся в глубь моей души</a:t>
            </a:r>
            <a:endParaRPr lang="ru-RU" sz="1200" dirty="0" smtClean="0"/>
          </a:p>
          <a:p>
            <a:r>
              <a:rPr lang="ru-RU" sz="1200" i="1" dirty="0" smtClean="0"/>
              <a:t>Ф.И. Тютчев»Тени сизые смесились»</a:t>
            </a:r>
          </a:p>
          <a:p>
            <a:r>
              <a:rPr lang="ru-RU" sz="1200" b="1" dirty="0" smtClean="0"/>
              <a:t>Анафора синтаксическая</a:t>
            </a:r>
          </a:p>
          <a:p>
            <a:r>
              <a:rPr lang="ru-RU" sz="1200" dirty="0" smtClean="0"/>
              <a:t>Повторение одних и тех же синтаксических конструкций:</a:t>
            </a:r>
          </a:p>
          <a:p>
            <a:r>
              <a:rPr lang="ru-RU" sz="1200" b="1" dirty="0" smtClean="0"/>
              <a:t>Брожу ли</a:t>
            </a:r>
            <a:r>
              <a:rPr lang="ru-RU" sz="1200" dirty="0" smtClean="0"/>
              <a:t> я вдоль улиц шумных,</a:t>
            </a:r>
            <a:br>
              <a:rPr lang="ru-RU" sz="1200" dirty="0" smtClean="0"/>
            </a:br>
            <a:r>
              <a:rPr lang="ru-RU" sz="1200" b="1" dirty="0" smtClean="0"/>
              <a:t>Вхожу ль</a:t>
            </a:r>
            <a:r>
              <a:rPr lang="ru-RU" sz="1200" dirty="0" smtClean="0"/>
              <a:t> во многолюдный храм,</a:t>
            </a:r>
            <a:br>
              <a:rPr lang="ru-RU" sz="1200" dirty="0" smtClean="0"/>
            </a:br>
            <a:r>
              <a:rPr lang="ru-RU" sz="1200" b="1" dirty="0" smtClean="0"/>
              <a:t>Сижу ль</a:t>
            </a:r>
            <a:r>
              <a:rPr lang="ru-RU" sz="1200" dirty="0" smtClean="0"/>
              <a:t> меж юношей безумных,</a:t>
            </a:r>
            <a:br>
              <a:rPr lang="ru-RU" sz="1200" dirty="0" smtClean="0"/>
            </a:br>
            <a:r>
              <a:rPr lang="ru-RU" sz="1200" dirty="0" smtClean="0"/>
              <a:t>Я предаюсь моим мечтам.</a:t>
            </a:r>
          </a:p>
          <a:p>
            <a:r>
              <a:rPr lang="ru-RU" sz="1200" i="1" dirty="0" smtClean="0"/>
              <a:t>А.С. Пушкин «Брожу ли я..»</a:t>
            </a:r>
            <a:endParaRPr lang="ru-RU" sz="1200" i="1" dirty="0"/>
          </a:p>
        </p:txBody>
      </p:sp>
      <p:pic>
        <p:nvPicPr>
          <p:cNvPr id="14" name="Содержимое 13" descr="zhdann_alphabet_01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8051" y="1054100"/>
            <a:ext cx="4164016" cy="4476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571480"/>
            <a:ext cx="3009890" cy="2214578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Звукопись</a:t>
            </a:r>
            <a:r>
              <a:rPr lang="ru-RU" sz="1200" dirty="0" smtClean="0"/>
              <a:t> — художественный прием, связанный с созданием звуковых образов и основанный на использовании звуковых повторов (</a:t>
            </a:r>
            <a:r>
              <a:rPr lang="ru-RU" sz="1200" dirty="0" err="1" smtClean="0"/>
              <a:t>повторов</a:t>
            </a:r>
            <a:r>
              <a:rPr lang="ru-RU" sz="1200" dirty="0" smtClean="0"/>
              <a:t> звуков или их сочетаний), которые могут имитировать в тексте звуки реального мира (свист ветра, шум дождя, щебет птиц и т. п.), а также вызывать ассоциации с какими-либо чувствами и мыслями.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2500306"/>
            <a:ext cx="2971800" cy="31536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Аллитерация</a:t>
            </a:r>
            <a:r>
              <a:rPr lang="ru-RU" dirty="0" smtClean="0"/>
              <a:t> — это прием усиления выразительности текста, основанный на повторении одинаковых или похожих </a:t>
            </a:r>
            <a:r>
              <a:rPr lang="ru-RU" b="1" dirty="0" smtClean="0"/>
              <a:t>согласных </a:t>
            </a:r>
            <a:r>
              <a:rPr lang="ru-RU" dirty="0" smtClean="0"/>
              <a:t>звуков.</a:t>
            </a:r>
          </a:p>
          <a:p>
            <a:r>
              <a:rPr lang="ru-RU" dirty="0" smtClean="0"/>
              <a:t>      Например:</a:t>
            </a:r>
          </a:p>
          <a:p>
            <a:r>
              <a:rPr lang="ru-RU" dirty="0" smtClean="0"/>
              <a:t>Люблю </a:t>
            </a:r>
            <a:r>
              <a:rPr lang="ru-RU" u="sng" dirty="0" smtClean="0"/>
              <a:t>гр</a:t>
            </a:r>
            <a:r>
              <a:rPr lang="ru-RU" dirty="0" smtClean="0"/>
              <a:t>о</a:t>
            </a:r>
            <a:r>
              <a:rPr lang="ru-RU" u="sng" dirty="0" smtClean="0"/>
              <a:t>з</a:t>
            </a:r>
            <a:r>
              <a:rPr lang="ru-RU" dirty="0" smtClean="0"/>
              <a:t>у в начале мая, </a:t>
            </a:r>
            <a:br>
              <a:rPr lang="ru-RU" dirty="0" smtClean="0"/>
            </a:br>
            <a:r>
              <a:rPr lang="ru-RU" dirty="0" smtClean="0"/>
              <a:t>Когда весенний, пе</a:t>
            </a:r>
            <a:r>
              <a:rPr lang="ru-RU" u="sng" dirty="0" smtClean="0"/>
              <a:t>р</a:t>
            </a:r>
            <a:r>
              <a:rPr lang="ru-RU" dirty="0" smtClean="0"/>
              <a:t>вый </a:t>
            </a:r>
            <a:r>
              <a:rPr lang="ru-RU" u="sng" dirty="0" smtClean="0"/>
              <a:t>гр</a:t>
            </a:r>
            <a:r>
              <a:rPr lang="ru-RU" dirty="0" smtClean="0"/>
              <a:t>ом, </a:t>
            </a:r>
            <a:br>
              <a:rPr lang="ru-RU" dirty="0" smtClean="0"/>
            </a:br>
            <a:r>
              <a:rPr lang="ru-RU" dirty="0" smtClean="0"/>
              <a:t>Как бы </a:t>
            </a:r>
            <a:r>
              <a:rPr lang="ru-RU" u="sng" dirty="0" err="1" smtClean="0"/>
              <a:t>р</a:t>
            </a:r>
            <a:r>
              <a:rPr lang="ru-RU" dirty="0" err="1" smtClean="0"/>
              <a:t>е</a:t>
            </a:r>
            <a:r>
              <a:rPr lang="ru-RU" u="sng" dirty="0" err="1" smtClean="0"/>
              <a:t>з</a:t>
            </a:r>
            <a:r>
              <a:rPr lang="ru-RU" dirty="0" err="1" smtClean="0"/>
              <a:t>вяся</a:t>
            </a:r>
            <a:r>
              <a:rPr lang="ru-RU" dirty="0" smtClean="0"/>
              <a:t> и и</a:t>
            </a:r>
            <a:r>
              <a:rPr lang="ru-RU" u="sng" dirty="0" smtClean="0"/>
              <a:t>гр</a:t>
            </a:r>
            <a:r>
              <a:rPr lang="ru-RU" dirty="0" smtClean="0"/>
              <a:t>ая, </a:t>
            </a:r>
            <a:br>
              <a:rPr lang="ru-RU" dirty="0" smtClean="0"/>
            </a:br>
            <a:r>
              <a:rPr lang="ru-RU" u="sng" dirty="0" smtClean="0"/>
              <a:t>Гр</a:t>
            </a:r>
            <a:r>
              <a:rPr lang="ru-RU" dirty="0" smtClean="0"/>
              <a:t>охочет в небе </a:t>
            </a:r>
            <a:r>
              <a:rPr lang="ru-RU" dirty="0" err="1" smtClean="0"/>
              <a:t>голубом</a:t>
            </a:r>
            <a:r>
              <a:rPr lang="ru-RU" dirty="0" smtClean="0"/>
              <a:t>. (Ф. И. Тютчев) </a:t>
            </a:r>
            <a:endParaRPr lang="ru-RU" dirty="0" smtClean="0"/>
          </a:p>
          <a:p>
            <a:r>
              <a:rPr lang="ru-RU" b="1" dirty="0" smtClean="0"/>
              <a:t>Ассонанс</a:t>
            </a:r>
            <a:r>
              <a:rPr lang="ru-RU" dirty="0" smtClean="0"/>
              <a:t> — это прием усиления выразительности текста, основанный на повторении одинаковых или похожих </a:t>
            </a:r>
            <a:r>
              <a:rPr lang="ru-RU" b="1" dirty="0" smtClean="0"/>
              <a:t>гласных </a:t>
            </a:r>
            <a:r>
              <a:rPr lang="ru-RU" dirty="0" smtClean="0"/>
              <a:t>звуков.</a:t>
            </a:r>
          </a:p>
          <a:p>
            <a:r>
              <a:rPr lang="ru-RU" dirty="0" smtClean="0"/>
              <a:t>      Например:</a:t>
            </a:r>
          </a:p>
          <a:p>
            <a:r>
              <a:rPr lang="ru-RU" dirty="0" smtClean="0"/>
              <a:t>...Бежит и слышит за собой — </a:t>
            </a:r>
            <a:br>
              <a:rPr lang="ru-RU" dirty="0" smtClean="0"/>
            </a:br>
            <a:r>
              <a:rPr lang="ru-RU" dirty="0" smtClean="0"/>
              <a:t>            Как будто грома грохотанье </a:t>
            </a:r>
            <a:br>
              <a:rPr lang="ru-RU" dirty="0" smtClean="0"/>
            </a:br>
            <a:r>
              <a:rPr lang="ru-RU" dirty="0" smtClean="0"/>
              <a:t>            Тяжело-звонкое скаканье </a:t>
            </a:r>
            <a:br>
              <a:rPr lang="ru-RU" dirty="0" smtClean="0"/>
            </a:br>
            <a:r>
              <a:rPr lang="ru-RU" dirty="0" smtClean="0"/>
              <a:t>            По потрясенной мостовой. (А. С. Пушкин)</a:t>
            </a:r>
            <a:endParaRPr lang="ru-RU" dirty="0"/>
          </a:p>
        </p:txBody>
      </p:sp>
      <p:pic>
        <p:nvPicPr>
          <p:cNvPr id="5" name="Содержимое 4" descr="zhdann_alphabet_08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8050" y="1054100"/>
            <a:ext cx="4333875" cy="44767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642918"/>
            <a:ext cx="2971800" cy="9144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Инверсия-</a:t>
            </a:r>
            <a:r>
              <a:rPr lang="ru-RU" sz="1600" dirty="0" smtClean="0"/>
              <a:t>расположение слов в предложении или в фразе в ином порядке, чем это установлено правилами грамматики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И долго милой </a:t>
            </a:r>
            <a:r>
              <a:rPr lang="ru-RU" b="1" dirty="0" err="1" smtClean="0"/>
              <a:t>Мариулы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Я имя нежное твердил. </a:t>
            </a:r>
          </a:p>
          <a:p>
            <a:r>
              <a:rPr lang="ru-RU" b="1" dirty="0" smtClean="0"/>
              <a:t>(А. Пушкин) </a:t>
            </a:r>
          </a:p>
          <a:p>
            <a:r>
              <a:rPr lang="ru-RU" sz="1100" b="1" i="1" dirty="0" smtClean="0"/>
              <a:t>Прозаическая структура этой фразы была бы такой: «И я долго твердил нежное имя милой </a:t>
            </a:r>
            <a:r>
              <a:rPr lang="ru-RU" sz="1100" b="1" i="1" dirty="0" err="1" smtClean="0"/>
              <a:t>Мариулы</a:t>
            </a:r>
            <a:r>
              <a:rPr lang="ru-RU" sz="1100" b="1" i="1" dirty="0" smtClean="0"/>
              <a:t>». </a:t>
            </a:r>
          </a:p>
          <a:p>
            <a:r>
              <a:rPr lang="ru-RU" b="1" dirty="0" err="1" smtClean="0"/>
              <a:t>Арагвы</a:t>
            </a:r>
            <a:r>
              <a:rPr lang="ru-RU" b="1" dirty="0" smtClean="0"/>
              <a:t> светлой он счастливо</a:t>
            </a:r>
            <a:br>
              <a:rPr lang="ru-RU" b="1" dirty="0" smtClean="0"/>
            </a:br>
            <a:r>
              <a:rPr lang="ru-RU" b="1" dirty="0" smtClean="0"/>
              <a:t>Достиг зеленых берегов. </a:t>
            </a:r>
          </a:p>
          <a:p>
            <a:r>
              <a:rPr lang="ru-RU" b="1" dirty="0" smtClean="0"/>
              <a:t>(М. Лермонтов) </a:t>
            </a:r>
          </a:p>
          <a:p>
            <a:r>
              <a:rPr lang="ru-RU" sz="1100" b="1" i="1" dirty="0" smtClean="0"/>
              <a:t>Прозаическая структура — «Он счастливо достиг зеленых берегов светлой </a:t>
            </a:r>
            <a:r>
              <a:rPr lang="ru-RU" sz="1100" b="1" i="1" dirty="0" err="1" smtClean="0"/>
              <a:t>Арагвы</a:t>
            </a:r>
            <a:r>
              <a:rPr lang="ru-RU" sz="1100" b="1" i="1" dirty="0" smtClean="0"/>
              <a:t>» — придает всей фразе слишком обыденный вид. </a:t>
            </a:r>
          </a:p>
          <a:p>
            <a:r>
              <a:rPr lang="ru-RU" b="1" dirty="0" smtClean="0"/>
              <a:t>Лишь музы девственную душу</a:t>
            </a:r>
            <a:br>
              <a:rPr lang="ru-RU" b="1" dirty="0" smtClean="0"/>
            </a:br>
            <a:r>
              <a:rPr lang="ru-RU" b="1" dirty="0" smtClean="0"/>
              <a:t>В пророческих тревожат боги снах. </a:t>
            </a:r>
          </a:p>
          <a:p>
            <a:r>
              <a:rPr lang="ru-RU" b="1" dirty="0" smtClean="0"/>
              <a:t>(Ф. Тютчев) </a:t>
            </a:r>
          </a:p>
          <a:p>
            <a:r>
              <a:rPr lang="ru-RU" sz="1100" b="1" i="1" dirty="0" smtClean="0"/>
              <a:t>Прозаическая структура фразы: «Боги тревожат в пророческих снах лишь девственную душу Музы». </a:t>
            </a:r>
          </a:p>
          <a:p>
            <a:endParaRPr lang="ru-RU" dirty="0"/>
          </a:p>
        </p:txBody>
      </p:sp>
      <p:pic>
        <p:nvPicPr>
          <p:cNvPr id="5" name="Содержимое 4" descr="zhdann_alphabet_09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8050" y="1054100"/>
            <a:ext cx="4333875" cy="4476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500042"/>
            <a:ext cx="2971800" cy="1571636"/>
          </a:xfrm>
        </p:spPr>
        <p:txBody>
          <a:bodyPr>
            <a:noAutofit/>
          </a:bodyPr>
          <a:lstStyle/>
          <a:p>
            <a:r>
              <a:rPr lang="ru-RU" sz="1050" dirty="0" smtClean="0"/>
              <a:t>МЕТАФОРА — вид тропа </a:t>
            </a:r>
            <a:r>
              <a:rPr lang="ru-RU" sz="1050" dirty="0" smtClean="0"/>
              <a:t>употребление </a:t>
            </a:r>
            <a:r>
              <a:rPr lang="ru-RU" sz="1050" dirty="0" smtClean="0"/>
              <a:t>слова в переносном значении; словосочетание, употребляемое в переносном значении, в основе которого лежит неназванное сравнение предмета с каким-либо другим на основании их общего признака.</a:t>
            </a:r>
            <a:br>
              <a:rPr lang="ru-RU" sz="1050" dirty="0" smtClean="0"/>
            </a:br>
            <a:endParaRPr lang="ru-RU" sz="105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72132" y="1928802"/>
            <a:ext cx="2971800" cy="4206112"/>
          </a:xfrm>
        </p:spPr>
        <p:txBody>
          <a:bodyPr/>
          <a:lstStyle/>
          <a:p>
            <a:r>
              <a:rPr lang="ru-RU" sz="1050" dirty="0" smtClean="0"/>
              <a:t>Среди других тропов метафора занимает центральное место, так как позволяет создать ёмкие образы, основанные на ярких, неожиданных ассоциациях. В основу метафор может быть положено сходство самых различных признаков предметов: цвета, формы, объёма, назначения, положения и т. д.</a:t>
            </a:r>
          </a:p>
          <a:p>
            <a:r>
              <a:rPr lang="ru-RU" sz="1200" i="1" dirty="0" smtClean="0"/>
              <a:t>Унынья моего </a:t>
            </a:r>
            <a:r>
              <a:rPr lang="ru-RU" sz="1200" i="1" dirty="0" smtClean="0"/>
              <a:t>ничто</a:t>
            </a:r>
          </a:p>
          <a:p>
            <a:r>
              <a:rPr lang="ru-RU" sz="1200" i="1" dirty="0" smtClean="0"/>
              <a:t> Не </a:t>
            </a:r>
            <a:r>
              <a:rPr lang="ru-RU" sz="1200" i="1" dirty="0" smtClean="0"/>
              <a:t>мучит, не тревожит,</a:t>
            </a:r>
          </a:p>
          <a:p>
            <a:r>
              <a:rPr lang="ru-RU" sz="1200" i="1" dirty="0" smtClean="0"/>
              <a:t> </a:t>
            </a:r>
            <a:r>
              <a:rPr lang="ru-RU" sz="1200" i="1" dirty="0" smtClean="0"/>
              <a:t>И </a:t>
            </a:r>
            <a:r>
              <a:rPr lang="ru-RU" sz="1200" b="1" i="1" dirty="0" smtClean="0"/>
              <a:t>сердце вновь горит</a:t>
            </a:r>
            <a:r>
              <a:rPr lang="ru-RU" sz="1200" i="1" dirty="0" smtClean="0"/>
              <a:t> </a:t>
            </a:r>
            <a:endParaRPr lang="ru-RU" sz="1200" i="1" dirty="0" smtClean="0"/>
          </a:p>
          <a:p>
            <a:r>
              <a:rPr lang="ru-RU" sz="1200" i="1" dirty="0" smtClean="0"/>
              <a:t>И любит </a:t>
            </a:r>
            <a:r>
              <a:rPr lang="ru-RU" sz="1200" i="1" dirty="0" smtClean="0"/>
              <a:t>— </a:t>
            </a:r>
            <a:r>
              <a:rPr lang="ru-RU" sz="1200" i="1" dirty="0" smtClean="0"/>
              <a:t>оттого, что </a:t>
            </a:r>
            <a:r>
              <a:rPr lang="ru-RU" sz="1200" i="1" dirty="0" smtClean="0"/>
              <a:t>не любить оно не может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А.С. Пушкин «На холмах Грузии…»</a:t>
            </a:r>
            <a:endParaRPr lang="ru-RU" sz="1200" dirty="0"/>
          </a:p>
        </p:txBody>
      </p:sp>
      <p:pic>
        <p:nvPicPr>
          <p:cNvPr id="5" name="Содержимое 4" descr="zhdann_alphabet_12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8050" y="1054100"/>
            <a:ext cx="4333875" cy="4476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428604"/>
            <a:ext cx="2971800" cy="1271566"/>
          </a:xfrm>
        </p:spPr>
        <p:txBody>
          <a:bodyPr>
            <a:normAutofit fontScale="90000"/>
          </a:bodyPr>
          <a:lstStyle/>
          <a:p>
            <a:r>
              <a:rPr lang="ru-RU" sz="1000" dirty="0" smtClean="0"/>
              <a:t>Олицетворение, прозопопея (от греч. </a:t>
            </a:r>
            <a:r>
              <a:rPr lang="ru-RU" sz="1000" dirty="0" err="1" smtClean="0"/>
              <a:t>prósōpon</a:t>
            </a:r>
            <a:r>
              <a:rPr lang="ru-RU" sz="1000" dirty="0" smtClean="0"/>
              <a:t> — лицо и </a:t>
            </a:r>
            <a:r>
              <a:rPr lang="ru-RU" sz="1000" dirty="0" err="1" smtClean="0"/>
              <a:t>poiéō</a:t>
            </a:r>
            <a:r>
              <a:rPr lang="ru-RU" sz="1000" dirty="0" smtClean="0"/>
              <a:t> — делаю), персонификация (от лат. </a:t>
            </a:r>
            <a:r>
              <a:rPr lang="ru-RU" sz="1000" dirty="0" err="1" smtClean="0"/>
              <a:t>persona</a:t>
            </a:r>
            <a:r>
              <a:rPr lang="ru-RU" sz="1000" dirty="0" smtClean="0"/>
              <a:t> — лицо, личность и </a:t>
            </a:r>
            <a:r>
              <a:rPr lang="ru-RU" sz="1000" dirty="0" err="1" smtClean="0"/>
              <a:t>facio</a:t>
            </a:r>
            <a:r>
              <a:rPr lang="ru-RU" sz="1000" dirty="0" smtClean="0"/>
              <a:t> — делаю), особый вид </a:t>
            </a:r>
            <a:r>
              <a:rPr lang="ru-RU" sz="1000" dirty="0" smtClean="0"/>
              <a:t> метафоры: </a:t>
            </a:r>
            <a:r>
              <a:rPr lang="ru-RU" sz="1000" dirty="0" smtClean="0"/>
              <a:t>перенесение человеческих черт (шире — черт живого существа) на неодушевленные предметы и явления.</a:t>
            </a:r>
            <a:endParaRPr lang="ru-RU" sz="1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72132" y="1714488"/>
            <a:ext cx="2971800" cy="420611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В пустыне чахлой и скупой, </a:t>
            </a:r>
            <a:br>
              <a:rPr lang="ru-RU" sz="1200" dirty="0" smtClean="0"/>
            </a:br>
            <a:r>
              <a:rPr lang="ru-RU" sz="1200" dirty="0" smtClean="0"/>
              <a:t>На почве, зноем раскаленной, </a:t>
            </a:r>
            <a:br>
              <a:rPr lang="ru-RU" sz="1200" dirty="0" smtClean="0"/>
            </a:br>
            <a:r>
              <a:rPr lang="ru-RU" sz="1200" dirty="0" smtClean="0"/>
              <a:t>Анчар, как грозный часовой, </a:t>
            </a:r>
            <a:br>
              <a:rPr lang="ru-RU" sz="1200" dirty="0" smtClean="0"/>
            </a:br>
            <a:r>
              <a:rPr lang="ru-RU" sz="1200" dirty="0" smtClean="0"/>
              <a:t>Стоит — один во всей вселенной.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i="1" dirty="0" smtClean="0"/>
              <a:t>А.С. Пушкин «Анчар»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 smtClean="0"/>
              <a:t>Устало все кругом: устал и цвет небес,</a:t>
            </a:r>
            <a:br>
              <a:rPr lang="ru-RU" sz="1300" dirty="0" smtClean="0"/>
            </a:br>
            <a:r>
              <a:rPr lang="ru-RU" sz="1300" dirty="0" smtClean="0"/>
              <a:t>И ветер, и река, и месяц, что родился,</a:t>
            </a:r>
            <a:br>
              <a:rPr lang="ru-RU" sz="1300" dirty="0" smtClean="0"/>
            </a:br>
            <a:r>
              <a:rPr lang="ru-RU" sz="1300" dirty="0" smtClean="0"/>
              <a:t>И ночь, и в зелени потусклой спящий лес,</a:t>
            </a:r>
            <a:br>
              <a:rPr lang="ru-RU" sz="1300" dirty="0" smtClean="0"/>
            </a:br>
            <a:r>
              <a:rPr lang="ru-RU" sz="1300" dirty="0" smtClean="0"/>
              <a:t>И желтый тот листок, что, наконец, свалился. </a:t>
            </a:r>
          </a:p>
          <a:p>
            <a:r>
              <a:rPr lang="ru-RU" sz="1100" i="1" dirty="0" smtClean="0"/>
              <a:t>А.А. Фет «Устало все кругом…»</a:t>
            </a:r>
            <a:endParaRPr lang="ru-RU" sz="1100" i="1" dirty="0" smtClean="0"/>
          </a:p>
          <a:p>
            <a:r>
              <a:rPr lang="ru-RU" sz="1300" dirty="0" smtClean="0"/>
              <a:t>Поют деревья, блещут воды,</a:t>
            </a:r>
            <a:br>
              <a:rPr lang="ru-RU" sz="1300" dirty="0" smtClean="0"/>
            </a:br>
            <a:r>
              <a:rPr lang="ru-RU" sz="1300" dirty="0" smtClean="0"/>
              <a:t>Любовью воздух растворен,</a:t>
            </a:r>
            <a:br>
              <a:rPr lang="ru-RU" sz="1300" dirty="0" smtClean="0"/>
            </a:br>
            <a:r>
              <a:rPr lang="ru-RU" sz="1300" dirty="0" smtClean="0"/>
              <a:t>И мир, цветущий мир природы,</a:t>
            </a:r>
            <a:br>
              <a:rPr lang="ru-RU" sz="1300" dirty="0" smtClean="0"/>
            </a:br>
            <a:r>
              <a:rPr lang="ru-RU" sz="1300" dirty="0" smtClean="0"/>
              <a:t>Избытком жизни упоен. </a:t>
            </a:r>
          </a:p>
          <a:p>
            <a:r>
              <a:rPr lang="ru-RU" sz="1100" i="1" dirty="0" smtClean="0"/>
              <a:t>Ф.И. Тютчев «Сияют воды…»</a:t>
            </a:r>
            <a:endParaRPr lang="ru-RU" sz="1100" i="1" dirty="0" smtClean="0"/>
          </a:p>
          <a:p>
            <a:endParaRPr lang="ru-RU" dirty="0"/>
          </a:p>
        </p:txBody>
      </p:sp>
      <p:pic>
        <p:nvPicPr>
          <p:cNvPr id="5" name="Содержимое 4" descr="zhdann_alphabet_14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8050" y="1054100"/>
            <a:ext cx="4333875" cy="44767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205</Words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Выразительные средства языка</vt:lpstr>
      <vt:lpstr>Ана́фора или единоначатие -повторение каких-либо сходных звуковых элементов в начале смежных ритмических рядов (полустиший, строк, строф)</vt:lpstr>
      <vt:lpstr>Звукопись — художественный прием, связанный с созданием звуковых образов и основанный на использовании звуковых повторов (повторов звуков или их сочетаний), которые могут имитировать в тексте звуки реального мира (свист ветра, шум дождя, щебет птиц и т. п.), а также вызывать ассоциации с какими-либо чувствами и мыслями. </vt:lpstr>
      <vt:lpstr>Инверсия-расположение слов в предложении или в фразе в ином порядке, чем это установлено правилами грамматики</vt:lpstr>
      <vt:lpstr>МЕТАФОРА — вид тропа употребление слова в переносном значении; словосочетание, употребляемое в переносном значении, в основе которого лежит неназванное сравнение предмета с каким-либо другим на основании их общего признака. </vt:lpstr>
      <vt:lpstr>Олицетворение, прозопопея (от греч. prósōpon — лицо и poiéō — делаю), персонификация (от лат. persona — лицо, личность и facio — делаю), особый вид  метафоры: перенесение человеческих черт (шире — черт живого существа) на неодушевленные предметы и явления.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Выразительные средства языка</dc:title>
  <cp:lastModifiedBy>Sekretar</cp:lastModifiedBy>
  <cp:revision>10</cp:revision>
  <dcterms:modified xsi:type="dcterms:W3CDTF">2011-11-22T12:29:17Z</dcterms:modified>
</cp:coreProperties>
</file>