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9"/>
  </p:notesMasterIdLst>
  <p:sldIdLst>
    <p:sldId id="281" r:id="rId2"/>
    <p:sldId id="282" r:id="rId3"/>
    <p:sldId id="257" r:id="rId4"/>
    <p:sldId id="265" r:id="rId5"/>
    <p:sldId id="280" r:id="rId6"/>
    <p:sldId id="286" r:id="rId7"/>
    <p:sldId id="283" r:id="rId8"/>
    <p:sldId id="285" r:id="rId9"/>
    <p:sldId id="284" r:id="rId10"/>
    <p:sldId id="287" r:id="rId11"/>
    <p:sldId id="289" r:id="rId12"/>
    <p:sldId id="288" r:id="rId13"/>
    <p:sldId id="291" r:id="rId14"/>
    <p:sldId id="294" r:id="rId15"/>
    <p:sldId id="295" r:id="rId16"/>
    <p:sldId id="264" r:id="rId17"/>
    <p:sldId id="29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5611"/>
    <a:srgbClr val="660066"/>
    <a:srgbClr val="D2A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76" autoAdjust="0"/>
  </p:normalViewPr>
  <p:slideViewPr>
    <p:cSldViewPr>
      <p:cViewPr varScale="1">
        <p:scale>
          <a:sx n="64" d="100"/>
          <a:sy n="64" d="100"/>
        </p:scale>
        <p:origin x="-61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1" d="100"/>
        <a:sy n="61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B8D28-350F-47F9-8F6D-15B1D09A087B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2B4C8-052E-46A8-81A7-B744A22BF1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50429B-C92C-42AF-8D03-12F224542380}" type="slidenum">
              <a:rPr lang="ru-RU"/>
              <a:pPr/>
              <a:t>14</a:t>
            </a:fld>
            <a:endParaRPr lang="ru-RU"/>
          </a:p>
        </p:txBody>
      </p:sp>
      <p:sp>
        <p:nvSpPr>
          <p:cNvPr id="6147" name="Rectangle 7"/>
          <p:cNvSpPr txBox="1">
            <a:spLocks noGrp="1" noChangeArrowheads="1"/>
          </p:cNvSpPr>
          <p:nvPr/>
        </p:nvSpPr>
        <p:spPr bwMode="auto">
          <a:xfrm>
            <a:off x="3886201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71E6B3DD-0BC1-436F-9C28-0C8FCAE475E6}" type="slidenum">
              <a:rPr lang="ru-RU" sz="1200">
                <a:latin typeface="Times New Roman" pitchFamily="18" charset="0"/>
              </a:rPr>
              <a:pPr algn="r" eaLnBrk="0" hangingPunct="0"/>
              <a:t>14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614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080" tIns="46040" rIns="92080" bIns="46040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2BAD-7CD9-4C91-BF21-569ACDEBE8BA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80D3-BFC0-4136-AE9C-10492F0059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2BAD-7CD9-4C91-BF21-569ACDEBE8BA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80D3-BFC0-4136-AE9C-10492F005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2BAD-7CD9-4C91-BF21-569ACDEBE8BA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80D3-BFC0-4136-AE9C-10492F005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2BAD-7CD9-4C91-BF21-569ACDEBE8BA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80D3-BFC0-4136-AE9C-10492F005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2BAD-7CD9-4C91-BF21-569ACDEBE8BA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2BD80D3-BFC0-4136-AE9C-10492F005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2BAD-7CD9-4C91-BF21-569ACDEBE8BA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80D3-BFC0-4136-AE9C-10492F005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2BAD-7CD9-4C91-BF21-569ACDEBE8BA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80D3-BFC0-4136-AE9C-10492F005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2BAD-7CD9-4C91-BF21-569ACDEBE8BA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80D3-BFC0-4136-AE9C-10492F005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2BAD-7CD9-4C91-BF21-569ACDEBE8BA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80D3-BFC0-4136-AE9C-10492F005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2BAD-7CD9-4C91-BF21-569ACDEBE8BA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80D3-BFC0-4136-AE9C-10492F005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2BAD-7CD9-4C91-BF21-569ACDEBE8BA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80D3-BFC0-4136-AE9C-10492F005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7222BAD-7CD9-4C91-BF21-569ACDEBE8BA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2BD80D3-BFC0-4136-AE9C-10492F005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8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8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8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8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«</a:t>
            </a:r>
            <a:r>
              <a:rPr lang="ru-RU" i="1" dirty="0" smtClean="0">
                <a:solidFill>
                  <a:schemeClr val="tx1">
                    <a:lumMod val="85000"/>
                  </a:schemeClr>
                </a:solidFill>
              </a:rPr>
              <a:t> Особенности организации образовательного процесса в МКОУ «Лицей села Верхний Мамон» при переходе на ФГОС ООО»</a:t>
            </a:r>
            <a:endParaRPr lang="ru-RU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4143404"/>
          </a:xfrm>
        </p:spPr>
        <p:txBody>
          <a:bodyPr/>
          <a:lstStyle/>
          <a:p>
            <a:pPr>
              <a:buNone/>
            </a:pPr>
            <a:endParaRPr lang="ru-RU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2972" y="5143512"/>
            <a:ext cx="5962594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Заместитель  директора по УВР </a:t>
            </a:r>
          </a:p>
          <a:p>
            <a:pPr algn="r"/>
            <a:r>
              <a:rPr lang="ru-RU" b="1" dirty="0" smtClean="0"/>
              <a:t>МКОУ «Лицей села Верхний Мамон»</a:t>
            </a:r>
          </a:p>
          <a:p>
            <a:pPr algn="r"/>
            <a:r>
              <a:rPr lang="ru-RU" sz="3200" b="1" dirty="0" smtClean="0"/>
              <a:t>Кортунова Лилия Николаевна </a:t>
            </a:r>
            <a:endParaRPr lang="ru-RU" sz="3200" dirty="0" smtClean="0"/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1026" name="Picture 2" descr="http://gimnasium12.ucoz.ru/image/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28604"/>
            <a:ext cx="3143250" cy="857251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новая цель российского образования: воспитание, социально-педагогическая поддержка становления и развития высоконравственного и ответственного, творческого, инициативного, компетентного гражданина России.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Каковы основные задачи ?..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Основные задачи образования сегодня – не просто вооружить ученика фиксированным набором знаний, а сформировать у него </a:t>
            </a:r>
            <a:r>
              <a:rPr lang="ru-RU" sz="4800" b="1" u="sng" dirty="0" smtClean="0"/>
              <a:t>умение и желание </a:t>
            </a:r>
            <a:endParaRPr lang="ru-RU" b="1" u="sng" dirty="0" smtClean="0"/>
          </a:p>
          <a:p>
            <a:pPr>
              <a:buNone/>
            </a:pPr>
            <a:r>
              <a:rPr lang="ru-RU" b="1" dirty="0" smtClean="0"/>
              <a:t>учиться всю жизнь,  работать в команде, способность к саморазвитию на основе рефлексивной самоорганизации.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600" u="sng" dirty="0" smtClean="0"/>
              <a:t>Технологии, </a:t>
            </a:r>
            <a:br>
              <a:rPr lang="ru-RU" sz="3600" u="sng" dirty="0" smtClean="0"/>
            </a:br>
            <a:r>
              <a:rPr lang="ru-RU" sz="3600" u="sng" dirty="0" smtClean="0"/>
              <a:t>соответствующие ФГОС второго поколения:</a:t>
            </a:r>
            <a:br>
              <a:rPr lang="ru-RU" sz="3600" u="sng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8229600" cy="4709160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dirty="0" smtClean="0"/>
              <a:t>1.  </a:t>
            </a:r>
            <a:r>
              <a:rPr lang="ru-RU" sz="2000" dirty="0" smtClean="0"/>
              <a:t>Обучение на основе учебных ситуаций</a:t>
            </a:r>
          </a:p>
          <a:p>
            <a:pPr fontAlgn="base">
              <a:buNone/>
            </a:pPr>
            <a:r>
              <a:rPr lang="ru-RU" sz="2000" dirty="0" smtClean="0"/>
              <a:t>2.  Проектная деятельность</a:t>
            </a:r>
          </a:p>
          <a:p>
            <a:pPr fontAlgn="base">
              <a:buNone/>
            </a:pPr>
            <a:r>
              <a:rPr lang="ru-RU" sz="2000" dirty="0" smtClean="0"/>
              <a:t>3.  Технология уровневой дифференциации</a:t>
            </a:r>
          </a:p>
          <a:p>
            <a:pPr fontAlgn="base">
              <a:buNone/>
            </a:pPr>
            <a:r>
              <a:rPr lang="ru-RU" sz="2000" dirty="0" smtClean="0"/>
              <a:t>4.  Информационные и коммуникационные технологии</a:t>
            </a:r>
          </a:p>
          <a:p>
            <a:pPr fontAlgn="base">
              <a:buNone/>
            </a:pPr>
            <a:r>
              <a:rPr lang="ru-RU" sz="2000" dirty="0" smtClean="0"/>
              <a:t>5.  Технология проблемно-диалогического обучения</a:t>
            </a:r>
          </a:p>
          <a:p>
            <a:pPr fontAlgn="base">
              <a:buNone/>
            </a:pPr>
            <a:r>
              <a:rPr lang="ru-RU" sz="2000" dirty="0" smtClean="0"/>
              <a:t>6.  Технология работы с текстом. Технология формирования типа правильной читательской грамотности.</a:t>
            </a:r>
          </a:p>
          <a:p>
            <a:pPr fontAlgn="base">
              <a:buNone/>
            </a:pPr>
            <a:r>
              <a:rPr lang="ru-RU" sz="2000" dirty="0" smtClean="0"/>
              <a:t>7.  Технология оценивания учебных достижений.</a:t>
            </a:r>
          </a:p>
          <a:p>
            <a:endParaRPr lang="ru-RU" dirty="0"/>
          </a:p>
        </p:txBody>
      </p:sp>
      <p:pic>
        <p:nvPicPr>
          <p:cNvPr id="4" name="Рисунок 3" descr="Зака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4327726"/>
            <a:ext cx="3406801" cy="25551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Реализация технологии </a:t>
            </a:r>
            <a:r>
              <a:rPr lang="ru-RU" sz="2700" dirty="0" err="1" smtClean="0"/>
              <a:t>деятельностного</a:t>
            </a:r>
            <a:r>
              <a:rPr lang="ru-RU" sz="2700" dirty="0" smtClean="0"/>
              <a:t> метода в практическом преподавании обеспечивается следующей системой дидактических принципов:</a:t>
            </a:r>
            <a:br>
              <a:rPr lang="ru-RU" sz="27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1) Принцип </a:t>
            </a:r>
            <a:r>
              <a:rPr lang="ru-RU" b="1" i="1" dirty="0" smtClean="0"/>
              <a:t>деятельности </a:t>
            </a:r>
            <a:endParaRPr lang="ru-RU" i="1" dirty="0" smtClean="0"/>
          </a:p>
          <a:p>
            <a:r>
              <a:rPr lang="ru-RU" b="1" dirty="0" smtClean="0"/>
              <a:t>2) Принцип </a:t>
            </a:r>
            <a:r>
              <a:rPr lang="ru-RU" b="1" i="1" dirty="0" smtClean="0"/>
              <a:t>непрерывности</a:t>
            </a:r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3) Принцип </a:t>
            </a:r>
            <a:r>
              <a:rPr lang="ru-RU" b="1" i="1" dirty="0" smtClean="0"/>
              <a:t>целостности</a:t>
            </a:r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4) Принцип </a:t>
            </a:r>
            <a:r>
              <a:rPr lang="ru-RU" b="1" i="1" dirty="0" smtClean="0"/>
              <a:t>минимакса</a:t>
            </a:r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5) Принцип </a:t>
            </a:r>
            <a:r>
              <a:rPr lang="ru-RU" b="1" i="1" dirty="0" smtClean="0"/>
              <a:t>психологической комфортности</a:t>
            </a:r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6) Принцип </a:t>
            </a:r>
            <a:r>
              <a:rPr lang="ru-RU" b="1" i="1" dirty="0" smtClean="0"/>
              <a:t>вариативности</a:t>
            </a:r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7) Принцип </a:t>
            </a:r>
            <a:r>
              <a:rPr lang="ru-RU" b="1" i="1" dirty="0" smtClean="0"/>
              <a:t>творчества</a:t>
            </a:r>
            <a:r>
              <a:rPr lang="ru-RU" b="1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Системно - </a:t>
            </a:r>
            <a:r>
              <a:rPr lang="ru-RU" dirty="0" err="1" smtClean="0"/>
              <a:t>деятельностный</a:t>
            </a:r>
            <a:r>
              <a:rPr lang="ru-RU" dirty="0" smtClean="0"/>
              <a:t> подход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Основная идея его состоит в том, что новые знания не даются в готовом виде. Дети «открывают» их сами в процессе самостоятельной исследовательской деятельности. Они становятся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маленькими учеными, делающими свое собственное открытие. </a:t>
            </a:r>
            <a:endParaRPr lang="ru-RU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Зака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4500570"/>
            <a:ext cx="2786082" cy="20895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defRPr/>
            </a:pPr>
            <a:fld id="{55F37E29-9B1F-4CCC-A3E7-908AEE8E1B7A}" type="slidenum">
              <a:rPr lang="ru-RU" sz="1400">
                <a:latin typeface="+mn-lt"/>
              </a:rPr>
              <a:pPr algn="r" eaLnBrk="0" hangingPunct="0">
                <a:defRPr/>
              </a:pPr>
              <a:t>14</a:t>
            </a:fld>
            <a:endParaRPr lang="ru-RU" sz="1400">
              <a:latin typeface="+mn-lt"/>
            </a:endParaRPr>
          </a:p>
        </p:txBody>
      </p:sp>
      <p:sp>
        <p:nvSpPr>
          <p:cNvPr id="909314" name="AutoShape 2"/>
          <p:cNvSpPr>
            <a:spLocks noChangeArrowheads="1"/>
          </p:cNvSpPr>
          <p:nvPr/>
        </p:nvSpPr>
        <p:spPr bwMode="gray">
          <a:xfrm>
            <a:off x="0" y="152400"/>
            <a:ext cx="9144000" cy="1260475"/>
          </a:xfrm>
          <a:prstGeom prst="roundRect">
            <a:avLst>
              <a:gd name="adj" fmla="val 46389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200" b="1" dirty="0">
                <a:solidFill>
                  <a:srgbClr val="0F0FD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Изменения в образовательном процессе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3200" b="1" dirty="0">
                <a:solidFill>
                  <a:srgbClr val="0F0FD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при переходе</a:t>
            </a:r>
            <a:r>
              <a:rPr lang="en-US" sz="3200" b="1" dirty="0">
                <a:solidFill>
                  <a:srgbClr val="0F0FD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1" dirty="0">
                <a:solidFill>
                  <a:srgbClr val="0F0FD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</a:t>
            </a:r>
            <a:r>
              <a:rPr lang="en-US" sz="3200" b="1" dirty="0">
                <a:solidFill>
                  <a:srgbClr val="0F0FD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“</a:t>
            </a:r>
            <a:r>
              <a:rPr lang="ru-RU" sz="3200" b="1" dirty="0" err="1">
                <a:solidFill>
                  <a:srgbClr val="0F0FD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деятельностной</a:t>
            </a:r>
            <a:r>
              <a:rPr lang="en-US" sz="3200" b="1" dirty="0">
                <a:solidFill>
                  <a:srgbClr val="0F0FD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endParaRPr lang="ru-RU" sz="3200" b="1" dirty="0">
              <a:solidFill>
                <a:srgbClr val="0F0FD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70000"/>
              </a:lnSpc>
              <a:defRPr/>
            </a:pPr>
            <a:r>
              <a:rPr lang="ru-RU" sz="3200" b="1" dirty="0">
                <a:solidFill>
                  <a:srgbClr val="0F0FD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парадигме </a:t>
            </a:r>
          </a:p>
        </p:txBody>
      </p:sp>
      <p:sp>
        <p:nvSpPr>
          <p:cNvPr id="4100" name="AutoShape 3"/>
          <p:cNvSpPr>
            <a:spLocks noChangeArrowheads="1"/>
          </p:cNvSpPr>
          <p:nvPr/>
        </p:nvSpPr>
        <p:spPr bwMode="auto">
          <a:xfrm>
            <a:off x="647700" y="1557338"/>
            <a:ext cx="2447925" cy="6492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ЗНАНИЕВАЯ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”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01" name="AutoShape 4"/>
          <p:cNvSpPr>
            <a:spLocks noChangeArrowheads="1"/>
          </p:cNvSpPr>
          <p:nvPr/>
        </p:nvSpPr>
        <p:spPr bwMode="auto">
          <a:xfrm>
            <a:off x="5651500" y="1520825"/>
            <a:ext cx="2987675" cy="6492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ДЕЯТЕЛЬНОСТНАЯ</a:t>
            </a:r>
            <a:r>
              <a:rPr lang="en-US" b="1" i="1" dirty="0"/>
              <a:t>”</a:t>
            </a:r>
            <a:endParaRPr lang="ru-RU" b="1" i="1" dirty="0"/>
          </a:p>
        </p:txBody>
      </p:sp>
      <p:sp>
        <p:nvSpPr>
          <p:cNvPr id="283653" name="AutoShape 5"/>
          <p:cNvSpPr>
            <a:spLocks noChangeArrowheads="1"/>
          </p:cNvSpPr>
          <p:nvPr/>
        </p:nvSpPr>
        <p:spPr bwMode="auto">
          <a:xfrm>
            <a:off x="2339975" y="2241550"/>
            <a:ext cx="4103688" cy="3603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b="1" i="1">
                <a:solidFill>
                  <a:srgbClr val="0F0FD3"/>
                </a:solidFill>
              </a:rPr>
              <a:t>Ориентация учебного процесса</a:t>
            </a:r>
          </a:p>
        </p:txBody>
      </p:sp>
      <p:sp>
        <p:nvSpPr>
          <p:cNvPr id="283654" name="AutoShape 6"/>
          <p:cNvSpPr>
            <a:spLocks noChangeArrowheads="1"/>
          </p:cNvSpPr>
          <p:nvPr/>
        </p:nvSpPr>
        <p:spPr bwMode="auto">
          <a:xfrm>
            <a:off x="2232025" y="3824288"/>
            <a:ext cx="4103688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b="1" i="1">
                <a:solidFill>
                  <a:srgbClr val="0F0FD3"/>
                </a:solidFill>
              </a:rPr>
              <a:t>Задачи педагогических</a:t>
            </a:r>
            <a:r>
              <a:rPr lang="en-US" b="1" i="1">
                <a:solidFill>
                  <a:srgbClr val="0F0FD3"/>
                </a:solidFill>
              </a:rPr>
              <a:t> </a:t>
            </a:r>
            <a:r>
              <a:rPr lang="ru-RU" b="1" i="1">
                <a:solidFill>
                  <a:srgbClr val="0F0FD3"/>
                </a:solidFill>
              </a:rPr>
              <a:t>технологий </a:t>
            </a:r>
          </a:p>
        </p:txBody>
      </p:sp>
      <p:sp>
        <p:nvSpPr>
          <p:cNvPr id="283655" name="Text Box 7"/>
          <p:cNvSpPr txBox="1">
            <a:spLocks noChangeArrowheads="1"/>
          </p:cNvSpPr>
          <p:nvPr/>
        </p:nvSpPr>
        <p:spPr bwMode="auto">
          <a:xfrm>
            <a:off x="215900" y="2673350"/>
            <a:ext cx="3492500" cy="95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10000"/>
              </a:spcBef>
            </a:pPr>
            <a:r>
              <a:rPr lang="ru-RU"/>
              <a:t>Освоение всех элементов инварианта</a:t>
            </a:r>
          </a:p>
          <a:p>
            <a:pPr algn="ctr" eaLnBrk="0" hangingPunct="0">
              <a:spcBef>
                <a:spcPct val="10000"/>
              </a:spcBef>
            </a:pPr>
            <a:endParaRPr lang="ru-RU"/>
          </a:p>
        </p:txBody>
      </p:sp>
      <p:sp>
        <p:nvSpPr>
          <p:cNvPr id="283656" name="Text Box 8"/>
          <p:cNvSpPr txBox="1">
            <a:spLocks noChangeArrowheads="1"/>
          </p:cNvSpPr>
          <p:nvPr/>
        </p:nvSpPr>
        <p:spPr bwMode="auto">
          <a:xfrm>
            <a:off x="4572000" y="2673350"/>
            <a:ext cx="4427538" cy="95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10000"/>
              </a:spcBef>
            </a:pPr>
            <a:r>
              <a:rPr lang="ru-RU"/>
              <a:t>Формирование способности к решению </a:t>
            </a:r>
            <a:r>
              <a:rPr lang="ru-RU" u="sng"/>
              <a:t>всех</a:t>
            </a:r>
            <a:r>
              <a:rPr lang="ru-RU"/>
              <a:t> классов учебных задач</a:t>
            </a:r>
          </a:p>
          <a:p>
            <a:pPr algn="ctr" eaLnBrk="0" hangingPunct="0">
              <a:spcBef>
                <a:spcPct val="10000"/>
              </a:spcBef>
            </a:pPr>
            <a:endParaRPr lang="ru-RU"/>
          </a:p>
        </p:txBody>
      </p:sp>
      <p:sp>
        <p:nvSpPr>
          <p:cNvPr id="283657" name="Text Box 9"/>
          <p:cNvSpPr txBox="1">
            <a:spLocks noChangeArrowheads="1"/>
          </p:cNvSpPr>
          <p:nvPr/>
        </p:nvSpPr>
        <p:spPr bwMode="auto">
          <a:xfrm>
            <a:off x="107950" y="4365625"/>
            <a:ext cx="3600450" cy="2024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en-US" dirty="0"/>
              <a:t>“</a:t>
            </a:r>
            <a:r>
              <a:rPr lang="ru-RU" b="1" u="sng" dirty="0"/>
              <a:t>УЧУ ПРЕДМЕТУ</a:t>
            </a:r>
            <a:r>
              <a:rPr lang="en-US" dirty="0"/>
              <a:t>”</a:t>
            </a:r>
            <a:endParaRPr lang="ru-RU" dirty="0"/>
          </a:p>
          <a:p>
            <a:pPr algn="ctr" eaLnBrk="0" hangingPunct="0"/>
            <a:r>
              <a:rPr lang="ru-RU" dirty="0"/>
              <a:t>Передача</a:t>
            </a:r>
            <a:r>
              <a:rPr lang="en-US" dirty="0"/>
              <a:t> “</a:t>
            </a:r>
            <a:r>
              <a:rPr lang="ru-RU" dirty="0"/>
              <a:t>готового</a:t>
            </a:r>
            <a:r>
              <a:rPr lang="en-US" dirty="0"/>
              <a:t>”</a:t>
            </a:r>
            <a:r>
              <a:rPr lang="ru-RU" dirty="0"/>
              <a:t> знания с акцентом на его отработку в ходе индивидуальной работы.</a:t>
            </a:r>
          </a:p>
          <a:p>
            <a:pPr algn="ctr" eaLnBrk="0" hangingPunct="0"/>
            <a:r>
              <a:rPr lang="ru-RU" dirty="0"/>
              <a:t>Ориентация на</a:t>
            </a:r>
            <a:r>
              <a:rPr lang="en-US" dirty="0"/>
              <a:t> </a:t>
            </a:r>
            <a:r>
              <a:rPr lang="ru-RU" dirty="0"/>
              <a:t>уровень восприятия </a:t>
            </a:r>
            <a:r>
              <a:rPr lang="en-US" dirty="0"/>
              <a:t>“</a:t>
            </a:r>
            <a:r>
              <a:rPr lang="ru-RU" dirty="0"/>
              <a:t>среднего</a:t>
            </a:r>
            <a:r>
              <a:rPr lang="en-US" dirty="0"/>
              <a:t>” </a:t>
            </a:r>
            <a:r>
              <a:rPr lang="ru-RU" dirty="0"/>
              <a:t>ученика.</a:t>
            </a:r>
          </a:p>
          <a:p>
            <a:pPr algn="ctr" eaLnBrk="0" hangingPunct="0"/>
            <a:r>
              <a:rPr lang="en-US" dirty="0"/>
              <a:t>“</a:t>
            </a:r>
            <a:r>
              <a:rPr lang="ru-RU" dirty="0"/>
              <a:t>Предметность</a:t>
            </a:r>
            <a:r>
              <a:rPr lang="en-US" dirty="0"/>
              <a:t>”</a:t>
            </a:r>
            <a:endParaRPr lang="ru-RU" dirty="0"/>
          </a:p>
        </p:txBody>
      </p:sp>
      <p:sp>
        <p:nvSpPr>
          <p:cNvPr id="283658" name="Text Box 10"/>
          <p:cNvSpPr txBox="1">
            <a:spLocks noChangeArrowheads="1"/>
          </p:cNvSpPr>
          <p:nvPr/>
        </p:nvSpPr>
        <p:spPr bwMode="auto">
          <a:xfrm>
            <a:off x="4572000" y="4184650"/>
            <a:ext cx="4392613" cy="2051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en-US" dirty="0"/>
              <a:t>“</a:t>
            </a:r>
            <a:r>
              <a:rPr lang="ru-RU" b="1" dirty="0"/>
              <a:t>Развиваю</a:t>
            </a:r>
            <a:r>
              <a:rPr lang="ru-RU" b="1" u="sng" dirty="0"/>
              <a:t> ученика</a:t>
            </a:r>
            <a:r>
              <a:rPr lang="en-US" dirty="0"/>
              <a:t>”</a:t>
            </a:r>
            <a:endParaRPr lang="ru-RU" dirty="0"/>
          </a:p>
          <a:p>
            <a:pPr algn="ctr" eaLnBrk="0" hangingPunct="0"/>
            <a:r>
              <a:rPr lang="ru-RU" dirty="0"/>
              <a:t>Вовлечение учащихся в осознанную учебную деятельность. Индивидуальная и групповая формы работы.  Дифференциация требований.</a:t>
            </a:r>
          </a:p>
          <a:p>
            <a:pPr algn="ctr" eaLnBrk="0" hangingPunct="0">
              <a:spcBef>
                <a:spcPct val="10000"/>
              </a:spcBef>
            </a:pPr>
            <a:r>
              <a:rPr lang="ru-RU" dirty="0"/>
              <a:t>Интеграция, перенос  знаний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3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3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8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8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3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83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3" grpId="0" animBg="1"/>
      <p:bldP spid="283654" grpId="0" animBg="1"/>
      <p:bldP spid="283655" grpId="0" animBg="1"/>
      <p:bldP spid="283656" grpId="0" animBg="1"/>
      <p:bldP spid="283657" grpId="0" animBg="1"/>
      <p:bldP spid="2836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B7EC909-E9D4-4C2A-9027-2A3B9466EC8E}" type="slidenum">
              <a:rPr lang="ru-RU" sz="1400"/>
              <a:pPr algn="r"/>
              <a:t>15</a:t>
            </a:fld>
            <a:endParaRPr lang="ru-RU" sz="1400"/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0"/>
            <a:ext cx="9144000" cy="785813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400" b="1">
                <a:solidFill>
                  <a:schemeClr val="bg1"/>
                </a:solidFill>
              </a:rPr>
              <a:t>Номенклатура универсальных учебных действий (УУД)</a:t>
            </a:r>
            <a:endParaRPr lang="ru-R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25" y="857250"/>
            <a:ext cx="285750" cy="41433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25" y="1357313"/>
            <a:ext cx="285750" cy="4143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357813" y="1352550"/>
            <a:ext cx="285750" cy="4143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57813" y="857250"/>
            <a:ext cx="285750" cy="41433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80" name="TextBox 11"/>
          <p:cNvSpPr txBox="1">
            <a:spLocks noChangeArrowheads="1"/>
          </p:cNvSpPr>
          <p:nvPr/>
        </p:nvSpPr>
        <p:spPr bwMode="auto">
          <a:xfrm>
            <a:off x="1285875" y="928688"/>
            <a:ext cx="1985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Познавательные</a:t>
            </a:r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1285875" y="1357313"/>
            <a:ext cx="2149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Коммуникативные</a:t>
            </a:r>
          </a:p>
        </p:txBody>
      </p:sp>
      <p:sp>
        <p:nvSpPr>
          <p:cNvPr id="3082" name="TextBox 14"/>
          <p:cNvSpPr txBox="1">
            <a:spLocks noChangeArrowheads="1"/>
          </p:cNvSpPr>
          <p:nvPr/>
        </p:nvSpPr>
        <p:spPr bwMode="auto">
          <a:xfrm>
            <a:off x="5857875" y="857250"/>
            <a:ext cx="1692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Регулятивные</a:t>
            </a:r>
          </a:p>
        </p:txBody>
      </p:sp>
      <p:sp>
        <p:nvSpPr>
          <p:cNvPr id="3083" name="TextBox 15"/>
          <p:cNvSpPr txBox="1">
            <a:spLocks noChangeArrowheads="1"/>
          </p:cNvSpPr>
          <p:nvPr/>
        </p:nvSpPr>
        <p:spPr bwMode="auto">
          <a:xfrm>
            <a:off x="5929313" y="1428750"/>
            <a:ext cx="1485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Личностные</a:t>
            </a:r>
          </a:p>
        </p:txBody>
      </p:sp>
      <p:pic>
        <p:nvPicPr>
          <p:cNvPr id="3084" name="Picture 15" descr="uud-shema"/>
          <p:cNvPicPr>
            <a:picLocks noChangeAspect="1" noChangeArrowheads="1"/>
          </p:cNvPicPr>
          <p:nvPr/>
        </p:nvPicPr>
        <p:blipFill>
          <a:blip r:embed="rId2"/>
          <a:srcRect t="10112"/>
          <a:stretch>
            <a:fillRect/>
          </a:stretch>
        </p:blipFill>
        <p:spPr bwMode="auto">
          <a:xfrm>
            <a:off x="927100" y="1843088"/>
            <a:ext cx="7388225" cy="48974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357813" y="857250"/>
            <a:ext cx="285750" cy="414338"/>
          </a:xfrm>
          <a:prstGeom prst="rect">
            <a:avLst/>
          </a:prstGeom>
          <a:solidFill>
            <a:srgbClr val="0BA5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Зака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84162">
            <a:off x="4858205" y="2557215"/>
            <a:ext cx="3005503" cy="2254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04" cy="178592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+mn-lt"/>
              </a:rPr>
              <a:t>Ожидаемый результат реализации программы развития и образовательной программы Лицея  в условиях  опережающего введения ФГОС ООО</a:t>
            </a:r>
            <a:endParaRPr lang="ru-RU" sz="3200" dirty="0">
              <a:latin typeface="+mn-lt"/>
            </a:endParaRPr>
          </a:p>
        </p:txBody>
      </p:sp>
      <p:pic>
        <p:nvPicPr>
          <p:cNvPr id="10" name="Рисунок 9" descr="Зака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73776">
            <a:off x="541312" y="4282544"/>
            <a:ext cx="3086696" cy="23150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</p:pic>
      <p:sp>
        <p:nvSpPr>
          <p:cNvPr id="11" name="TextBox 10"/>
          <p:cNvSpPr txBox="1"/>
          <p:nvPr/>
        </p:nvSpPr>
        <p:spPr>
          <a:xfrm>
            <a:off x="571472" y="2143116"/>
            <a:ext cx="41434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spc="150" dirty="0" smtClean="0">
                <a:latin typeface="Monotype Corsiva" pitchFamily="66" charset="0"/>
              </a:rPr>
              <a:t>Выпускник </a:t>
            </a:r>
            <a:r>
              <a:rPr lang="en-US" sz="3000" spc="150" dirty="0" smtClean="0">
                <a:latin typeface="Monotype Corsiva" pitchFamily="66" charset="0"/>
              </a:rPr>
              <a:t> </a:t>
            </a:r>
            <a:r>
              <a:rPr lang="ru-RU" sz="3000" spc="150" dirty="0" smtClean="0">
                <a:latin typeface="Monotype Corsiva" pitchFamily="66" charset="0"/>
              </a:rPr>
              <a:t>Лицея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FFC000"/>
                </a:solidFill>
              </a:rPr>
              <a:t> успешен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FFC000"/>
                </a:solidFill>
              </a:rPr>
              <a:t> конкурентоспособен</a:t>
            </a:r>
          </a:p>
          <a:p>
            <a:pPr defTabSz="18000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FFC000"/>
                </a:solidFill>
              </a:rPr>
              <a:t> легко адаптируется к новым 	условиям </a:t>
            </a:r>
            <a:endParaRPr lang="ru-RU" sz="2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2500306"/>
            <a:ext cx="58579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    внимание!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Новая цель российского образования: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/>
              <a:t>Воспитание, социально-педагогическая поддержка становления и развития </a:t>
            </a:r>
          </a:p>
          <a:p>
            <a:pPr>
              <a:buNone/>
            </a:pPr>
            <a:endParaRPr lang="ru-RU" b="1" i="1" dirty="0" smtClean="0"/>
          </a:p>
          <a:p>
            <a:r>
              <a:rPr lang="ru-RU" b="1" i="1" dirty="0" smtClean="0">
                <a:solidFill>
                  <a:srgbClr val="EF5611"/>
                </a:solidFill>
              </a:rPr>
              <a:t>высоконравственного ,</a:t>
            </a:r>
          </a:p>
          <a:p>
            <a:r>
              <a:rPr lang="ru-RU" b="1" i="1" dirty="0" smtClean="0">
                <a:solidFill>
                  <a:srgbClr val="EF5611"/>
                </a:solidFill>
              </a:rPr>
              <a:t>                и ответственного, </a:t>
            </a:r>
          </a:p>
          <a:p>
            <a:r>
              <a:rPr lang="ru-RU" b="1" i="1" dirty="0" smtClean="0">
                <a:solidFill>
                  <a:srgbClr val="EF5611"/>
                </a:solidFill>
              </a:rPr>
              <a:t>                                 творческого, </a:t>
            </a:r>
          </a:p>
          <a:p>
            <a:r>
              <a:rPr lang="ru-RU" b="1" i="1" dirty="0" smtClean="0">
                <a:solidFill>
                  <a:srgbClr val="EF5611"/>
                </a:solidFill>
              </a:rPr>
              <a:t>                                        инициативного, </a:t>
            </a:r>
          </a:p>
          <a:p>
            <a:r>
              <a:rPr lang="ru-RU" b="1" i="1" dirty="0" smtClean="0">
                <a:solidFill>
                  <a:srgbClr val="EF5611"/>
                </a:solidFill>
              </a:rPr>
              <a:t>                                                    компетентного </a:t>
            </a:r>
          </a:p>
          <a:p>
            <a:endParaRPr lang="ru-RU" b="1" i="1" dirty="0" smtClean="0"/>
          </a:p>
          <a:p>
            <a:pPr algn="r">
              <a:buNone/>
            </a:pPr>
            <a:r>
              <a:rPr lang="ru-RU" b="1" i="1" dirty="0" smtClean="0"/>
              <a:t>гражданина России.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41552"/>
            <a:ext cx="1674672" cy="1116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00232" y="214290"/>
            <a:ext cx="6143668" cy="75088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Конкурентные преимущества  лицея :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0" y="1000108"/>
            <a:ext cx="8715404" cy="5643602"/>
          </a:xfrm>
        </p:spPr>
        <p:txBody>
          <a:bodyPr>
            <a:noAutofit/>
          </a:bodyPr>
          <a:lstStyle/>
          <a:p>
            <a:pPr marL="468000">
              <a:spcBef>
                <a:spcPts val="600"/>
              </a:spcBef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высокий имидж лицея </a:t>
            </a:r>
            <a:r>
              <a:rPr lang="ru-RU" sz="1600" dirty="0" smtClean="0">
                <a:solidFill>
                  <a:srgbClr val="FFC000"/>
                </a:solidFill>
                <a:latin typeface="Arial Black" pitchFamily="34" charset="0"/>
              </a:rPr>
              <a:t>(</a:t>
            </a:r>
            <a:r>
              <a:rPr lang="ru-RU" sz="1600" i="1" dirty="0" smtClean="0">
                <a:solidFill>
                  <a:srgbClr val="FFC000"/>
                </a:solidFill>
                <a:latin typeface="Arial Black" pitchFamily="34" charset="0"/>
              </a:rPr>
              <a:t>дважды лауреат конкурса «Лучшие школы России», лауреат конкурса «Школа – Лидер 2012»);</a:t>
            </a:r>
          </a:p>
          <a:p>
            <a:pPr marL="468000">
              <a:spcBef>
                <a:spcPts val="600"/>
              </a:spcBef>
            </a:pPr>
            <a:endParaRPr lang="en-US" sz="1600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 marL="468000">
              <a:spcBef>
                <a:spcPts val="600"/>
              </a:spcBef>
            </a:pPr>
            <a:r>
              <a:rPr lang="ru-RU" sz="1600" dirty="0" smtClean="0">
                <a:solidFill>
                  <a:srgbClr val="FFC000"/>
                </a:solidFill>
                <a:latin typeface="Arial Black" pitchFamily="34" charset="0"/>
              </a:rPr>
              <a:t>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высокая квалификация педагогов </a:t>
            </a:r>
            <a:r>
              <a:rPr lang="ru-RU" sz="1600" dirty="0" smtClean="0">
                <a:solidFill>
                  <a:srgbClr val="FFC000"/>
                </a:solidFill>
                <a:latin typeface="Arial Black" pitchFamily="34" charset="0"/>
              </a:rPr>
              <a:t>(</a:t>
            </a:r>
            <a:r>
              <a:rPr lang="ru-RU" sz="1600" i="1" dirty="0" smtClean="0">
                <a:solidFill>
                  <a:srgbClr val="FFC000"/>
                </a:solidFill>
                <a:latin typeface="Arial Black" pitchFamily="34" charset="0"/>
              </a:rPr>
              <a:t>92% с высшей и первой категорией);</a:t>
            </a:r>
          </a:p>
          <a:p>
            <a:pPr marL="468000">
              <a:spcBef>
                <a:spcPts val="600"/>
              </a:spcBef>
            </a:pPr>
            <a:r>
              <a:rPr lang="ru-RU" sz="1600" dirty="0" smtClean="0">
                <a:solidFill>
                  <a:srgbClr val="FFC000"/>
                </a:solidFill>
                <a:latin typeface="Arial Black" pitchFamily="34" charset="0"/>
              </a:rPr>
              <a:t>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высокий творческий потенциал педагогического коллектива и учащихся </a:t>
            </a:r>
            <a:r>
              <a:rPr lang="ru-RU" sz="1600" i="1" dirty="0" smtClean="0">
                <a:solidFill>
                  <a:srgbClr val="FFC000"/>
                </a:solidFill>
                <a:latin typeface="Arial Black" pitchFamily="34" charset="0"/>
              </a:rPr>
              <a:t>(9 лауреатов конкурса «Лучшие учителя России», ученики-призеры и победители конкурсов различного уровня);</a:t>
            </a:r>
          </a:p>
          <a:p>
            <a:pPr marL="468000">
              <a:spcBef>
                <a:spcPts val="600"/>
              </a:spcBef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наличие инновационных процессов </a:t>
            </a:r>
            <a:b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и возможности их реализации </a:t>
            </a:r>
            <a:r>
              <a:rPr lang="ru-RU" sz="1600" dirty="0" smtClean="0">
                <a:solidFill>
                  <a:srgbClr val="FFC000"/>
                </a:solidFill>
                <a:latin typeface="Arial Black" pitchFamily="34" charset="0"/>
              </a:rPr>
              <a:t>(три опытно-экспериментальные региональные площадки, стажерская площадка </a:t>
            </a:r>
            <a:r>
              <a:rPr lang="ru-RU" sz="1600" dirty="0" err="1" smtClean="0">
                <a:solidFill>
                  <a:srgbClr val="FFC000"/>
                </a:solidFill>
                <a:latin typeface="Arial Black" pitchFamily="34" charset="0"/>
              </a:rPr>
              <a:t>ВОИПКиПРО</a:t>
            </a:r>
            <a:r>
              <a:rPr lang="ru-RU" sz="1600" dirty="0" smtClean="0">
                <a:solidFill>
                  <a:srgbClr val="FFC000"/>
                </a:solidFill>
                <a:latin typeface="Arial Black" pitchFamily="34" charset="0"/>
              </a:rPr>
              <a:t>,  инновационная площадка по введению ФГОС, оценке качества образования);</a:t>
            </a:r>
          </a:p>
          <a:p>
            <a:pPr marL="468000">
              <a:spcBef>
                <a:spcPts val="600"/>
              </a:spcBef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хорошая репутация у родителей;</a:t>
            </a:r>
          </a:p>
          <a:p>
            <a:pPr marL="468000">
              <a:spcBef>
                <a:spcPts val="600"/>
              </a:spcBef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хороший психологический микроклимат </a:t>
            </a:r>
            <a:b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в коллективе</a:t>
            </a:r>
            <a:r>
              <a:rPr lang="ru-RU" sz="1600" dirty="0" smtClean="0">
                <a:solidFill>
                  <a:srgbClr val="FFC000"/>
                </a:solidFill>
                <a:latin typeface="Arial Black" pitchFamily="34" charset="0"/>
              </a:rPr>
              <a:t>;</a:t>
            </a:r>
          </a:p>
          <a:p>
            <a:pPr marL="468000">
              <a:spcBef>
                <a:spcPts val="600"/>
              </a:spcBef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активное внедрение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здоровьесберегающих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технологий;</a:t>
            </a:r>
          </a:p>
          <a:p>
            <a:pPr marL="468000">
              <a:spcBef>
                <a:spcPts val="600"/>
              </a:spcBef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положительная динамика качества обучения;</a:t>
            </a:r>
          </a:p>
          <a:p>
            <a:pPr marL="468000">
              <a:spcBef>
                <a:spcPts val="600"/>
              </a:spcBef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развитая система социального партнерства.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500" y="5643578"/>
            <a:ext cx="1674672" cy="1116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512876"/>
          </a:xfrm>
        </p:spPr>
        <p:txBody>
          <a:bodyPr>
            <a:normAutofit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5400" dirty="0" smtClean="0"/>
              <a:t>Лицей сегодня </a:t>
            </a:r>
            <a:endParaRPr lang="ru-RU" sz="8000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>
          <a:xfrm>
            <a:off x="0" y="1857364"/>
            <a:ext cx="9144000" cy="4500594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000" b="1" dirty="0" smtClean="0">
                <a:solidFill>
                  <a:srgbClr val="FFC000"/>
                </a:solidFill>
              </a:rPr>
              <a:t>Базовая школа - ресурсный центр, стажерская площадка </a:t>
            </a:r>
            <a:r>
              <a:rPr lang="ru-RU" sz="2000" b="1" dirty="0" err="1" smtClean="0">
                <a:solidFill>
                  <a:srgbClr val="FFC000"/>
                </a:solidFill>
              </a:rPr>
              <a:t>ВОИПКиПРО</a:t>
            </a:r>
            <a:endParaRPr lang="ru-RU" sz="2000" b="1" dirty="0" smtClean="0">
              <a:solidFill>
                <a:srgbClr val="FFC000"/>
              </a:solidFill>
            </a:endParaRPr>
          </a:p>
          <a:p>
            <a:pPr>
              <a:buBlip>
                <a:blip r:embed="rId2"/>
              </a:buBlip>
            </a:pPr>
            <a:r>
              <a:rPr lang="ru-RU" sz="2000" b="1" dirty="0" smtClean="0">
                <a:solidFill>
                  <a:srgbClr val="FFC000"/>
                </a:solidFill>
              </a:rPr>
              <a:t>Школа – ретранслятор инновационного педагогического опыта в рамках 3 авторских опытно-экспериментальных площадок</a:t>
            </a:r>
          </a:p>
          <a:p>
            <a:pPr>
              <a:buBlip>
                <a:blip r:embed="rId2"/>
              </a:buBlip>
            </a:pPr>
            <a:r>
              <a:rPr lang="ru-RU" sz="2000" b="1" dirty="0" smtClean="0">
                <a:solidFill>
                  <a:srgbClr val="FFC000"/>
                </a:solidFill>
              </a:rPr>
              <a:t>Инновационная площадка по введению ФГОС, оценке качества образования</a:t>
            </a:r>
          </a:p>
          <a:p>
            <a:pPr>
              <a:buBlip>
                <a:blip r:embed="rId2"/>
              </a:buBlip>
            </a:pPr>
            <a:r>
              <a:rPr lang="ru-RU" sz="2000" b="1" dirty="0" smtClean="0">
                <a:solidFill>
                  <a:srgbClr val="FFC000"/>
                </a:solidFill>
              </a:rPr>
              <a:t>«Школа трудового резерва» аграрного направления</a:t>
            </a:r>
          </a:p>
          <a:p>
            <a:pPr>
              <a:buBlip>
                <a:blip r:embed="rId2"/>
              </a:buBlip>
            </a:pPr>
            <a:r>
              <a:rPr lang="ru-RU" sz="2000" b="1" dirty="0" smtClean="0">
                <a:solidFill>
                  <a:srgbClr val="FFC000"/>
                </a:solidFill>
              </a:rPr>
              <a:t>Лауреат Российской Агропромышленной выставки «ЗОЛОТАЯ ОСЕНЬ» ВВЦ 2009, 2011 гг. (</a:t>
            </a:r>
            <a:r>
              <a:rPr lang="ru-RU" sz="1600" b="1" i="1" dirty="0" smtClean="0">
                <a:solidFill>
                  <a:srgbClr val="FFC000"/>
                </a:solidFill>
              </a:rPr>
              <a:t>серебряная и золотая медали, дипломы министерства сельского хозяйства и правительства Москвы</a:t>
            </a:r>
            <a:r>
              <a:rPr lang="ru-RU" sz="16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smtClean="0">
                <a:solidFill>
                  <a:srgbClr val="FFC000"/>
                </a:solidFill>
              </a:rPr>
              <a:t>)</a:t>
            </a:r>
          </a:p>
          <a:p>
            <a:pPr>
              <a:buBlip>
                <a:blip r:embed="rId2"/>
              </a:buBlip>
            </a:pPr>
            <a:r>
              <a:rPr lang="ru-RU" sz="2000" b="1" dirty="0" smtClean="0">
                <a:solidFill>
                  <a:srgbClr val="FFC000"/>
                </a:solidFill>
              </a:rPr>
              <a:t>Школа полного дня</a:t>
            </a:r>
            <a:endParaRPr lang="ru-RU" sz="1600" b="1" dirty="0" smtClean="0">
              <a:solidFill>
                <a:srgbClr val="FFC000"/>
              </a:solidFill>
            </a:endParaRPr>
          </a:p>
          <a:p>
            <a:pPr>
              <a:buBlip>
                <a:blip r:embed="rId2"/>
              </a:buBlip>
            </a:pPr>
            <a:endParaRPr lang="ru-RU" dirty="0"/>
          </a:p>
        </p:txBody>
      </p:sp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500" y="5643578"/>
            <a:ext cx="1674672" cy="1116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370000"/>
          </a:xfrm>
        </p:spPr>
        <p:txBody>
          <a:bodyPr>
            <a:normAutofit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4800" dirty="0" smtClean="0"/>
              <a:t>Лицей сегодня </a:t>
            </a:r>
            <a:endParaRPr lang="ru-RU" sz="7200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>
          <a:xfrm>
            <a:off x="285720" y="2000240"/>
            <a:ext cx="8429684" cy="4054485"/>
          </a:xfrm>
        </p:spPr>
        <p:txBody>
          <a:bodyPr>
            <a:normAutofit fontScale="92500" lnSpcReduction="20000"/>
          </a:bodyPr>
          <a:lstStyle/>
          <a:p>
            <a:pPr>
              <a:buBlip>
                <a:blip r:embed="rId2"/>
              </a:buBlip>
            </a:pPr>
            <a:r>
              <a:rPr lang="ru-RU" sz="2000" b="1" dirty="0" smtClean="0">
                <a:solidFill>
                  <a:srgbClr val="FFC000"/>
                </a:solidFill>
              </a:rPr>
              <a:t>Коллектив педагогов – 72 человека</a:t>
            </a:r>
          </a:p>
          <a:p>
            <a:pPr>
              <a:buBlip>
                <a:blip r:embed="rId2"/>
              </a:buBlip>
            </a:pPr>
            <a:r>
              <a:rPr lang="ru-RU" sz="2000" b="1" dirty="0" smtClean="0">
                <a:solidFill>
                  <a:srgbClr val="FFC000"/>
                </a:solidFill>
              </a:rPr>
              <a:t>Педагогов высшей и первой категории – 92%</a:t>
            </a:r>
          </a:p>
          <a:p>
            <a:pPr>
              <a:buBlip>
                <a:blip r:embed="rId2"/>
              </a:buBlip>
            </a:pPr>
            <a:r>
              <a:rPr lang="ru-RU" sz="2000" b="1" dirty="0" smtClean="0">
                <a:solidFill>
                  <a:srgbClr val="FFC000"/>
                </a:solidFill>
              </a:rPr>
              <a:t>Победители ПНПО – 9 человек</a:t>
            </a:r>
          </a:p>
          <a:p>
            <a:pPr>
              <a:buBlip>
                <a:blip r:embed="rId2"/>
              </a:buBlip>
            </a:pPr>
            <a:r>
              <a:rPr lang="ru-RU" sz="2000" b="1" dirty="0" smtClean="0">
                <a:solidFill>
                  <a:srgbClr val="FFC000"/>
                </a:solidFill>
              </a:rPr>
              <a:t>Лауреаты фонда Д.Зимина – 4 человека</a:t>
            </a:r>
          </a:p>
          <a:p>
            <a:pPr>
              <a:buBlip>
                <a:blip r:embed="rId2"/>
              </a:buBlip>
            </a:pPr>
            <a:r>
              <a:rPr lang="ru-RU" sz="2000" b="1" dirty="0" err="1" smtClean="0">
                <a:solidFill>
                  <a:srgbClr val="FFC000"/>
                </a:solidFill>
              </a:rPr>
              <a:t>Соросовские</a:t>
            </a:r>
            <a:r>
              <a:rPr lang="ru-RU" sz="2000" b="1" dirty="0" smtClean="0">
                <a:solidFill>
                  <a:srgbClr val="FFC000"/>
                </a:solidFill>
              </a:rPr>
              <a:t> лауреаты – 2 человека</a:t>
            </a:r>
          </a:p>
          <a:p>
            <a:pPr>
              <a:buBlip>
                <a:blip r:embed="rId2"/>
              </a:buBlip>
            </a:pPr>
            <a:r>
              <a:rPr lang="ru-RU" sz="2000" b="1" dirty="0" smtClean="0">
                <a:solidFill>
                  <a:srgbClr val="FFC000"/>
                </a:solidFill>
              </a:rPr>
              <a:t>Имеют почетные звания, правительственные награды, грамоты – 19</a:t>
            </a:r>
          </a:p>
          <a:p>
            <a:pPr>
              <a:buBlip>
                <a:blip r:embed="rId2"/>
              </a:buBlip>
            </a:pPr>
            <a:r>
              <a:rPr lang="ru-RU" sz="2000" b="1" dirty="0" smtClean="0">
                <a:solidFill>
                  <a:srgbClr val="FFC000"/>
                </a:solidFill>
              </a:rPr>
              <a:t>Коллектив учащихся -  664 человека</a:t>
            </a:r>
          </a:p>
          <a:p>
            <a:pPr>
              <a:buBlip>
                <a:blip r:embed="rId2"/>
              </a:buBlip>
            </a:pPr>
            <a:r>
              <a:rPr lang="ru-RU" sz="2000" b="1" dirty="0" smtClean="0">
                <a:solidFill>
                  <a:srgbClr val="FFC000"/>
                </a:solidFill>
              </a:rPr>
              <a:t>167 Лауреатов и победителей конкурсов, фестивалей регионального, федерального, международного уровней. </a:t>
            </a:r>
          </a:p>
          <a:p>
            <a:pPr>
              <a:buBlip>
                <a:blip r:embed="rId2"/>
              </a:buBlip>
            </a:pPr>
            <a:r>
              <a:rPr lang="ru-RU" sz="2000" b="1" dirty="0" smtClean="0">
                <a:solidFill>
                  <a:srgbClr val="FFC000"/>
                </a:solidFill>
              </a:rPr>
              <a:t>Из 51 выпускника 2012 года 8 медалистов (3 золотые, 5 серебряных медалей) </a:t>
            </a:r>
          </a:p>
          <a:p>
            <a:pPr>
              <a:buBlip>
                <a:blip r:embed="rId2"/>
              </a:buBlip>
            </a:pPr>
            <a:r>
              <a:rPr lang="ru-RU" sz="2000" b="1" dirty="0" smtClean="0">
                <a:solidFill>
                  <a:srgbClr val="FFC000"/>
                </a:solidFill>
              </a:rPr>
              <a:t>Поступили по профилю обучения – 45 % </a:t>
            </a:r>
          </a:p>
          <a:p>
            <a:pPr>
              <a:buBlip>
                <a:blip r:embed="rId2"/>
              </a:buBlip>
            </a:pPr>
            <a:r>
              <a:rPr lang="ru-RU" sz="2000" b="1" dirty="0" smtClean="0">
                <a:solidFill>
                  <a:srgbClr val="FFC000"/>
                </a:solidFill>
              </a:rPr>
              <a:t>14  выпускников обучаются в ВУЗах Москвы и  Санкт-Петербурга</a:t>
            </a:r>
          </a:p>
          <a:p>
            <a:pPr>
              <a:buBlip>
                <a:blip r:embed="rId2"/>
              </a:buBlip>
            </a:pPr>
            <a:r>
              <a:rPr lang="ru-RU" sz="2000" b="1" dirty="0" smtClean="0">
                <a:solidFill>
                  <a:srgbClr val="FFC000"/>
                </a:solidFill>
              </a:rPr>
              <a:t>Член Союза писателей – 1 человек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500" y="5643578"/>
            <a:ext cx="1674672" cy="1116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0"/>
            <a:ext cx="9144000" cy="7392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рамках опережающего введения ФГОС ООО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разработана и утверждена основная образовательная программа основного общего образования, включая часть, формируемую участниками образовательного процесса;</a:t>
            </a:r>
          </a:p>
          <a:p>
            <a:r>
              <a:rPr lang="ru-RU" dirty="0" smtClean="0"/>
              <a:t>осуществлено повышение квалификации педагогических работников учреждения по проблеме реализации нового образовательного стандарта(Профессиональную переподготовку и курсы повышения квалификации   по введению ФГОС ООО   прошли:</a:t>
            </a:r>
          </a:p>
          <a:p>
            <a:r>
              <a:rPr lang="ru-RU" u="sng" dirty="0" smtClean="0"/>
              <a:t>на базе </a:t>
            </a:r>
            <a:r>
              <a:rPr lang="ru-RU" u="sng" dirty="0" err="1" smtClean="0"/>
              <a:t>ВОИПКиПРО</a:t>
            </a:r>
            <a:endParaRPr lang="ru-RU" dirty="0" smtClean="0"/>
          </a:p>
          <a:p>
            <a:r>
              <a:rPr lang="ru-RU" b="1" dirty="0" smtClean="0"/>
              <a:t>4 руководителя</a:t>
            </a:r>
          </a:p>
          <a:p>
            <a:r>
              <a:rPr lang="ru-RU" b="1" dirty="0" smtClean="0"/>
              <a:t>16 преподавателей всех предметных областей </a:t>
            </a:r>
          </a:p>
          <a:p>
            <a:r>
              <a:rPr lang="ru-RU" dirty="0" smtClean="0"/>
              <a:t>	</a:t>
            </a:r>
            <a:r>
              <a:rPr lang="ru-RU" u="sng" dirty="0" smtClean="0"/>
              <a:t>на базе Академии  </a:t>
            </a:r>
            <a:r>
              <a:rPr lang="ru-RU" u="sng" dirty="0" err="1" smtClean="0"/>
              <a:t>ПКиПРО</a:t>
            </a:r>
            <a:r>
              <a:rPr lang="ru-RU" u="sng" dirty="0" smtClean="0"/>
              <a:t> в Москве </a:t>
            </a:r>
            <a:endParaRPr lang="ru-RU" dirty="0" smtClean="0"/>
          </a:p>
          <a:p>
            <a:r>
              <a:rPr lang="ru-RU" dirty="0" smtClean="0"/>
              <a:t>	</a:t>
            </a:r>
            <a:r>
              <a:rPr lang="ru-RU" b="1" dirty="0" smtClean="0"/>
              <a:t>1 руководитель </a:t>
            </a:r>
          </a:p>
          <a:p>
            <a:r>
              <a:rPr lang="ru-RU" b="1" dirty="0" smtClean="0"/>
              <a:t>	5 человек педагогического    коллектива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разработан план методической работы, обеспечивающей сопровождение реализации ФГОС ООО;</a:t>
            </a:r>
          </a:p>
          <a:p>
            <a:pPr lvl="0"/>
            <a:r>
              <a:rPr lang="ru-RU" dirty="0" smtClean="0"/>
              <a:t>приведены в соответствие с требованиями ФГОС ООО Устав , локальные акты Лицея</a:t>
            </a:r>
          </a:p>
          <a:p>
            <a:endParaRPr lang="ru-RU" dirty="0"/>
          </a:p>
        </p:txBody>
      </p:sp>
      <p:pic>
        <p:nvPicPr>
          <p:cNvPr id="11" name="Рисунок 10" descr="F:\Изображение 17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3357562"/>
            <a:ext cx="2714612" cy="17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определен список учебников и учебных пособий, </a:t>
            </a:r>
            <a:r>
              <a:rPr lang="ru-RU" b="1" i="1" dirty="0" smtClean="0"/>
              <a:t>используемых в образовательном процессе в соответствии с ФГОС </a:t>
            </a:r>
            <a:r>
              <a:rPr lang="ru-RU" dirty="0" smtClean="0"/>
              <a:t>общего образования;</a:t>
            </a:r>
          </a:p>
          <a:p>
            <a:pPr lvl="0"/>
            <a:r>
              <a:rPr lang="ru-RU" dirty="0" smtClean="0"/>
              <a:t>разработаны локальные акты, регламентирующих установление заработной платы работников образовательного учреждения, в том числе стимулирующих надбавок и доплат, порядка и размеров премирования в соответствии с новой системой оплаты труда;</a:t>
            </a:r>
          </a:p>
          <a:p>
            <a:pPr lvl="0"/>
            <a:r>
              <a:rPr lang="ru-RU" dirty="0" smtClean="0"/>
              <a:t>обеспечено </a:t>
            </a:r>
            <a:r>
              <a:rPr lang="ru-RU" b="1" i="1" dirty="0" smtClean="0"/>
              <a:t>психолого-педагогическое сопровождение </a:t>
            </a:r>
            <a:r>
              <a:rPr lang="ru-RU" dirty="0" smtClean="0"/>
              <a:t>реализации ООП ООО;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4709160"/>
          </a:xfrm>
        </p:spPr>
        <p:txBody>
          <a:bodyPr/>
          <a:lstStyle/>
          <a:p>
            <a:pPr lvl="0"/>
            <a:r>
              <a:rPr lang="ru-RU" dirty="0" smtClean="0"/>
              <a:t>определена оптимальная </a:t>
            </a:r>
            <a:r>
              <a:rPr lang="ru-RU" b="1" i="1" dirty="0" smtClean="0"/>
              <a:t>модель организации образовательного процесса,</a:t>
            </a:r>
            <a:r>
              <a:rPr lang="ru-RU" dirty="0" smtClean="0"/>
              <a:t> обеспечивающая реализацию внеурочной деятельности обучающихся;</a:t>
            </a:r>
          </a:p>
          <a:p>
            <a:pPr lvl="0"/>
            <a:r>
              <a:rPr lang="ru-RU" dirty="0" smtClean="0"/>
              <a:t>обеспечены необходимые </a:t>
            </a:r>
            <a:r>
              <a:rPr lang="ru-RU" b="1" i="1" dirty="0" smtClean="0"/>
              <a:t>материально-технические условия р</a:t>
            </a:r>
            <a:r>
              <a:rPr lang="ru-RU" dirty="0" smtClean="0"/>
              <a:t>еализации ООП ООО;</a:t>
            </a:r>
          </a:p>
          <a:p>
            <a:pPr lvl="0"/>
            <a:r>
              <a:rPr lang="ru-RU" dirty="0" smtClean="0"/>
              <a:t>создана информационно-образовательная среда образовательного учреждения;</a:t>
            </a:r>
          </a:p>
          <a:p>
            <a:endParaRPr lang="ru-RU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636"/>
            <a:ext cx="2214546" cy="166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786322"/>
            <a:ext cx="2476484" cy="18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286256"/>
            <a:ext cx="1857388" cy="139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1884</TotalTime>
  <Words>668</Words>
  <Application>Microsoft Office PowerPoint</Application>
  <PresentationFormat>Экран (4:3)</PresentationFormat>
  <Paragraphs>118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    « Особенности организации образовательного процесса в МКОУ «Лицей села Верхний Мамон» при переходе на ФГОС ООО»</vt:lpstr>
      <vt:lpstr>Новая цель российского образования: </vt:lpstr>
      <vt:lpstr>Слайд 3</vt:lpstr>
      <vt:lpstr> Лицей сегодня </vt:lpstr>
      <vt:lpstr> Лицей сегодня </vt:lpstr>
      <vt:lpstr>Слайд 6</vt:lpstr>
      <vt:lpstr>В рамках опережающего введения ФГОС ООО</vt:lpstr>
      <vt:lpstr>Слайд 8</vt:lpstr>
      <vt:lpstr>Слайд 9</vt:lpstr>
      <vt:lpstr>Каковы основные задачи ?..</vt:lpstr>
      <vt:lpstr> Технологии,  соответствующие ФГОС второго поколения: </vt:lpstr>
      <vt:lpstr>Реализация технологии деятельностного метода в практическом преподавании обеспечивается следующей системой дидактических принципов: </vt:lpstr>
      <vt:lpstr>Системно - деятельностный подход  </vt:lpstr>
      <vt:lpstr>Слайд 14</vt:lpstr>
      <vt:lpstr>Слайд 15</vt:lpstr>
      <vt:lpstr>Ожидаемый результат реализации программы развития и образовательной программы Лицея  в условиях  опережающего введения ФГОС ООО</vt:lpstr>
      <vt:lpstr>Слайд 17</vt:lpstr>
    </vt:vector>
  </TitlesOfParts>
  <Company>лицей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 развития МКОУ «Лицей села Верхний Мамон»  как инструмент</dc:title>
  <dc:creator>лицей</dc:creator>
  <cp:lastModifiedBy>admin</cp:lastModifiedBy>
  <cp:revision>197</cp:revision>
  <dcterms:created xsi:type="dcterms:W3CDTF">2012-10-29T10:43:04Z</dcterms:created>
  <dcterms:modified xsi:type="dcterms:W3CDTF">2013-03-12T20:38:45Z</dcterms:modified>
</cp:coreProperties>
</file>