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76" r:id="rId3"/>
    <p:sldId id="262" r:id="rId4"/>
    <p:sldId id="257" r:id="rId5"/>
    <p:sldId id="258" r:id="rId6"/>
    <p:sldId id="259" r:id="rId7"/>
    <p:sldId id="260" r:id="rId8"/>
    <p:sldId id="261"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B4C71EC6-210F-42DE-9C53-41977AD35B3D}" type="datetimeFigureOut">
              <a:rPr lang="ru-RU" smtClean="0"/>
              <a:t>10.01.2013</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10.01.2013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10.01.2013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B4C71EC6-210F-42DE-9C53-41977AD35B3D}" type="datetimeFigureOut">
              <a:rPr lang="ru-RU" smtClean="0"/>
              <a:t>10.01.2013</a:t>
            </a:fld>
            <a:endParaRPr lang="ru-RU"/>
          </a:p>
        </p:txBody>
      </p:sp>
      <p:sp>
        <p:nvSpPr>
          <p:cNvPr id="9" name="Номер слайда 8"/>
          <p:cNvSpPr>
            <a:spLocks noGrp="1"/>
          </p:cNvSpPr>
          <p:nvPr>
            <p:ph type="sldNum" sz="quarter" idx="15"/>
          </p:nvPr>
        </p:nvSpPr>
        <p:spPr/>
        <p:txBody>
          <a:bodyPr rtlCol="0"/>
          <a:lstStyle/>
          <a:p>
            <a:fld id="{B19B0651-EE4F-4900-A07F-96A6BFA9D0F0}"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B4C71EC6-210F-42DE-9C53-41977AD35B3D}" type="datetimeFigureOut">
              <a:rPr lang="ru-RU" smtClean="0"/>
              <a:t>10.01.2013</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B19B0651-EE4F-4900-A07F-96A6BFA9D0F0}"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10.01.2013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10.01.2013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B4C71EC6-210F-42DE-9C53-41977AD35B3D}" type="datetimeFigureOut">
              <a:rPr lang="ru-RU" smtClean="0"/>
              <a:t>10.01.2013</a:t>
            </a:fld>
            <a:endParaRPr lang="ru-RU"/>
          </a:p>
        </p:txBody>
      </p:sp>
      <p:sp>
        <p:nvSpPr>
          <p:cNvPr id="7" name="Номер слайда 6"/>
          <p:cNvSpPr>
            <a:spLocks noGrp="1"/>
          </p:cNvSpPr>
          <p:nvPr>
            <p:ph type="sldNum" sz="quarter" idx="11"/>
          </p:nvPr>
        </p:nvSpPr>
        <p:spPr/>
        <p:txBody>
          <a:bodyPr rtlCol="0"/>
          <a:lstStyle/>
          <a:p>
            <a:fld id="{B19B0651-EE4F-4900-A07F-96A6BFA9D0F0}"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10.01.2013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B4C71EC6-210F-42DE-9C53-41977AD35B3D}" type="datetimeFigureOut">
              <a:rPr lang="ru-RU" smtClean="0"/>
              <a:t>10.01.2013</a:t>
            </a:fld>
            <a:endParaRPr lang="ru-RU"/>
          </a:p>
        </p:txBody>
      </p:sp>
      <p:sp>
        <p:nvSpPr>
          <p:cNvPr id="22" name="Номер слайда 21"/>
          <p:cNvSpPr>
            <a:spLocks noGrp="1"/>
          </p:cNvSpPr>
          <p:nvPr>
            <p:ph type="sldNum" sz="quarter" idx="15"/>
          </p:nvPr>
        </p:nvSpPr>
        <p:spPr/>
        <p:txBody>
          <a:bodyPr rtlCol="0"/>
          <a:lstStyle/>
          <a:p>
            <a:fld id="{B19B0651-EE4F-4900-A07F-96A6BFA9D0F0}"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B4C71EC6-210F-42DE-9C53-41977AD35B3D}" type="datetimeFigureOut">
              <a:rPr lang="ru-RU" smtClean="0"/>
              <a:t>10.01.2013</a:t>
            </a:fld>
            <a:endParaRPr lang="ru-RU"/>
          </a:p>
        </p:txBody>
      </p:sp>
      <p:sp>
        <p:nvSpPr>
          <p:cNvPr id="18" name="Номер слайда 17"/>
          <p:cNvSpPr>
            <a:spLocks noGrp="1"/>
          </p:cNvSpPr>
          <p:nvPr>
            <p:ph type="sldNum" sz="quarter" idx="11"/>
          </p:nvPr>
        </p:nvSpPr>
        <p:spPr/>
        <p:txBody>
          <a:bodyPr rtlCol="0"/>
          <a:lstStyle/>
          <a:p>
            <a:fld id="{B19B0651-EE4F-4900-A07F-96A6BFA9D0F0}"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4C71EC6-210F-42DE-9C53-41977AD35B3D}" type="datetimeFigureOut">
              <a:rPr lang="ru-RU" smtClean="0"/>
              <a:t>10.01.2013</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normAutofit fontScale="90000"/>
          </a:bodyPr>
          <a:lstStyle/>
          <a:p>
            <a:r>
              <a:rPr lang="ru-RU" dirty="0"/>
              <a:t>1. Азбука безопасности</a:t>
            </a:r>
            <a:br>
              <a:rPr lang="ru-RU" dirty="0"/>
            </a:br>
            <a:r>
              <a:rPr lang="ru-RU" dirty="0"/>
              <a:t/>
            </a:r>
            <a:br>
              <a:rPr lang="ru-RU" dirty="0"/>
            </a:br>
            <a:r>
              <a:rPr lang="ru-RU" dirty="0"/>
              <a:t>2. Антивирусная программа  </a:t>
            </a:r>
            <a:r>
              <a:rPr lang="ru-RU" i="1" dirty="0" err="1"/>
              <a:t>Microsoft</a:t>
            </a:r>
            <a:r>
              <a:rPr lang="ru-RU" i="1" dirty="0"/>
              <a:t> </a:t>
            </a:r>
            <a:r>
              <a:rPr lang="ru-RU" i="1" dirty="0" err="1"/>
              <a:t>Security</a:t>
            </a:r>
            <a:r>
              <a:rPr lang="ru-RU" i="1" dirty="0"/>
              <a:t> </a:t>
            </a:r>
            <a:r>
              <a:rPr lang="ru-RU" i="1" dirty="0" err="1"/>
              <a:t>Essentials</a:t>
            </a:r>
            <a:r>
              <a:rPr lang="ru-RU" i="1" dirty="0"/>
              <a:t/>
            </a:r>
            <a:br>
              <a:rPr lang="ru-RU" i="1" dirty="0"/>
            </a:br>
            <a:r>
              <a:rPr lang="ru-RU" dirty="0"/>
              <a:t/>
            </a:r>
            <a:br>
              <a:rPr lang="ru-RU" dirty="0"/>
            </a:br>
            <a:r>
              <a:rPr lang="ru-RU" dirty="0"/>
              <a:t>3. Социальная сеть работников</a:t>
            </a:r>
            <a:br>
              <a:rPr lang="ru-RU" dirty="0"/>
            </a:br>
            <a:r>
              <a:rPr lang="ru-RU" dirty="0"/>
              <a:t>образования </a:t>
            </a:r>
            <a:r>
              <a:rPr lang="ru-RU" dirty="0" smtClean="0"/>
              <a:t>  </a:t>
            </a:r>
            <a:r>
              <a:rPr lang="ru-RU" i="1" dirty="0" smtClean="0"/>
              <a:t>nsportal.ru</a:t>
            </a:r>
            <a:r>
              <a:rPr lang="ru-RU" i="1" dirty="0"/>
              <a:t/>
            </a:r>
            <a:br>
              <a:rPr lang="ru-RU" i="1" dirty="0"/>
            </a:br>
            <a:endParaRPr lang="ru-RU" i="1" dirty="0"/>
          </a:p>
        </p:txBody>
      </p:sp>
      <p:sp>
        <p:nvSpPr>
          <p:cNvPr id="2" name="TextBox 1"/>
          <p:cNvSpPr txBox="1"/>
          <p:nvPr/>
        </p:nvSpPr>
        <p:spPr>
          <a:xfrm>
            <a:off x="467544" y="188640"/>
            <a:ext cx="8424936" cy="1077218"/>
          </a:xfrm>
          <a:prstGeom prst="rect">
            <a:avLst/>
          </a:prstGeom>
          <a:noFill/>
        </p:spPr>
        <p:txBody>
          <a:bodyPr wrap="square" rtlCol="0">
            <a:spAutoFit/>
          </a:bodyPr>
          <a:lstStyle/>
          <a:p>
            <a:pPr algn="ctr"/>
            <a:r>
              <a:rPr lang="ru-RU" sz="3200" b="1" i="1" dirty="0" smtClean="0">
                <a:solidFill>
                  <a:srgbClr val="0070C0"/>
                </a:solidFill>
              </a:rPr>
              <a:t>Работа в сети ИНТЕРНЕТ ,</a:t>
            </a:r>
          </a:p>
          <a:p>
            <a:pPr algn="ctr"/>
            <a:r>
              <a:rPr lang="ru-RU" sz="3200" b="1" i="1" dirty="0" smtClean="0">
                <a:solidFill>
                  <a:srgbClr val="0070C0"/>
                </a:solidFill>
              </a:rPr>
              <a:t>а именно:</a:t>
            </a:r>
            <a:endParaRPr lang="ru-RU" sz="3200" b="1" i="1" dirty="0">
              <a:solidFill>
                <a:srgbClr val="0070C0"/>
              </a:solidFill>
            </a:endParaRPr>
          </a:p>
        </p:txBody>
      </p:sp>
    </p:spTree>
    <p:extLst>
      <p:ext uri="{BB962C8B-B14F-4D97-AF65-F5344CB8AC3E}">
        <p14:creationId xmlns:p14="http://schemas.microsoft.com/office/powerpoint/2010/main" val="26061101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quarter" idx="1"/>
          </p:nvPr>
        </p:nvSpPr>
        <p:spPr>
          <a:xfrm>
            <a:off x="457200" y="2924944"/>
            <a:ext cx="7467600" cy="3549008"/>
          </a:xfrm>
        </p:spPr>
        <p:txBody>
          <a:bodyPr>
            <a:normAutofit/>
          </a:bodyPr>
          <a:lstStyle/>
          <a:p>
            <a:pPr algn="ctr"/>
            <a:r>
              <a:rPr lang="ru-RU" sz="3200" b="1" i="1" dirty="0"/>
              <a:t>1. Азбука безопасности</a:t>
            </a:r>
          </a:p>
        </p:txBody>
      </p:sp>
    </p:spTree>
    <p:extLst>
      <p:ext uri="{BB962C8B-B14F-4D97-AF65-F5344CB8AC3E}">
        <p14:creationId xmlns:p14="http://schemas.microsoft.com/office/powerpoint/2010/main" val="3751461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a:spLocks noGrp="1"/>
          </p:cNvSpPr>
          <p:nvPr>
            <p:ph sz="quarter" idx="1"/>
          </p:nvPr>
        </p:nvSpPr>
        <p:spPr>
          <a:xfrm>
            <a:off x="457200" y="188640"/>
            <a:ext cx="8147248" cy="6285312"/>
          </a:xfrm>
        </p:spPr>
        <p:style>
          <a:lnRef idx="3">
            <a:schemeClr val="lt1"/>
          </a:lnRef>
          <a:fillRef idx="1">
            <a:schemeClr val="accent5"/>
          </a:fillRef>
          <a:effectRef idx="1">
            <a:schemeClr val="accent5"/>
          </a:effectRef>
          <a:fontRef idx="minor">
            <a:schemeClr val="lt1"/>
          </a:fontRef>
        </p:style>
        <p:txBody>
          <a:bodyPr>
            <a:normAutofit/>
          </a:bodyPr>
          <a:lstStyle/>
          <a:p>
            <a:pPr algn="ctr"/>
            <a:r>
              <a:rPr lang="ru-RU" sz="2800" b="1" dirty="0">
                <a:solidFill>
                  <a:srgbClr val="C00000"/>
                </a:solidFill>
                <a:latin typeface="Times New Roman" pitchFamily="18" charset="0"/>
                <a:cs typeface="Times New Roman" pitchFamily="18" charset="0"/>
              </a:rPr>
              <a:t>В чем разница между вирусом и червем? </a:t>
            </a:r>
            <a:r>
              <a:rPr lang="ru-RU" sz="2000" b="1" dirty="0">
                <a:solidFill>
                  <a:srgbClr val="C00000"/>
                </a:solidFill>
                <a:latin typeface="Times New Roman" pitchFamily="18" charset="0"/>
                <a:cs typeface="Times New Roman" pitchFamily="18" charset="0"/>
              </a:rPr>
              <a:t/>
            </a:r>
            <a:br>
              <a:rPr lang="ru-RU" sz="2000" b="1" dirty="0">
                <a:solidFill>
                  <a:srgbClr val="C00000"/>
                </a:solidFill>
                <a:latin typeface="Times New Roman" pitchFamily="18" charset="0"/>
                <a:cs typeface="Times New Roman" pitchFamily="18" charset="0"/>
              </a:rPr>
            </a:br>
            <a:r>
              <a:rPr lang="ru-RU" sz="2000" b="1" dirty="0">
                <a:latin typeface="Times New Roman" pitchFamily="18" charset="0"/>
                <a:cs typeface="Times New Roman" pitchFamily="18" charset="0"/>
              </a:rPr>
              <a:t/>
            </a:r>
            <a:br>
              <a:rPr lang="ru-RU" sz="2000" b="1" dirty="0">
                <a:latin typeface="Times New Roman" pitchFamily="18" charset="0"/>
                <a:cs typeface="Times New Roman" pitchFamily="18" charset="0"/>
              </a:rPr>
            </a:br>
            <a:r>
              <a:rPr lang="ru-RU" sz="2800" dirty="0">
                <a:solidFill>
                  <a:srgbClr val="C00000"/>
                </a:solidFill>
                <a:latin typeface="Times New Roman" pitchFamily="18" charset="0"/>
                <a:cs typeface="Times New Roman" pitchFamily="18" charset="0"/>
              </a:rPr>
              <a:t>Вирус</a:t>
            </a:r>
            <a:r>
              <a:rPr lang="ru-RU" sz="2000" dirty="0">
                <a:latin typeface="Times New Roman" pitchFamily="18" charset="0"/>
                <a:cs typeface="Times New Roman" pitchFamily="18" charset="0"/>
              </a:rPr>
              <a:t> – это саморазмножающаяся программа: она распространяется с файла на файл и с компьютера на компьютер. Кроме того, вирус может быть запрограммирован на уничтожение или повреждение данных.</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 </a:t>
            </a:r>
            <a:br>
              <a:rPr lang="ru-RU" sz="2000" dirty="0">
                <a:latin typeface="Times New Roman" pitchFamily="18" charset="0"/>
                <a:cs typeface="Times New Roman" pitchFamily="18" charset="0"/>
              </a:rPr>
            </a:br>
            <a:r>
              <a:rPr lang="ru-RU" sz="2800" dirty="0">
                <a:solidFill>
                  <a:srgbClr val="C00000"/>
                </a:solidFill>
                <a:latin typeface="Times New Roman" pitchFamily="18" charset="0"/>
                <a:cs typeface="Times New Roman" pitchFamily="18" charset="0"/>
              </a:rPr>
              <a:t>Черви </a:t>
            </a:r>
            <a:r>
              <a:rPr lang="ru-RU" sz="2000" dirty="0">
                <a:latin typeface="Times New Roman" pitchFamily="18" charset="0"/>
                <a:cs typeface="Times New Roman" pitchFamily="18" charset="0"/>
              </a:rPr>
              <a:t>считаются подклассом вирусов, но обладают характерными особенностями. Червь размножается (воспроизводит себя), не заражая другие файлы. Он внедряется один раз на конкретный компьютер и ищет способы распространиться далее на другие компьютеры.</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 </a:t>
            </a:r>
            <a:br>
              <a:rPr lang="ru-RU" sz="2000" dirty="0">
                <a:latin typeface="Times New Roman" pitchFamily="18" charset="0"/>
                <a:cs typeface="Times New Roman" pitchFamily="18" charset="0"/>
              </a:rPr>
            </a:br>
            <a:r>
              <a:rPr lang="ru-RU" sz="2000" dirty="0">
                <a:latin typeface="Times New Roman" pitchFamily="18" charset="0"/>
                <a:cs typeface="Times New Roman" pitchFamily="18" charset="0"/>
              </a:rPr>
              <a:t>Вирус заражает тем большее количество файлов, чем дольше он находится на компьютере необнаруженным. Червь создает единственную копию своего кода. В отличие от вируса, код червя самостоятелен. Другими словами, червь – это отдельный файл, в то время как вирус – это код, который внедряется в существующие файлы.</a:t>
            </a:r>
            <a:br>
              <a:rPr lang="ru-RU" sz="2000" dirty="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3132205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395536" y="260648"/>
            <a:ext cx="8229600" cy="6120680"/>
          </a:xfrm>
        </p:spPr>
        <p:style>
          <a:lnRef idx="3">
            <a:schemeClr val="lt1"/>
          </a:lnRef>
          <a:fillRef idx="1">
            <a:schemeClr val="accent5"/>
          </a:fillRef>
          <a:effectRef idx="1">
            <a:schemeClr val="accent5"/>
          </a:effectRef>
          <a:fontRef idx="minor">
            <a:schemeClr val="lt1"/>
          </a:fontRef>
        </p:style>
        <p:txBody>
          <a:bodyPr>
            <a:normAutofit lnSpcReduction="10000"/>
          </a:bodyPr>
          <a:lstStyle/>
          <a:p>
            <a:r>
              <a:rPr lang="ru-RU" sz="1800" b="1" dirty="0">
                <a:solidFill>
                  <a:srgbClr val="C00000"/>
                </a:solidFill>
              </a:rPr>
              <a:t>Что такое троянская программа и почему она так называется?</a:t>
            </a:r>
            <a:endParaRPr lang="ru-RU" sz="1800" dirty="0">
              <a:solidFill>
                <a:srgbClr val="C00000"/>
              </a:solidFill>
            </a:endParaRPr>
          </a:p>
          <a:p>
            <a:r>
              <a:rPr lang="ru-RU" sz="1400" dirty="0"/>
              <a:t>В античной мифологии </a:t>
            </a:r>
            <a:r>
              <a:rPr lang="ru-RU" sz="1400" b="1" dirty="0">
                <a:solidFill>
                  <a:srgbClr val="C00000"/>
                </a:solidFill>
              </a:rPr>
              <a:t>Троянский конь </a:t>
            </a:r>
            <a:r>
              <a:rPr lang="ru-RU" sz="1400" dirty="0"/>
              <a:t>– это деревянная конструкция соответствующей формы, внутри которой греки проникли в Трою и таким образом смогли покорить и разрушить город. По классическому определению, троянец – это программа, которая внешне выглядит как легальный программный продукт, но при запуске совершает вредоносные действия. Троянские программы не могут распространяться сами по себе, и этим они отличаются от вирусов и червей.</a:t>
            </a:r>
          </a:p>
          <a:p>
            <a:r>
              <a:rPr lang="ru-RU" sz="1400" dirty="0"/>
              <a:t>Обычно троянцы скрытно устанавливаются на компьютер и выполняют вредоносные действия без ведома пользователя. Трояны разных видов составляют большую часть современных вредоносных программ; все они пишутся специально для выполнения конкретной зловредной функции. Чаще всего встречаются </a:t>
            </a:r>
            <a:r>
              <a:rPr lang="ru-RU" sz="1400" dirty="0" err="1"/>
              <a:t>backdoor</a:t>
            </a:r>
            <a:r>
              <a:rPr lang="ru-RU" sz="1400" dirty="0"/>
              <a:t>-троянцы (утилиты удаленного администрирования, часто включают в себя клавиатурные шпионы), троянцы-шпионы, троянцы для кражи паролей и троянцы-прокси, превращающие ваш компьютер в машину для рассылки спама</a:t>
            </a:r>
            <a:r>
              <a:rPr lang="ru-RU" sz="1400" dirty="0" smtClean="0"/>
              <a:t>.</a:t>
            </a:r>
          </a:p>
          <a:p>
            <a:r>
              <a:rPr lang="ru-RU" sz="1800" b="1" dirty="0" smtClean="0">
                <a:solidFill>
                  <a:srgbClr val="C00000"/>
                </a:solidFill>
              </a:rPr>
              <a:t>Что </a:t>
            </a:r>
            <a:r>
              <a:rPr lang="ru-RU" sz="1800" b="1" dirty="0">
                <a:solidFill>
                  <a:srgbClr val="C00000"/>
                </a:solidFill>
              </a:rPr>
              <a:t>такое </a:t>
            </a:r>
            <a:r>
              <a:rPr lang="ru-RU" sz="1800" b="1" dirty="0" err="1">
                <a:solidFill>
                  <a:srgbClr val="C00000"/>
                </a:solidFill>
              </a:rPr>
              <a:t>DoS</a:t>
            </a:r>
            <a:r>
              <a:rPr lang="ru-RU" sz="1800" b="1" dirty="0">
                <a:solidFill>
                  <a:srgbClr val="C00000"/>
                </a:solidFill>
              </a:rPr>
              <a:t>- (</a:t>
            </a:r>
            <a:r>
              <a:rPr lang="ru-RU" sz="1800" b="1" dirty="0" err="1">
                <a:solidFill>
                  <a:srgbClr val="C00000"/>
                </a:solidFill>
              </a:rPr>
              <a:t>DDoS</a:t>
            </a:r>
            <a:r>
              <a:rPr lang="ru-RU" sz="1800" b="1" dirty="0">
                <a:solidFill>
                  <a:srgbClr val="C00000"/>
                </a:solidFill>
              </a:rPr>
              <a:t>-) атака?</a:t>
            </a:r>
            <a:endParaRPr lang="ru-RU" sz="1800" dirty="0">
              <a:solidFill>
                <a:srgbClr val="C00000"/>
              </a:solidFill>
            </a:endParaRPr>
          </a:p>
          <a:p>
            <a:r>
              <a:rPr lang="ru-RU" sz="1400" dirty="0" err="1">
                <a:solidFill>
                  <a:srgbClr val="C00000"/>
                </a:solidFill>
              </a:rPr>
              <a:t>DoS</a:t>
            </a:r>
            <a:r>
              <a:rPr lang="ru-RU" sz="1400" dirty="0">
                <a:solidFill>
                  <a:srgbClr val="C00000"/>
                </a:solidFill>
              </a:rPr>
              <a:t>-атака</a:t>
            </a:r>
            <a:r>
              <a:rPr lang="ru-RU" sz="1400" dirty="0"/>
              <a:t> (сетевая атака, </a:t>
            </a:r>
            <a:r>
              <a:rPr lang="ru-RU" sz="1400" dirty="0" err="1"/>
              <a:t>Denial</a:t>
            </a:r>
            <a:r>
              <a:rPr lang="ru-RU" sz="1400" dirty="0"/>
              <a:t> </a:t>
            </a:r>
            <a:r>
              <a:rPr lang="ru-RU" sz="1400" dirty="0" err="1"/>
              <a:t>of</a:t>
            </a:r>
            <a:r>
              <a:rPr lang="ru-RU" sz="1400" dirty="0"/>
              <a:t> </a:t>
            </a:r>
            <a:r>
              <a:rPr lang="ru-RU" sz="1400" dirty="0" err="1"/>
              <a:t>Service</a:t>
            </a:r>
            <a:r>
              <a:rPr lang="ru-RU" sz="1400" dirty="0"/>
              <a:t> – отказ в обслуживании пользователей) производится с целью срыва или затруднения нормальной работы веб-сайта, сервера или другого сетевого ресурса. Хакеры осуществляют такие атаки разными способами. Один из них – это отправка на сервер многочисленных запросов, которая может привести к затруднению или срыву работы, если ресурсов сервера окажется недостаточно для их обработки.</a:t>
            </a:r>
          </a:p>
          <a:p>
            <a:r>
              <a:rPr lang="ru-RU" sz="1400" dirty="0" err="1"/>
              <a:t>DDoS</a:t>
            </a:r>
            <a:r>
              <a:rPr lang="ru-RU" sz="1400" dirty="0"/>
              <a:t>-атака (</a:t>
            </a:r>
            <a:r>
              <a:rPr lang="ru-RU" sz="1400" dirty="0" err="1"/>
              <a:t>Distributed</a:t>
            </a:r>
            <a:r>
              <a:rPr lang="ru-RU" sz="1400" dirty="0"/>
              <a:t> </a:t>
            </a:r>
            <a:r>
              <a:rPr lang="ru-RU" sz="1400" dirty="0" err="1"/>
              <a:t>Denial</a:t>
            </a:r>
            <a:r>
              <a:rPr lang="ru-RU" sz="1400" dirty="0"/>
              <a:t> </a:t>
            </a:r>
            <a:r>
              <a:rPr lang="ru-RU" sz="1400" dirty="0" err="1"/>
              <a:t>of</a:t>
            </a:r>
            <a:r>
              <a:rPr lang="ru-RU" sz="1400" dirty="0"/>
              <a:t> </a:t>
            </a:r>
            <a:r>
              <a:rPr lang="ru-RU" sz="1400" dirty="0" err="1"/>
              <a:t>Service</a:t>
            </a:r>
            <a:r>
              <a:rPr lang="ru-RU" sz="1400" dirty="0"/>
              <a:t> – распределенная сетевая атака) отличается от </a:t>
            </a:r>
            <a:r>
              <a:rPr lang="ru-RU" sz="1400" dirty="0" err="1"/>
              <a:t>DoS</a:t>
            </a:r>
            <a:r>
              <a:rPr lang="ru-RU" sz="1400" dirty="0"/>
              <a:t>-атаки тем, что запросы на атакуемый ресурс производятся с большого количества машин. Одна зараженная машина часто используется хакерами как «ведущая», и управляет атакой, производимой с других, так называемых зомби-машин.</a:t>
            </a:r>
          </a:p>
          <a:p>
            <a:endParaRPr lang="ru-RU" sz="1400" dirty="0">
              <a:effectLst/>
            </a:endParaRPr>
          </a:p>
        </p:txBody>
      </p:sp>
    </p:spTree>
    <p:extLst>
      <p:ext uri="{BB962C8B-B14F-4D97-AF65-F5344CB8AC3E}">
        <p14:creationId xmlns:p14="http://schemas.microsoft.com/office/powerpoint/2010/main" val="16144259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404664"/>
            <a:ext cx="8229600" cy="5904656"/>
          </a:xfrm>
        </p:spPr>
        <p:style>
          <a:lnRef idx="2">
            <a:schemeClr val="accent5">
              <a:shade val="50000"/>
            </a:schemeClr>
          </a:lnRef>
          <a:fillRef idx="1">
            <a:schemeClr val="accent5"/>
          </a:fillRef>
          <a:effectRef idx="0">
            <a:schemeClr val="accent5"/>
          </a:effectRef>
          <a:fontRef idx="minor">
            <a:schemeClr val="lt1"/>
          </a:fontRef>
        </p:style>
        <p:txBody>
          <a:bodyPr>
            <a:normAutofit lnSpcReduction="10000"/>
          </a:bodyPr>
          <a:lstStyle/>
          <a:p>
            <a:r>
              <a:rPr lang="ru-RU" sz="2800" b="1" dirty="0">
                <a:solidFill>
                  <a:srgbClr val="C00000"/>
                </a:solidFill>
              </a:rPr>
              <a:t>Что такое </a:t>
            </a:r>
            <a:r>
              <a:rPr lang="ru-RU" sz="2800" b="1" dirty="0" err="1">
                <a:solidFill>
                  <a:srgbClr val="C00000"/>
                </a:solidFill>
              </a:rPr>
              <a:t>фишинг</a:t>
            </a:r>
            <a:r>
              <a:rPr lang="ru-RU" sz="2800" b="1" dirty="0">
                <a:solidFill>
                  <a:srgbClr val="C00000"/>
                </a:solidFill>
              </a:rPr>
              <a:t>?</a:t>
            </a:r>
            <a:endParaRPr lang="ru-RU" sz="2800" dirty="0">
              <a:solidFill>
                <a:srgbClr val="C00000"/>
              </a:solidFill>
            </a:endParaRPr>
          </a:p>
          <a:p>
            <a:r>
              <a:rPr lang="ru-RU" dirty="0" err="1">
                <a:solidFill>
                  <a:srgbClr val="C00000"/>
                </a:solidFill>
              </a:rPr>
              <a:t>Фишинг</a:t>
            </a:r>
            <a:r>
              <a:rPr lang="ru-RU" dirty="0">
                <a:solidFill>
                  <a:srgbClr val="C00000"/>
                </a:solidFill>
              </a:rPr>
              <a:t> </a:t>
            </a:r>
            <a:r>
              <a:rPr lang="ru-RU" sz="1600" dirty="0"/>
              <a:t>– это особый вид </a:t>
            </a:r>
            <a:r>
              <a:rPr lang="ru-RU" sz="1600" dirty="0" err="1"/>
              <a:t>кибермошенничества</a:t>
            </a:r>
            <a:r>
              <a:rPr lang="ru-RU" sz="1600" dirty="0"/>
              <a:t>, направленный на то, чтобы обманным путем заставить вас раскрыть персональные данные, как правило финансового характера. Мошенники создают поддельный веб-сайт, который выглядит как сайт банка (или как любой другой сайт, через который производятся финансовые операции, например </a:t>
            </a:r>
            <a:r>
              <a:rPr lang="ru-RU" sz="1600" dirty="0" err="1"/>
              <a:t>eBay</a:t>
            </a:r>
            <a:r>
              <a:rPr lang="ru-RU" sz="1600" dirty="0"/>
              <a:t>). Затем преступники пытаются завлечь вас на этот сайт, чтобы вы ввели на нем конфиденциальные данные, такие как логин, пароль или PIN-код. Часто для этого мошенники с помощью спама распространяют ссылку на этот сайт .</a:t>
            </a:r>
          </a:p>
          <a:p>
            <a:r>
              <a:rPr lang="ru-RU" b="1" dirty="0" smtClean="0">
                <a:solidFill>
                  <a:srgbClr val="C00000"/>
                </a:solidFill>
              </a:rPr>
              <a:t>Что </a:t>
            </a:r>
            <a:r>
              <a:rPr lang="ru-RU" b="1" dirty="0">
                <a:solidFill>
                  <a:srgbClr val="C00000"/>
                </a:solidFill>
              </a:rPr>
              <a:t>такое </a:t>
            </a:r>
            <a:r>
              <a:rPr lang="ru-RU" b="1" dirty="0" err="1">
                <a:solidFill>
                  <a:srgbClr val="C00000"/>
                </a:solidFill>
              </a:rPr>
              <a:t>руткит</a:t>
            </a:r>
            <a:r>
              <a:rPr lang="ru-RU" b="1" dirty="0">
                <a:solidFill>
                  <a:srgbClr val="C00000"/>
                </a:solidFill>
              </a:rPr>
              <a:t>?</a:t>
            </a:r>
            <a:endParaRPr lang="ru-RU" dirty="0">
              <a:solidFill>
                <a:srgbClr val="C00000"/>
              </a:solidFill>
            </a:endParaRPr>
          </a:p>
          <a:p>
            <a:r>
              <a:rPr lang="ru-RU" sz="2000" dirty="0" err="1">
                <a:solidFill>
                  <a:srgbClr val="C00000"/>
                </a:solidFill>
              </a:rPr>
              <a:t>Руткит</a:t>
            </a:r>
            <a:r>
              <a:rPr lang="ru-RU" sz="1400" dirty="0"/>
              <a:t> </a:t>
            </a:r>
            <a:r>
              <a:rPr lang="ru-RU" sz="1600" dirty="0"/>
              <a:t>(</a:t>
            </a:r>
            <a:r>
              <a:rPr lang="ru-RU" sz="1600" dirty="0" err="1"/>
              <a:t>rootkit</a:t>
            </a:r>
            <a:r>
              <a:rPr lang="ru-RU" sz="1600" dirty="0"/>
              <a:t>) – это набор программ, используемый хакерами для сокрытия своего присутствия в системе при попытках неавторизованного доступа к компьютеру. Термин пришел из </a:t>
            </a:r>
            <a:r>
              <a:rPr lang="ru-RU" sz="1600" dirty="0" err="1"/>
              <a:t>Unix</a:t>
            </a:r>
            <a:r>
              <a:rPr lang="ru-RU" sz="1600" dirty="0"/>
              <a:t>-систем и обозначает методы, которые авторы троянских программ, работающих под </a:t>
            </a:r>
            <a:r>
              <a:rPr lang="ru-RU" sz="1600" dirty="0" err="1"/>
              <a:t>Windows</a:t>
            </a:r>
            <a:r>
              <a:rPr lang="ru-RU" sz="1600" dirty="0"/>
              <a:t>, используют для маскировки вредоносной активности своих </a:t>
            </a:r>
            <a:r>
              <a:rPr lang="ru-RU" sz="1600" dirty="0" err="1"/>
              <a:t>зловредов</a:t>
            </a:r>
            <a:r>
              <a:rPr lang="ru-RU" sz="1600" dirty="0"/>
              <a:t>. Установленные в системе </a:t>
            </a:r>
            <a:r>
              <a:rPr lang="ru-RU" sz="1600" dirty="0" err="1"/>
              <a:t>руткиты</a:t>
            </a:r>
            <a:r>
              <a:rPr lang="ru-RU" sz="1600" dirty="0"/>
              <a:t> не только не видны пользователям, но и избегают обнаружения антивирусным ПО. За счет того, что многие пользователи входят в систему как администраторы, не создавая отдельной учетной записи с ограниченными правами для ежедневной работы, для злоумышленников задача внедрения </a:t>
            </a:r>
            <a:r>
              <a:rPr lang="ru-RU" sz="1600" dirty="0" err="1"/>
              <a:t>руткитов</a:t>
            </a:r>
            <a:r>
              <a:rPr lang="ru-RU" sz="1600" dirty="0"/>
              <a:t> упрощается.</a:t>
            </a:r>
          </a:p>
          <a:p>
            <a:endParaRPr lang="ru-RU" sz="1400" dirty="0" smtClean="0"/>
          </a:p>
          <a:p>
            <a:endParaRPr lang="ru-RU" sz="1400" dirty="0"/>
          </a:p>
        </p:txBody>
      </p:sp>
    </p:spTree>
    <p:extLst>
      <p:ext uri="{BB962C8B-B14F-4D97-AF65-F5344CB8AC3E}">
        <p14:creationId xmlns:p14="http://schemas.microsoft.com/office/powerpoint/2010/main" val="2357384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332656"/>
            <a:ext cx="8229600" cy="6048672"/>
          </a:xfrm>
        </p:spPr>
        <p:style>
          <a:lnRef idx="2">
            <a:schemeClr val="accent5">
              <a:shade val="50000"/>
            </a:schemeClr>
          </a:lnRef>
          <a:fillRef idx="1">
            <a:schemeClr val="accent5"/>
          </a:fillRef>
          <a:effectRef idx="0">
            <a:schemeClr val="accent5"/>
          </a:effectRef>
          <a:fontRef idx="minor">
            <a:schemeClr val="lt1"/>
          </a:fontRef>
        </p:style>
        <p:txBody>
          <a:bodyPr>
            <a:normAutofit fontScale="92500"/>
          </a:bodyPr>
          <a:lstStyle/>
          <a:p>
            <a:r>
              <a:rPr lang="ru-RU" sz="2000" b="1" dirty="0">
                <a:solidFill>
                  <a:srgbClr val="C00000"/>
                </a:solidFill>
              </a:rPr>
              <a:t>Что такое вредоносные программы?</a:t>
            </a:r>
            <a:endParaRPr lang="ru-RU" sz="2000" dirty="0">
              <a:solidFill>
                <a:srgbClr val="C00000"/>
              </a:solidFill>
            </a:endParaRPr>
          </a:p>
          <a:p>
            <a:r>
              <a:rPr lang="ru-RU" sz="1600" dirty="0"/>
              <a:t>Понятие “вредоносные программы” (</a:t>
            </a:r>
            <a:r>
              <a:rPr lang="ru-RU" sz="1600" dirty="0" err="1"/>
              <a:t>malware</a:t>
            </a:r>
            <a:r>
              <a:rPr lang="ru-RU" sz="1600" dirty="0"/>
              <a:t>) объединяет все программы, создаваемые и используемые для осуществления несанкционированных и зачастую вредоносных действий. Вирусы, </a:t>
            </a:r>
            <a:r>
              <a:rPr lang="ru-RU" sz="1600" dirty="0" err="1"/>
              <a:t>backdoor</a:t>
            </a:r>
            <a:r>
              <a:rPr lang="ru-RU" sz="1600" dirty="0"/>
              <a:t>-программы (создаваемые для незаконного удаленного администрирования), клавиатурные шпионы, программы для кражи паролей и другие типы троянцев, макровирусы для </a:t>
            </a:r>
            <a:r>
              <a:rPr lang="ru-RU" sz="1600" dirty="0" err="1"/>
              <a:t>Word</a:t>
            </a:r>
            <a:r>
              <a:rPr lang="ru-RU" sz="1600" dirty="0"/>
              <a:t> и </a:t>
            </a:r>
            <a:r>
              <a:rPr lang="ru-RU" sz="1600" dirty="0" err="1"/>
              <a:t>Excel</a:t>
            </a:r>
            <a:r>
              <a:rPr lang="ru-RU" sz="1600" dirty="0"/>
              <a:t>, вирусы сектора загрузки, скриптовые вирусы (BAT-вирусы, </a:t>
            </a:r>
            <a:r>
              <a:rPr lang="ru-RU" sz="1600" dirty="0" err="1"/>
              <a:t>windows</a:t>
            </a:r>
            <a:r>
              <a:rPr lang="ru-RU" sz="1600" dirty="0"/>
              <a:t> </a:t>
            </a:r>
            <a:r>
              <a:rPr lang="ru-RU" sz="1600" dirty="0" err="1"/>
              <a:t>shell</a:t>
            </a:r>
            <a:r>
              <a:rPr lang="ru-RU" sz="1600" dirty="0"/>
              <a:t>-вирусы, </a:t>
            </a:r>
            <a:r>
              <a:rPr lang="ru-RU" sz="1600" dirty="0" err="1"/>
              <a:t>java</a:t>
            </a:r>
            <a:r>
              <a:rPr lang="ru-RU" sz="1600" dirty="0"/>
              <a:t>-вирусы и т.д.) и скриптовые троянцы, мошенническое ПО, шпионские и рекламные программы – это далеко неполный список того, что классифицируется как вредоносные программы.</a:t>
            </a:r>
          </a:p>
          <a:p>
            <a:r>
              <a:rPr lang="ru-RU" sz="1600" dirty="0"/>
              <a:t>Когда-то для описания всех вредоносных программ хватало понятий “вирус” и “троянец”. Однако технологии и методы заражения компьютеров с тех пор ушли вперед, и этих двух понятий стало недостаточно для описания всего существующего многообразия вредоносных программ</a:t>
            </a:r>
            <a:r>
              <a:rPr lang="ru-RU" sz="1600" dirty="0" smtClean="0"/>
              <a:t>.</a:t>
            </a:r>
            <a:endParaRPr lang="ru-RU" sz="1600" dirty="0"/>
          </a:p>
          <a:p>
            <a:r>
              <a:rPr lang="ru-RU" sz="2000" b="1" dirty="0">
                <a:solidFill>
                  <a:srgbClr val="C00000"/>
                </a:solidFill>
              </a:rPr>
              <a:t>Что такое шпионские программы?</a:t>
            </a:r>
            <a:endParaRPr lang="ru-RU" sz="2000" dirty="0">
              <a:solidFill>
                <a:srgbClr val="C00000"/>
              </a:solidFill>
            </a:endParaRPr>
          </a:p>
          <a:p>
            <a:r>
              <a:rPr lang="ru-RU" sz="1600" dirty="0"/>
              <a:t>Как следует из названия, эти программы предназначены для сбора данных и отправки их третьей стороне без вашего ведома и согласия. Такие программы могут отслеживать нажатия клавиш (клавиатурные шпионы), собирать конфиденциальную информацию (пароли, номера кредитных карт, PIN-коды и т.д.), отслеживать адреса электронной почты в почтовом ящике или особенности вашей работы в Интернете. Кроме того, шпионские программы неизбежно снижают производительность компьютера.</a:t>
            </a:r>
          </a:p>
          <a:p>
            <a:endParaRPr lang="ru-RU" sz="1400" dirty="0"/>
          </a:p>
        </p:txBody>
      </p:sp>
    </p:spTree>
    <p:extLst>
      <p:ext uri="{BB962C8B-B14F-4D97-AF65-F5344CB8AC3E}">
        <p14:creationId xmlns:p14="http://schemas.microsoft.com/office/powerpoint/2010/main" val="3262314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67544" y="188640"/>
            <a:ext cx="8229600" cy="6264696"/>
          </a:xfrm>
        </p:spPr>
        <p:style>
          <a:lnRef idx="2">
            <a:schemeClr val="accent5">
              <a:shade val="50000"/>
            </a:schemeClr>
          </a:lnRef>
          <a:fillRef idx="1">
            <a:schemeClr val="accent5"/>
          </a:fillRef>
          <a:effectRef idx="0">
            <a:schemeClr val="accent5"/>
          </a:effectRef>
          <a:fontRef idx="minor">
            <a:schemeClr val="lt1"/>
          </a:fontRef>
        </p:style>
        <p:txBody>
          <a:bodyPr>
            <a:normAutofit fontScale="92500" lnSpcReduction="20000"/>
          </a:bodyPr>
          <a:lstStyle/>
          <a:p>
            <a:r>
              <a:rPr lang="ru-RU" sz="1800" b="1" dirty="0">
                <a:solidFill>
                  <a:srgbClr val="C00000"/>
                </a:solidFill>
              </a:rPr>
              <a:t>Что такое </a:t>
            </a:r>
            <a:r>
              <a:rPr lang="ru-RU" sz="1800" b="1" dirty="0" err="1">
                <a:solidFill>
                  <a:srgbClr val="C00000"/>
                </a:solidFill>
              </a:rPr>
              <a:t>ботнеты</a:t>
            </a:r>
            <a:r>
              <a:rPr lang="ru-RU" sz="1800" b="1" dirty="0">
                <a:solidFill>
                  <a:srgbClr val="C00000"/>
                </a:solidFill>
              </a:rPr>
              <a:t> (бот-сети)?</a:t>
            </a:r>
            <a:endParaRPr lang="ru-RU" sz="1800" dirty="0">
              <a:solidFill>
                <a:srgbClr val="C00000"/>
              </a:solidFill>
            </a:endParaRPr>
          </a:p>
          <a:p>
            <a:r>
              <a:rPr lang="ru-RU" sz="1600" dirty="0" err="1"/>
              <a:t>Ботнеты</a:t>
            </a:r>
            <a:r>
              <a:rPr lang="ru-RU" sz="1600" dirty="0"/>
              <a:t> (или так называемые зомби-сети) создаются троянцами или другими специальными вредоносными программами и централизованно управляются хозяином, который получает доступ к ресурсам всех зараженных компьютеров и использует их в своих интересах.</a:t>
            </a:r>
          </a:p>
          <a:p>
            <a:r>
              <a:rPr lang="ru-RU" sz="2200" b="1" dirty="0" smtClean="0">
                <a:solidFill>
                  <a:srgbClr val="C00000"/>
                </a:solidFill>
              </a:rPr>
              <a:t>Что </a:t>
            </a:r>
            <a:r>
              <a:rPr lang="ru-RU" sz="2200" b="1" dirty="0">
                <a:solidFill>
                  <a:srgbClr val="C00000"/>
                </a:solidFill>
              </a:rPr>
              <a:t>такое рекламные системы (</a:t>
            </a:r>
            <a:r>
              <a:rPr lang="ru-RU" sz="2200" b="1" dirty="0" err="1">
                <a:solidFill>
                  <a:srgbClr val="C00000"/>
                </a:solidFill>
              </a:rPr>
              <a:t>adware</a:t>
            </a:r>
            <a:r>
              <a:rPr lang="ru-RU" sz="2200" b="1" dirty="0">
                <a:solidFill>
                  <a:srgbClr val="C00000"/>
                </a:solidFill>
              </a:rPr>
              <a:t>)?</a:t>
            </a:r>
            <a:endParaRPr lang="ru-RU" sz="2200" dirty="0">
              <a:solidFill>
                <a:srgbClr val="C00000"/>
              </a:solidFill>
            </a:endParaRPr>
          </a:p>
          <a:p>
            <a:r>
              <a:rPr lang="ru-RU" sz="1600" dirty="0"/>
              <a:t>Понятие “</a:t>
            </a:r>
            <a:r>
              <a:rPr lang="ru-RU" sz="1600" dirty="0" err="1"/>
              <a:t>adware</a:t>
            </a:r>
            <a:r>
              <a:rPr lang="ru-RU" sz="1600" dirty="0"/>
              <a:t>” включает в себя программы, запускающие рекламу (часто в виде всплывающих окон) или перенаправляющие поисковые запросы на рекламные веб-сайты. Рекламное ПО часто бывает встроено в бесплатные или условно-бесплатные программы и устанавливается на компьютер пользователя одновременно с основным приложением без ведома и согласия пользователя. В некоторых случаях рекламное ПО может тайно загрузить и установить на ваш компьютер троянская программа.</a:t>
            </a:r>
          </a:p>
          <a:p>
            <a:r>
              <a:rPr lang="ru-RU" sz="1600" dirty="0"/>
              <a:t>Устаревшие, не обновленные вовремя версии веб-браузеров могут быть уязвимыми для хакерских инструментов, скачивающих рекламные программы на ваш компьютер. Существуют также «программы-угонщики браузеров», способные менять настройки интернет-обозревателей, переадресовывать неправильно набранные или неполные URL-адреса на конкретные веб-сайты или менять заданную вами домашнюю страницу. Они также могут перенаправлять поисковые запросы на платные (часто порнографические) веб-сайты.</a:t>
            </a:r>
          </a:p>
          <a:p>
            <a:r>
              <a:rPr lang="ru-RU" sz="1600" dirty="0"/>
              <a:t>Рекламные программы, как правило, никак не проявляют себя в системе: их не видно в списке программ на вкладке Пуск -&gt; Программы, нет соответствующих иконок в области уведомлений системы и в списке задач. Для них редко предусмотрена процедура деинсталляции (удаления); попытка удалить их вручную может привести к неполадкам в работе программы-носителя (в составе которой была установлена рекламная программа).</a:t>
            </a:r>
          </a:p>
          <a:p>
            <a:endParaRPr lang="ru-RU" sz="1600" dirty="0"/>
          </a:p>
        </p:txBody>
      </p:sp>
    </p:spTree>
    <p:extLst>
      <p:ext uri="{BB962C8B-B14F-4D97-AF65-F5344CB8AC3E}">
        <p14:creationId xmlns:p14="http://schemas.microsoft.com/office/powerpoint/2010/main" val="3329263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457200" y="332656"/>
            <a:ext cx="8229600" cy="5793507"/>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ru-RU" sz="1800" b="1" dirty="0">
                <a:solidFill>
                  <a:srgbClr val="C00000"/>
                </a:solidFill>
              </a:rPr>
              <a:t>Что такое клавиатурный шпион?</a:t>
            </a:r>
            <a:endParaRPr lang="ru-RU" sz="1800" dirty="0">
              <a:solidFill>
                <a:srgbClr val="C00000"/>
              </a:solidFill>
            </a:endParaRPr>
          </a:p>
          <a:p>
            <a:r>
              <a:rPr lang="ru-RU" sz="1800" dirty="0"/>
              <a:t>Клавиатурный шпион – это программа, отслеживающая нажатия кнопок на клавиатуре. При помощи нее злоумышленник может получить доступ к конфиденциальным данным (логины, пароли, номера кредитных карт, PIN-коды и т.п.) Клавиатурные шпионы часто входят в состав </a:t>
            </a:r>
            <a:r>
              <a:rPr lang="ru-RU" sz="1800" dirty="0" err="1"/>
              <a:t>backdoor</a:t>
            </a:r>
            <a:r>
              <a:rPr lang="ru-RU" sz="1800" dirty="0"/>
              <a:t>-троянцев.</a:t>
            </a:r>
          </a:p>
          <a:p>
            <a:endParaRPr lang="ru-RU" sz="1400" dirty="0" smtClean="0"/>
          </a:p>
          <a:p>
            <a:r>
              <a:rPr lang="ru-RU" sz="1600" b="1" dirty="0">
                <a:solidFill>
                  <a:srgbClr val="C00000"/>
                </a:solidFill>
              </a:rPr>
              <a:t>Что такое </a:t>
            </a:r>
            <a:r>
              <a:rPr lang="ru-RU" sz="1600" b="1" dirty="0" err="1">
                <a:solidFill>
                  <a:srgbClr val="C00000"/>
                </a:solidFill>
              </a:rPr>
              <a:t>drive-by</a:t>
            </a:r>
            <a:r>
              <a:rPr lang="ru-RU" sz="1600" b="1" dirty="0">
                <a:solidFill>
                  <a:srgbClr val="C00000"/>
                </a:solidFill>
              </a:rPr>
              <a:t> (попутная) загрузка?</a:t>
            </a:r>
            <a:endParaRPr lang="ru-RU" sz="1600" dirty="0">
              <a:solidFill>
                <a:srgbClr val="C00000"/>
              </a:solidFill>
            </a:endParaRPr>
          </a:p>
          <a:p>
            <a:r>
              <a:rPr lang="ru-RU" sz="1800" dirty="0"/>
              <a:t>При </a:t>
            </a:r>
            <a:r>
              <a:rPr lang="ru-RU" sz="1800" dirty="0" err="1"/>
              <a:t>drive-by</a:t>
            </a:r>
            <a:r>
              <a:rPr lang="ru-RU" sz="1800" dirty="0"/>
              <a:t> загрузке, компьютер заражается при посещении веб-сайта, содержащего вредоносный код. </a:t>
            </a:r>
            <a:r>
              <a:rPr lang="ru-RU" sz="1800" dirty="0" err="1"/>
              <a:t>Кибермошенники</a:t>
            </a:r>
            <a:r>
              <a:rPr lang="ru-RU" sz="1800" dirty="0"/>
              <a:t> ищут в Интернете веб-серверы, уязвимые для взлома, чтобы вписать вредоносный код на веб-страницы (часто в виде вредоносного скрипта). Если в операционной системе или на приложениях не установлены обновления безопасности, то при посещении зараженного веб-сайта вредоносный код загружается на ваш компьютер автоматически.</a:t>
            </a:r>
          </a:p>
          <a:p>
            <a:endParaRPr lang="ru-RU" sz="1800" dirty="0" smtClean="0"/>
          </a:p>
          <a:p>
            <a:endParaRPr lang="ru-RU" sz="1800" dirty="0"/>
          </a:p>
        </p:txBody>
      </p:sp>
    </p:spTree>
    <p:extLst>
      <p:ext uri="{BB962C8B-B14F-4D97-AF65-F5344CB8AC3E}">
        <p14:creationId xmlns:p14="http://schemas.microsoft.com/office/powerpoint/2010/main" val="4834792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Другая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116</TotalTime>
  <Words>1061</Words>
  <Application>Microsoft Office PowerPoint</Application>
  <PresentationFormat>Экран (4:3)</PresentationFormat>
  <Paragraphs>31</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Эркер</vt:lpstr>
      <vt:lpstr>1. Азбука безопасности  2. Антивирусная программа  Microsoft Security Essentials  3. Социальная сеть работников образования   nsportal.ru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 чем разница между вирусом и червем?   Вирус – это саморазмножающаяся программа: она распространяется с файла на файл и с компьютера на компьютер. Кроме того, вирус может быть запрограммирован на уничтожение или повреждение данных.   Черви считаются подклассом вирусов, но обладают характерными особенностями. Червь размножается (воспроизводит себя), не заражая другие файлы. Он внедряется один раз на конкретный компьютер и ищет способы распространиться далее на другие компьютеры.   Вирус заражает тем большее количество файлов, чем дольше он находится на компьютере необнаруженным. Червь создает единственную копию своего кода. В отличие от вируса, код червя самостоятелен. Другими словами, червь – это отдельный файл, в то время как вирус – это код, который внедряется в существующие файлы. </dc:title>
  <dc:creator>Альфия</dc:creator>
  <cp:lastModifiedBy>Альфия</cp:lastModifiedBy>
  <cp:revision>16</cp:revision>
  <dcterms:created xsi:type="dcterms:W3CDTF">2013-01-09T05:32:40Z</dcterms:created>
  <dcterms:modified xsi:type="dcterms:W3CDTF">2013-01-10T18:03:59Z</dcterms:modified>
  <cp:contentStatus>Окончательное</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