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</p:sldMasterIdLst>
  <p:sldIdLst>
    <p:sldId id="256" r:id="rId2"/>
    <p:sldId id="275" r:id="rId3"/>
    <p:sldId id="276" r:id="rId4"/>
    <p:sldId id="296" r:id="rId5"/>
    <p:sldId id="295" r:id="rId6"/>
    <p:sldId id="282" r:id="rId7"/>
    <p:sldId id="297" r:id="rId8"/>
    <p:sldId id="302" r:id="rId9"/>
    <p:sldId id="303" r:id="rId10"/>
    <p:sldId id="298" r:id="rId11"/>
    <p:sldId id="262" r:id="rId12"/>
    <p:sldId id="263" r:id="rId13"/>
    <p:sldId id="264" r:id="rId14"/>
    <p:sldId id="265" r:id="rId15"/>
    <p:sldId id="266" r:id="rId16"/>
    <p:sldId id="280" r:id="rId17"/>
    <p:sldId id="299" r:id="rId18"/>
    <p:sldId id="301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5E3"/>
    <a:srgbClr val="D31373"/>
    <a:srgbClr val="2C2CB2"/>
    <a:srgbClr val="660066"/>
    <a:srgbClr val="000000"/>
    <a:srgbClr val="1C9FF8"/>
    <a:srgbClr val="BBE2FD"/>
    <a:srgbClr val="FFABD9"/>
    <a:srgbClr val="71C3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1" autoAdjust="0"/>
    <p:restoredTop sz="9466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EE4F34-FD21-4D3E-9CE5-308E08DE5952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A71B1-B2A6-488B-A40F-00BC5F9451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32324-44A1-44D3-915A-237046EA1BE7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AD1BE-535F-449B-BBA2-E422A6F1B2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3B932-795B-4D54-A2EA-CB638A87A10B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61683-FCA5-4EB6-A7FB-502108EB9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B37B-73A8-4EF0-8C02-20A731C8D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E70A5-53CD-45C9-96AD-D1931A35D0E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BE5B-EC79-43A1-8A40-18038FC32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3983-D6D0-4E26-AEBF-E50C18D5A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BCA05E-59F0-43F3-9EE5-2AFA3D1E11A5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B81DC-840B-4845-91CF-59DECDC5F3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9E1780-B39C-417E-9A49-9BBBF79921B5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EBA36-F555-4137-8BA2-660F3D1CFA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71A7EE-C073-4013-8F96-FFA61FD32054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1A1B0-DC55-43E5-AAAE-6EDB2474FF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5E93B-2DE0-4530-B14D-EE3FE1E25E42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0F854-FF98-4B00-AE6B-E9F73C210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C9EF8-E575-4A8E-AB55-5E276F6CF770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E6E1-8B14-4970-973A-0C48CB8A5B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65D0EE-90C5-48E6-981A-D20FF10C4E66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3D9D0-07B3-4878-AE23-1849DC7319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CE497-8023-4780-883F-180ABDAF46BD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4102C-FA47-466E-9B96-5FB707CA1D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8F40A-A976-4B4F-844C-66204008E8DF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A78DF09-D259-4EEC-B899-77532F812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BA98A62-F2E2-4430-BABF-AFB8DB463542}" type="datetimeFigureOut">
              <a:rPr lang="ru-RU" smtClean="0"/>
              <a:pPr>
                <a:defRPr/>
              </a:pPr>
              <a:t>27.08.2011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E07E5D8-FFE5-492A-B3A5-7C1DBDFB3D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  <p:sldLayoutId id="2147484194" r:id="rId13"/>
    <p:sldLayoutId id="2147484195" r:id="rId14"/>
    <p:sldLayoutId id="2147484196" r:id="rId1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file:///D:\&#1052;&#1040;&#1056;&#1048;&#1040;&#1053;&#1053;&#1040;\&#1043;&#1048;&#1052;&#1053;&#1040;&#1047;&#1048;&#1071;\&#1084;&#1091;&#1079;&#1099;&#1082;&#1072;\&#1064;&#1091;&#1073;&#1077;&#1088;&#1090;\55(55)%20Shubert.%20Ave%20Maria%20(Mario%20Lanza).mp3" TargetMode="External"/><Relationship Id="rId7" Type="http://schemas.openxmlformats.org/officeDocument/2006/relationships/image" Target="../media/image14.png"/><Relationship Id="rId2" Type="http://schemas.openxmlformats.org/officeDocument/2006/relationships/audio" Target="file:///D:\&#1052;&#1040;&#1056;&#1048;&#1040;&#1053;&#1053;&#1040;\29%20&#1072;&#1074;&#1075;&#1091;&#1089;&#1090;&#1072;%202011\01.mp3" TargetMode="External"/><Relationship Id="rId1" Type="http://schemas.openxmlformats.org/officeDocument/2006/relationships/audio" Target="file:///D:\&#1052;&#1040;&#1056;&#1048;&#1040;&#1053;&#1053;&#1040;\29%20&#1072;&#1074;&#1075;&#1091;&#1089;&#1090;&#1072;%202011\76IzChego.mp3" TargetMode="Externa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13.xml"/><Relationship Id="rId4" Type="http://schemas.openxmlformats.org/officeDocument/2006/relationships/audio" Target="file:///D:\&#1052;&#1040;&#1056;&#1048;&#1040;&#1053;&#1053;&#1040;\&#1043;&#1048;&#1052;&#1053;&#1040;&#1047;&#1048;&#1071;\&#1084;&#1091;&#1079;&#1099;&#1082;&#1072;\&#1064;&#1091;&#1073;&#1077;&#1088;&#1090;\&#1051;&#1077;&#1089;&#1085;&#1086;&#1081;%20&#1094;&#1072;&#1088;&#1100;%20&#1041;&#1086;&#1088;&#1080;&#1089;%20&#1043;&#1084;&#1099;&#1088;&#1103;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Users\&#1043;&#1077;&#1085;&#1077;&#1088;&#1072;&#1083;&#1100;&#1085;&#1099;&#1081;\Downloads\76IzChego.mp3" TargetMode="Externa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7858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b="1" i="1" dirty="0">
                <a:solidFill>
                  <a:srgbClr val="D095E3"/>
                </a:solidFill>
                <a:latin typeface="Times New Roman" pitchFamily="18" charset="0"/>
                <a:cs typeface="Times New Roman" pitchFamily="18" charset="0"/>
              </a:rPr>
              <a:t>Использование информационно – коммуникационных технологий на уроках музыки</a:t>
            </a:r>
            <a:endParaRPr lang="ru-RU" sz="4000" i="1" dirty="0">
              <a:solidFill>
                <a:srgbClr val="D095E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11" descr="Cveti7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581525"/>
            <a:ext cx="2303463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23850" y="2636838"/>
            <a:ext cx="86407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«Педагоги не могут успешно кого-нибудь учить, </a:t>
            </a:r>
            <a:br>
              <a:rPr lang="ru-RU" sz="3200" b="1" i="1"/>
            </a:br>
            <a:r>
              <a:rPr lang="ru-RU" sz="3200" b="1" i="1"/>
              <a:t>если в это же время не учатся сами». 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364163" y="5445125"/>
            <a:ext cx="3455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Али Апшерони</a:t>
            </a:r>
            <a:endParaRPr lang="ru-RU" sz="36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6" grpId="0"/>
      <p:bldP spid="164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Задание: определите на слух, какой звучит голос.</a:t>
            </a:r>
          </a:p>
        </p:txBody>
      </p:sp>
      <p:pic>
        <p:nvPicPr>
          <p:cNvPr id="10" name="76IzCheg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19288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85875" y="1863725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Детские голоса – детский хор</a:t>
            </a:r>
          </a:p>
        </p:txBody>
      </p:sp>
      <p:pic>
        <p:nvPicPr>
          <p:cNvPr id="12" name="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5" y="29733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85875" y="2838450"/>
            <a:ext cx="721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Женский голос  (высокий) – Анна Герман</a:t>
            </a:r>
          </a:p>
        </p:txBody>
      </p:sp>
      <p:pic>
        <p:nvPicPr>
          <p:cNvPr id="14" name="55(55) Shubert. Ave Maria (Mario Lanza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613" y="4071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3924300"/>
            <a:ext cx="734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Мужской голос (высокий) – Марио Ланца</a:t>
            </a:r>
          </a:p>
        </p:txBody>
      </p:sp>
      <p:pic>
        <p:nvPicPr>
          <p:cNvPr id="16" name="Лесной царь Борис Гмыря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013" y="5214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57313" y="5072063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Мужской голос (низкий) – Борис Гмыря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4052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8550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7818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7811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1" grpId="0"/>
      <p:bldP spid="13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42938" y="142875"/>
            <a:ext cx="8229600" cy="11430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для работы с музыкой </a:t>
            </a:r>
            <a:b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 компьютере</a:t>
            </a:r>
          </a:p>
        </p:txBody>
      </p:sp>
      <p:pic>
        <p:nvPicPr>
          <p:cNvPr id="14" name="Содержимое 13" descr="9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14" y="1452564"/>
            <a:ext cx="1247775" cy="2190750"/>
          </a:xfrm>
        </p:spPr>
      </p:pic>
      <p:pic>
        <p:nvPicPr>
          <p:cNvPr id="11" name="Рисунок 10" descr="j2500001834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1593" y="4000504"/>
            <a:ext cx="20907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олна 7"/>
          <p:cNvSpPr/>
          <p:nvPr/>
        </p:nvSpPr>
        <p:spPr>
          <a:xfrm>
            <a:off x="571500" y="3857625"/>
            <a:ext cx="3143250" cy="241458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rgbClr val="FFFF00"/>
                </a:solidFill>
                <a:latin typeface="Georgia" pitchFamily="18" charset="0"/>
              </a:rPr>
              <a:t>Музыкальные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rgbClr val="FFFF00"/>
                </a:solidFill>
                <a:latin typeface="Georgia" pitchFamily="18" charset="0"/>
              </a:rPr>
              <a:t>проигрыватели</a:t>
            </a:r>
            <a:endParaRPr lang="ru-RU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5072063" y="1285875"/>
            <a:ext cx="2928937" cy="241458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Georgia" pitchFamily="18" charset="0"/>
              </a:rPr>
              <a:t>Музыкальные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Georgia" pitchFamily="18" charset="0"/>
              </a:rPr>
              <a:t>энциклопедии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1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557338"/>
            <a:ext cx="4160838" cy="4160837"/>
          </a:xfrm>
        </p:spPr>
      </p:pic>
      <p:sp>
        <p:nvSpPr>
          <p:cNvPr id="389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17988" cy="4530725"/>
          </a:xfrm>
        </p:spPr>
        <p:txBody>
          <a:bodyPr rtlCol="0">
            <a:normAutofit fontScale="92500"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часов классической музыки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 биографических статей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 статей о произведениях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словарь муз. терминов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тематических экскурсий о муз. культуре разных стран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видеофрагменты и анимация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Муз. викторины различной сложности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Хронология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000" b="1" dirty="0">
              <a:solidFill>
                <a:srgbClr val="CC3300"/>
              </a:solidFill>
            </a:endParaRP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000" b="1" dirty="0">
              <a:solidFill>
                <a:srgbClr val="CC3300"/>
              </a:solidFill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476375" y="404813"/>
            <a:ext cx="6624638" cy="757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AB004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Энциклопедия классической музыки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3912" y="2286794"/>
            <a:ext cx="3305175" cy="3152775"/>
          </a:xfrm>
        </p:spPr>
      </p:pic>
      <p:sp>
        <p:nvSpPr>
          <p:cNvPr id="573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700213"/>
            <a:ext cx="414655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Иллюстрированная история: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-зарубежной поп. музыки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-отечественной поп. музыки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-джаза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3300 статей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3000 иллюстраций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ru-RU" sz="22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аудиофрагментов</a:t>
            </a:r>
            <a:endParaRPr lang="ru-RU" sz="22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видеофрагмента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Словарь: 400 муз. терминов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 smtClean="0">
              <a:solidFill>
                <a:srgbClr val="CC00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 smtClean="0">
              <a:solidFill>
                <a:srgbClr val="FF66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dirty="0" smtClean="0"/>
          </a:p>
        </p:txBody>
      </p:sp>
      <p:sp>
        <p:nvSpPr>
          <p:cNvPr id="31748" name="WordArt 6"/>
          <p:cNvSpPr>
            <a:spLocks noChangeArrowheads="1" noChangeShapeType="1" noTextEdit="1"/>
          </p:cNvSpPr>
          <p:nvPr/>
        </p:nvSpPr>
        <p:spPr bwMode="auto">
          <a:xfrm>
            <a:off x="785787" y="285728"/>
            <a:ext cx="7858180" cy="7143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77700" b="1" kern="10" spc="72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Энциклопедия популярной музыки 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11188" y="1125538"/>
            <a:ext cx="638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Посвящена року, джазу  и поп - музыке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74638"/>
            <a:ext cx="9358312" cy="1368425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2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ШЕДЕВРЫ</a:t>
            </a:r>
            <a:r>
              <a:rPr lang="ru-RU" sz="2900" dirty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МУЗЫКИ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-уникальный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мультимедиапродукт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для всех, кто интересуется классической музыкой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 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историей ее развити</a:t>
            </a:r>
            <a:r>
              <a:rPr lang="ru-RU" sz="2800" i="1" dirty="0">
                <a:solidFill>
                  <a:srgbClr val="C00000"/>
                </a:solidFill>
                <a:latin typeface="Georgia" pitchFamily="18" charset="0"/>
              </a:rPr>
              <a:t>я.</a:t>
            </a:r>
          </a:p>
        </p:txBody>
      </p:sp>
      <p:pic>
        <p:nvPicPr>
          <p:cNvPr id="77827" name="Picture 3" descr="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6300" y="2258219"/>
            <a:ext cx="3200400" cy="3209925"/>
          </a:xfrm>
        </p:spPr>
      </p:pic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0" y="1700213"/>
            <a:ext cx="4445000" cy="4498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Интерактивные рассказы  о 80 шедеврах классической музыки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Озвученные лекции, рассказывающие об эпохах и музыкальных  жанрах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Библиографические статьи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 40 композиторах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2000 статей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Образцы звучания муз. инструментов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1000 иллюстраций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Около 10 часов звука, видеофрагменты опер и балетов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2000" dirty="0" smtClean="0">
              <a:solidFill>
                <a:schemeClr val="bg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3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 </a:t>
            </a:r>
            <a:r>
              <a:rPr lang="ru-RU" sz="3400" dirty="0">
                <a:solidFill>
                  <a:srgbClr val="020000"/>
                </a:solidFill>
              </a:rPr>
              <a:t>Энциклопедия </a:t>
            </a:r>
            <a:br>
              <a:rPr lang="ru-RU" sz="3400" dirty="0">
                <a:solidFill>
                  <a:srgbClr val="020000"/>
                </a:solidFill>
              </a:rPr>
            </a:br>
            <a:r>
              <a:rPr lang="ru-RU" sz="3400" dirty="0">
                <a:solidFill>
                  <a:srgbClr val="CC0066"/>
                </a:solidFill>
              </a:rPr>
              <a:t>«Музыкальные инструменты»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4325938" cy="4530725"/>
          </a:xfrm>
        </p:spPr>
        <p:txBody>
          <a:bodyPr rtlCol="0">
            <a:normAutofit fontScale="92500" lnSpcReduction="20000"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Редчайшая коллекция муз. инструментов всех стран и народов, включая археологические находки.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 с историей возникновения и развития инструментов, особенностями устройства и звучания.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Разделы: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Семейства музыкальных  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инструментов;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Музыкальные ансамбли;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Инструменты стран мира;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Инструменты от А до Я.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>
              <a:solidFill>
                <a:srgbClr val="CC0066"/>
              </a:solidFill>
            </a:endParaRPr>
          </a:p>
        </p:txBody>
      </p:sp>
      <p:pic>
        <p:nvPicPr>
          <p:cNvPr id="78852" name="Picture 4" descr="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484313"/>
            <a:ext cx="4314825" cy="4302125"/>
          </a:xfrm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000625" y="5715000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Более 1000 муз. фрагментов </a:t>
            </a:r>
          </a:p>
          <a:p>
            <a:r>
              <a:rPr lang="ru-RU" b="1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Свыше 900 муз. инструментов</a:t>
            </a:r>
          </a:p>
          <a:p>
            <a:endParaRPr lang="ru-RU" b="1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ABD9"/>
            </a:gs>
            <a:gs pos="50000">
              <a:srgbClr val="BBE2FD"/>
            </a:gs>
            <a:gs pos="100000">
              <a:srgbClr val="FFAB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398588"/>
          </a:xfrm>
          <a:noFill/>
        </p:spPr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0099"/>
                </a:solidFill>
                <a:latin typeface="Arial Black" pitchFamily="34" charset="0"/>
              </a:rPr>
              <a:t>Internet </a:t>
            </a:r>
            <a:r>
              <a:rPr lang="ru-RU" sz="3800" b="1" smtClean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ru-RU" sz="3800" b="1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3800" b="1" smtClean="0">
                <a:solidFill>
                  <a:srgbClr val="000099"/>
                </a:solidFill>
                <a:latin typeface="Arial Black" pitchFamily="34" charset="0"/>
              </a:rPr>
              <a:t>можно использовать для: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half" idx="1"/>
          </p:nvPr>
        </p:nvSpPr>
        <p:spPr>
          <a:xfrm>
            <a:off x="428625" y="1571625"/>
            <a:ext cx="8216900" cy="45116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поиска информации для уроков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поиска музыкальных произведений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поиска и скачивания необходимых нот детских песен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приобретения учебной и методической литературы, музыкальных инструментов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творческих заданий учащимся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8072438" cy="2154237"/>
          </a:xfrm>
        </p:spPr>
        <p:txBody>
          <a:bodyPr/>
          <a:lstStyle/>
          <a:p>
            <a:pPr algn="l" eaLnBrk="1" hangingPunct="1"/>
            <a:r>
              <a:rPr lang="ru-RU" sz="4000" smtClean="0"/>
              <a:t>1 </a:t>
            </a:r>
            <a:r>
              <a:rPr lang="ru-RU" sz="3600" smtClean="0"/>
              <a:t>вариант</a:t>
            </a:r>
            <a:r>
              <a:rPr lang="ru-RU" sz="4000" smtClean="0"/>
              <a:t> - найти в интернете имена певцов, обладающих низким мужским голосом</a:t>
            </a: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714375" y="2643188"/>
            <a:ext cx="8001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3200"/>
              <a:t>2 вариант – найти в интернете имена певцов, обладающих высоким  мужским голосом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857250" y="714375"/>
            <a:ext cx="76438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Самостоятельно (с помощью интернета) познакомьтесь с творчеством Сергея Лемешева и узнайте, каким голосом обладал этот певец.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857250" y="2928938"/>
            <a:ext cx="7643813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Самостоятельно (с помощью интернета) познакомьтесь с творчеством Фёдора Ивановича Шаляпина и узнайте, почему этот певец исполнял такие роли, как Иван Сусанин из оперы «Иван Сусанин»М. И. Глинки, варяжский гость из оперы «Садко» Н. А. Римского-Корсакова, Борис Годунов из оперы «Борис Годунов» М. П. Мусоргского.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C9FF8"/>
            </a:gs>
            <a:gs pos="50000">
              <a:srgbClr val="FFABD9"/>
            </a:gs>
            <a:gs pos="100000">
              <a:srgbClr val="1C9F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727075" y="1600200"/>
          <a:ext cx="3497263" cy="4525963"/>
        </p:xfrm>
        <a:graphic>
          <a:graphicData uri="http://schemas.openxmlformats.org/presentationml/2006/ole">
            <p:oleObj spid="_x0000_s1026" name="Acrobat Document" r:id="rId3" imgW="5829300" imgH="7543800" progId="AcroExch.Document.7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323850" y="1125538"/>
          <a:ext cx="2727325" cy="3529012"/>
        </p:xfrm>
        <a:graphic>
          <a:graphicData uri="http://schemas.openxmlformats.org/presentationml/2006/ole">
            <p:oleObj spid="_x0000_s1027" name="Acrobat Document" r:id="rId4" imgW="5829300" imgH="7543800" progId="AcroExch.Document.7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940425" y="404813"/>
          <a:ext cx="3059113" cy="3959225"/>
        </p:xfrm>
        <a:graphic>
          <a:graphicData uri="http://schemas.openxmlformats.org/presentationml/2006/ole">
            <p:oleObj spid="_x0000_s1028" name="Acrobat Document" r:id="rId5" imgW="5829300" imgH="7543800" progId="AcroExch.Document.7">
              <p:embed/>
            </p:oleObj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E2FD"/>
            </a:gs>
            <a:gs pos="50000">
              <a:srgbClr val="FFABD9"/>
            </a:gs>
            <a:gs pos="100000">
              <a:srgbClr val="BBE2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857224" y="928670"/>
            <a:ext cx="7921625" cy="1223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b="1" dirty="0" smtClean="0">
                <a:solidFill>
                  <a:srgbClr val="000099"/>
                </a:solidFill>
                <a:latin typeface="Arial Black" pitchFamily="34" charset="0"/>
              </a:rPr>
              <a:t>Компьютерные программы, используемые при подготовке и проведении уроков музыки</a:t>
            </a:r>
            <a:r>
              <a:rPr lang="ru-RU" sz="3800" dirty="0" smtClean="0">
                <a:solidFill>
                  <a:srgbClr val="000099"/>
                </a:solidFill>
                <a:latin typeface="Arial Black" pitchFamily="34" charset="0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357430"/>
            <a:ext cx="485778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Microsoft Word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71500" y="2643188"/>
            <a:ext cx="57150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1500" y="4143375"/>
            <a:ext cx="5715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1500" y="5715000"/>
            <a:ext cx="5715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5333275"/>
            <a:ext cx="261642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Internet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3857628"/>
            <a:ext cx="741369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Проигрыватель 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Windows Media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ABD9"/>
            </a:gs>
            <a:gs pos="50000">
              <a:srgbClr val="BBE2FD"/>
            </a:gs>
            <a:gs pos="100000">
              <a:srgbClr val="FFAB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1187450" y="1052513"/>
            <a:ext cx="7237413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000099"/>
                </a:solidFill>
                <a:latin typeface="Arial Black" pitchFamily="34" charset="0"/>
              </a:rPr>
              <a:t>Microsoft Word</a:t>
            </a:r>
            <a:r>
              <a:rPr lang="ru-RU" b="1" smtClean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ru-RU" b="1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b="1" smtClean="0">
                <a:solidFill>
                  <a:srgbClr val="000099"/>
                </a:solidFill>
                <a:latin typeface="Arial Black" pitchFamily="34" charset="0"/>
              </a:rPr>
              <a:t>можно использовать для составления</a:t>
            </a:r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:</a:t>
            </a:r>
            <a:r>
              <a:rPr lang="ru-RU" smtClean="0"/>
              <a:t> </a:t>
            </a:r>
          </a:p>
        </p:txBody>
      </p:sp>
      <p:sp>
        <p:nvSpPr>
          <p:cNvPr id="22531" name="Rectangle 3"/>
          <p:cNvSpPr>
            <a:spLocks noGrp="1"/>
          </p:cNvSpPr>
          <p:nvPr>
            <p:ph sz="half" idx="1"/>
          </p:nvPr>
        </p:nvSpPr>
        <p:spPr>
          <a:xfrm>
            <a:off x="1042988" y="3141663"/>
            <a:ext cx="7704137" cy="2806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карточек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тестов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дидактических материалов с печатной основой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тематического планирования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b="1" dirty="0" smtClean="0">
              <a:solidFill>
                <a:schemeClr val="hlink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Вокальные (певческие) голоса</a:t>
            </a:r>
          </a:p>
        </p:txBody>
      </p:sp>
      <p:sp>
        <p:nvSpPr>
          <p:cNvPr id="10244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29613" cy="49720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ru-RU" b="1" smtClean="0"/>
              <a:t>СОПРАНО (женский высокий) - S (Soprano)</a:t>
            </a:r>
          </a:p>
          <a:p>
            <a:pPr eaLnBrk="1" hangingPunct="1">
              <a:lnSpc>
                <a:spcPct val="200000"/>
              </a:lnSpc>
            </a:pPr>
            <a:r>
              <a:rPr lang="ru-RU" b="1" smtClean="0"/>
              <a:t>АЛЬТ (женский низкий) - A (Alt, Alto)</a:t>
            </a:r>
          </a:p>
          <a:p>
            <a:pPr eaLnBrk="1" hangingPunct="1">
              <a:lnSpc>
                <a:spcPct val="200000"/>
              </a:lnSpc>
            </a:pPr>
            <a:r>
              <a:rPr lang="ru-RU" b="1" smtClean="0"/>
              <a:t>ТЕНОР (мужской высокий) - T (Tenor)</a:t>
            </a:r>
          </a:p>
          <a:p>
            <a:pPr eaLnBrk="1" hangingPunct="1">
              <a:lnSpc>
                <a:spcPct val="200000"/>
              </a:lnSpc>
            </a:pPr>
            <a:r>
              <a:rPr lang="ru-RU" b="1" smtClean="0"/>
              <a:t>БАС (мужской низкий) - B (Bass)</a:t>
            </a:r>
          </a:p>
          <a:p>
            <a:pPr eaLnBrk="1" hangingPunct="1"/>
            <a:endParaRPr lang="ru-RU" smtClean="0"/>
          </a:p>
        </p:txBody>
      </p:sp>
      <p:pic>
        <p:nvPicPr>
          <p:cNvPr id="1024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00826" y="4237678"/>
            <a:ext cx="1857378" cy="1758318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Певческие голоса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24000" y="1397000"/>
          <a:ext cx="7048528" cy="467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32"/>
                <a:gridCol w="1762132"/>
                <a:gridCol w="1762132"/>
                <a:gridCol w="1762132"/>
              </a:tblGrid>
              <a:tr h="9892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</a:tr>
              <a:tr h="989246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тенор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баритон</a:t>
                      </a:r>
                      <a:endParaRPr lang="ru-RU" dirty="0"/>
                    </a:p>
                  </a:txBody>
                  <a:tcPr/>
                </a:tc>
              </a:tr>
              <a:tr h="1707467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сопрано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альт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меццо-сопрано</a:t>
                      </a:r>
                      <a:endParaRPr lang="ru-RU" dirty="0"/>
                    </a:p>
                  </a:txBody>
                  <a:tcPr/>
                </a:tc>
              </a:tr>
              <a:tr h="989246">
                <a:tc>
                  <a:txBody>
                    <a:bodyPr/>
                    <a:lstStyle/>
                    <a:p>
                      <a:r>
                        <a:rPr lang="ru-RU" dirty="0" smtClean="0"/>
                        <a:t>Детский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сопрано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альт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2D1FC"/>
            </a:gs>
            <a:gs pos="100000">
              <a:srgbClr val="FF4BA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323850" y="476250"/>
            <a:ext cx="8820150" cy="16573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solidFill>
                  <a:srgbClr val="000099"/>
                </a:solidFill>
                <a:latin typeface="Arial Black" pitchFamily="34" charset="0"/>
              </a:rPr>
              <a:t>Проигрыватель </a:t>
            </a:r>
            <a:r>
              <a:rPr lang="en-US" sz="3800" b="1" dirty="0" smtClean="0">
                <a:solidFill>
                  <a:srgbClr val="000099"/>
                </a:solidFill>
                <a:latin typeface="Arial Black" pitchFamily="34" charset="0"/>
              </a:rPr>
              <a:t>Windows Media</a:t>
            </a:r>
            <a:r>
              <a:rPr lang="ru-RU" sz="3800" b="1" dirty="0" smtClean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ru-RU" sz="3800" b="1" dirty="0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3800" b="1" dirty="0" smtClean="0">
                <a:solidFill>
                  <a:srgbClr val="000099"/>
                </a:solidFill>
                <a:latin typeface="Arial Black" pitchFamily="34" charset="0"/>
              </a:rPr>
              <a:t>можно использовать для:</a:t>
            </a:r>
            <a:br>
              <a:rPr lang="ru-RU" sz="3800" b="1" dirty="0" smtClean="0">
                <a:solidFill>
                  <a:srgbClr val="000099"/>
                </a:solidFill>
                <a:latin typeface="Arial Black" pitchFamily="34" charset="0"/>
              </a:rPr>
            </a:br>
            <a:endParaRPr lang="ru-RU" sz="3800" b="1" dirty="0" smtClean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sz="half" idx="1"/>
          </p:nvPr>
        </p:nvSpPr>
        <p:spPr>
          <a:xfrm>
            <a:off x="469900" y="2632075"/>
            <a:ext cx="8216900" cy="3822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прослушивания музыкальных произведений из файлов, с дисков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CD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MP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3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просмотра видеозаписей из файлов, с дисков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DD4737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53125" y="3155950"/>
            <a:ext cx="1428750" cy="1419225"/>
          </a:xfrm>
          <a:noFill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3754438"/>
            <a:ext cx="278606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8763" y="117475"/>
            <a:ext cx="370205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7650" y="123825"/>
            <a:ext cx="321468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3308350"/>
            <a:ext cx="3286125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1825" y="149225"/>
            <a:ext cx="3071813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83400" y="3332163"/>
            <a:ext cx="2041525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5" y="50800"/>
            <a:ext cx="27146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76IzCheg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0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142976" y="2434232"/>
            <a:ext cx="71438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Певческие голоса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52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Певческие голоса</a:t>
            </a:r>
            <a:endParaRPr lang="ru-RU" b="1" u="sng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285852" y="1356504"/>
            <a:ext cx="292895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14810" y="1356504"/>
            <a:ext cx="264320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679025" y="189228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-142908" y="2000240"/>
            <a:ext cx="3071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высокие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2357430"/>
            <a:ext cx="3071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средние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1928802"/>
            <a:ext cx="3071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низкие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71472" y="3143248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Певческие голоса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1500960" y="3999710"/>
            <a:ext cx="292895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9918" y="3999710"/>
            <a:ext cx="264320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894133" y="453549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-32" y="4857760"/>
            <a:ext cx="3071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мужские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8926" y="5286388"/>
            <a:ext cx="3071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детские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00760" y="4786322"/>
            <a:ext cx="3071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женские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"/>
                            </p:stCondLst>
                            <p:childTnLst>
                              <p:par>
                                <p:cTn id="8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0"/>
                            </p:stCondLst>
                            <p:childTnLst>
                              <p:par>
                                <p:cTn id="9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24"/>
            <a:ext cx="6643734" cy="1139825"/>
          </a:xfrm>
        </p:spPr>
        <p:txBody>
          <a:bodyPr/>
          <a:lstStyle/>
          <a:p>
            <a:r>
              <a:rPr lang="ru-RU" sz="5400" b="1" i="1" u="sng" dirty="0" smtClean="0"/>
              <a:t>Певческие голоса</a:t>
            </a:r>
            <a:endParaRPr lang="ru-RU" sz="5400" b="1" i="1" u="sng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4" y="1142982"/>
          <a:ext cx="7786744" cy="492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1232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25" y="2714620"/>
            <a:ext cx="17145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Мужской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000504"/>
            <a:ext cx="17145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Женский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5214950"/>
            <a:ext cx="17145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Детский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1500174"/>
            <a:ext cx="17145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Высокий</a:t>
            </a:r>
            <a:endParaRPr lang="ru-RU" sz="2400" b="1" cap="none" spc="0" dirty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1500174"/>
            <a:ext cx="17145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Средни</a:t>
            </a:r>
            <a:r>
              <a:rPr lang="ru-RU" sz="2400" b="1" cap="none" spc="0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endParaRPr lang="ru-RU" sz="2400" b="1" cap="none" spc="0" dirty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1500174"/>
            <a:ext cx="17145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Низки</a:t>
            </a:r>
            <a:r>
              <a:rPr lang="ru-RU" sz="2400" b="1" cap="none" spc="0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endParaRPr lang="ru-RU" sz="2400" b="1" cap="none" spc="0" dirty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786058"/>
            <a:ext cx="1714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Тенор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4000504"/>
            <a:ext cx="22860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Сопрано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5214950"/>
            <a:ext cx="22860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Сопрано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2714620"/>
            <a:ext cx="22860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Баритон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3857628"/>
            <a:ext cx="228601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Меццо-сопрано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388" y="2714620"/>
            <a:ext cx="22860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Бас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00826" y="3929066"/>
            <a:ext cx="22860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Альт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5143512"/>
            <a:ext cx="25717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Альт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3357554" y="2714620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3357554" y="3929066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3428992" y="5214950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5357818" y="2714620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5286380" y="4071942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429388" y="5143512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7286644" y="2714620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7358082" y="4000504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1"/>
      <p:bldP spid="20" grpId="0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1298</TotalTime>
  <Words>547</Words>
  <Application>Microsoft Office PowerPoint</Application>
  <PresentationFormat>Экран (4:3)</PresentationFormat>
  <Paragraphs>122</Paragraphs>
  <Slides>19</Slides>
  <Notes>0</Notes>
  <HiddenSlides>0</HiddenSlides>
  <MMClips>5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Calibri</vt:lpstr>
      <vt:lpstr>Times New Roman</vt:lpstr>
      <vt:lpstr>Arial Black</vt:lpstr>
      <vt:lpstr>Wingdings 2</vt:lpstr>
      <vt:lpstr>Georgia</vt:lpstr>
      <vt:lpstr>Wingdings</vt:lpstr>
      <vt:lpstr>Century Gothic</vt:lpstr>
      <vt:lpstr>Поток</vt:lpstr>
      <vt:lpstr>Adobe Acrobat 7.0 Document</vt:lpstr>
      <vt:lpstr>Слайд 1</vt:lpstr>
      <vt:lpstr>Компьютерные программы, используемые при подготовке и проведении уроков музыки:</vt:lpstr>
      <vt:lpstr>Microsoft Word можно использовать для составления: </vt:lpstr>
      <vt:lpstr>Вокальные (певческие) голоса</vt:lpstr>
      <vt:lpstr>Певческие голоса</vt:lpstr>
      <vt:lpstr>Проигрыватель Windows Media можно использовать для: </vt:lpstr>
      <vt:lpstr>Слайд 7</vt:lpstr>
      <vt:lpstr>Певческие голоса</vt:lpstr>
      <vt:lpstr>Певческие голоса</vt:lpstr>
      <vt:lpstr>Задание: определите на слух, какой звучит голос.</vt:lpstr>
      <vt:lpstr>Программы для работы с музыкой      на компьютере</vt:lpstr>
      <vt:lpstr>Слайд 12</vt:lpstr>
      <vt:lpstr>Слайд 13</vt:lpstr>
      <vt:lpstr>ШЕДЕВРЫ МУЗЫКИ -уникальный мультимедиапродукт для всех, кто интересуется классической музыкой  и историей ее развития.</vt:lpstr>
      <vt:lpstr>  Энциклопедия  «Музыкальные инструменты»</vt:lpstr>
      <vt:lpstr>Internet  можно использовать для:</vt:lpstr>
      <vt:lpstr>1 вариант - найти в интернете имена певцов, обладающих низким мужским голосом</vt:lpstr>
      <vt:lpstr>Слайд 18</vt:lpstr>
      <vt:lpstr>Слайд 19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познавательной и творческой деятельности учащихся на музыкальных занятиях посредством ИКТ</dc:title>
  <dc:creator>Loner-XP</dc:creator>
  <cp:lastModifiedBy>Генеральный</cp:lastModifiedBy>
  <cp:revision>98</cp:revision>
  <dcterms:created xsi:type="dcterms:W3CDTF">2009-04-12T15:34:38Z</dcterms:created>
  <dcterms:modified xsi:type="dcterms:W3CDTF">2011-08-27T19:06:55Z</dcterms:modified>
</cp:coreProperties>
</file>