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9" r:id="rId2"/>
    <p:sldId id="273" r:id="rId3"/>
    <p:sldId id="257" r:id="rId4"/>
    <p:sldId id="284" r:id="rId5"/>
    <p:sldId id="285" r:id="rId6"/>
    <p:sldId id="260" r:id="rId7"/>
    <p:sldId id="268" r:id="rId8"/>
    <p:sldId id="262" r:id="rId9"/>
    <p:sldId id="263" r:id="rId10"/>
    <p:sldId id="264" r:id="rId11"/>
    <p:sldId id="265" r:id="rId12"/>
    <p:sldId id="266" r:id="rId13"/>
    <p:sldId id="271" r:id="rId14"/>
    <p:sldId id="283" r:id="rId15"/>
    <p:sldId id="267" r:id="rId16"/>
    <p:sldId id="269" r:id="rId17"/>
    <p:sldId id="270" r:id="rId18"/>
    <p:sldId id="272" r:id="rId19"/>
    <p:sldId id="276" r:id="rId20"/>
    <p:sldId id="277" r:id="rId21"/>
    <p:sldId id="282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29"/>
    <a:srgbClr val="07148B"/>
    <a:srgbClr val="0000CC"/>
    <a:srgbClr val="FE7044"/>
    <a:srgbClr val="5CD4DA"/>
    <a:srgbClr val="74A123"/>
    <a:srgbClr val="F2682A"/>
    <a:srgbClr val="094310"/>
    <a:srgbClr val="FFFF57"/>
    <a:srgbClr val="094B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>
        <p:scale>
          <a:sx n="80" d="100"/>
          <a:sy n="80" d="100"/>
        </p:scale>
        <p:origin x="-102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07148B"/>
                </a:solidFill>
                <a:latin typeface="+mj-lt"/>
              </a:rPr>
              <a:t>Педагогический стаж воспитателей МО дошкольного отделения</a:t>
            </a:r>
          </a:p>
        </c:rich>
      </c:tx>
      <c:layout>
        <c:manualLayout>
          <c:xMode val="edge"/>
          <c:yMode val="edge"/>
          <c:x val="0.10603283632099178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стаж воспитателей МО дошкольного отделения</c:v>
                </c:pt>
              </c:strCache>
            </c:strRef>
          </c:tx>
          <c:explosion val="7"/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11,1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2.3102310231023146E-2"/>
                  <c:y val="-5.502392344497618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22,2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33,3%</a:t>
                    </a:r>
                    <a:endParaRPr lang="en-US" b="1" dirty="0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11,1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22,2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dLblPos val="outEnd"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5 лет</c:v>
                </c:pt>
                <c:pt idx="1">
                  <c:v> от 10 до 15 лет</c:v>
                </c:pt>
                <c:pt idx="2">
                  <c:v>от 15 до 20 лет</c:v>
                </c:pt>
                <c:pt idx="3">
                  <c:v>от 20 до 25 лет</c:v>
                </c:pt>
                <c:pt idx="4">
                  <c:v>от 25 до 30 лет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0.1110000000000001</c:v>
                </c:pt>
                <c:pt idx="1">
                  <c:v>0.22200000000000022</c:v>
                </c:pt>
                <c:pt idx="2">
                  <c:v>0.33300000000000052</c:v>
                </c:pt>
                <c:pt idx="3">
                  <c:v>0.1110000000000001</c:v>
                </c:pt>
                <c:pt idx="4">
                  <c:v>0.22200000000000022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061627816324962"/>
          <c:y val="0.47239479335418078"/>
          <c:w val="0.22948273173774109"/>
          <c:h val="0.3078419922390090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EB9EC-18BE-4D46-9A0E-5B2B174AB89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3F690-079A-452D-BDDA-2BA24806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D54E-4837-4F07-AE5C-040576196717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62E7-D1D9-464F-B13B-8D68EC4FA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86E4-8887-47BD-A5C8-30370D7FFE0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AE2A-20F1-43CC-AA57-55936533D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D847-4F3C-4CDC-8D23-DD1D70D0201C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9F6B-861C-4224-8CD2-F172B6D87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925E-4DE5-444C-887B-5C561EF74838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3090-031E-4742-8D03-D6917F649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12A4-1A7C-48C3-8753-4448958E60EF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337F-2F95-4EE4-9CCF-ACB13F4AE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E809-A6CD-4D10-92B1-60A60AF1F521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E951-E936-4FF5-BF12-FABE9815E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B25E-1858-4ACC-8F35-C258DD28C41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31F2-B0A0-4F72-B86D-8ECF8263C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C5D6-3F71-4685-A768-7F96A7F686FE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1360-C77A-4B98-AB61-9B56AB206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3A48-23C8-4D68-8A6E-63435DCFFDA0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AF87-5B8A-4AAD-8132-9D817D7B7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9BDC-735F-47BE-88E5-C8742E757B44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0A3F-3CF1-444C-A6BE-D326213D0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2201-F42D-4192-935C-2D6FF12FD560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59B4-E6F3-4469-8FBF-2C3CBF537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82B0E0-0168-40D4-84B9-458E9DEE7237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2732D4-7837-45ED-983E-DD36E02B0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2165555" y="4053349"/>
            <a:ext cx="459559" cy="859665"/>
          </a:xfrm>
          <a:prstGeom prst="downArrow">
            <a:avLst/>
          </a:prstGeom>
          <a:ln>
            <a:solidFill>
              <a:srgbClr val="0714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629400" y="3886200"/>
            <a:ext cx="457200" cy="990600"/>
          </a:xfrm>
          <a:prstGeom prst="downArrow">
            <a:avLst/>
          </a:prstGeom>
          <a:ln>
            <a:solidFill>
              <a:srgbClr val="0714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56360" y="4953000"/>
            <a:ext cx="2133600" cy="1143000"/>
          </a:xfrm>
          <a:prstGeom prst="ellipse">
            <a:avLst/>
          </a:prstGeom>
          <a:solidFill>
            <a:srgbClr val="FE70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7148B"/>
                </a:solidFill>
                <a:latin typeface="+mj-lt"/>
              </a:rPr>
              <a:t>7</a:t>
            </a:r>
            <a:r>
              <a:rPr lang="ru-RU" sz="2400" dirty="0" smtClean="0">
                <a:solidFill>
                  <a:srgbClr val="07148B"/>
                </a:solidFill>
                <a:latin typeface="+mj-lt"/>
              </a:rPr>
              <a:t> </a:t>
            </a:r>
            <a:endParaRPr lang="ru-RU" sz="2400" dirty="0">
              <a:solidFill>
                <a:srgbClr val="07148B"/>
              </a:solidFill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50626" y="4917373"/>
            <a:ext cx="2286000" cy="1066800"/>
          </a:xfrm>
          <a:prstGeom prst="ellipse">
            <a:avLst/>
          </a:prstGeom>
          <a:solidFill>
            <a:srgbClr val="5CD4D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7148B"/>
                </a:solidFill>
                <a:latin typeface="+mj-lt"/>
              </a:rPr>
              <a:t>2</a:t>
            </a:r>
            <a:r>
              <a:rPr lang="ru-RU" sz="3600" dirty="0" smtClean="0">
                <a:solidFill>
                  <a:srgbClr val="07148B"/>
                </a:solidFill>
                <a:latin typeface="+mj-lt"/>
              </a:rPr>
              <a:t> </a:t>
            </a:r>
            <a:endParaRPr lang="ru-RU" sz="3600" dirty="0">
              <a:solidFill>
                <a:srgbClr val="07148B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66800" y="2819400"/>
            <a:ext cx="2590800" cy="1447800"/>
          </a:xfrm>
          <a:prstGeom prst="rect">
            <a:avLst/>
          </a:prstGeom>
          <a:solidFill>
            <a:srgbClr val="FE70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Высшее педагогическое образование</a:t>
            </a:r>
            <a:endParaRPr lang="ru-RU" sz="2400" dirty="0">
              <a:solidFill>
                <a:srgbClr val="0714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10200" y="2819400"/>
            <a:ext cx="2743200" cy="1447800"/>
          </a:xfrm>
          <a:prstGeom prst="rect">
            <a:avLst/>
          </a:prstGeom>
          <a:solidFill>
            <a:srgbClr val="5CD4D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Среднее специальное педагогическое образование</a:t>
            </a:r>
            <a:endParaRPr lang="ru-RU" sz="2400" dirty="0">
              <a:solidFill>
                <a:srgbClr val="0714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57356" y="1142984"/>
            <a:ext cx="5357850" cy="1071570"/>
          </a:xfrm>
          <a:prstGeom prst="roundRect">
            <a:avLst/>
          </a:prstGeom>
          <a:solidFill>
            <a:srgbClr val="C7EE4C"/>
          </a:solidFill>
          <a:ln w="38100">
            <a:solidFill>
              <a:srgbClr val="0E5E1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Методическое  объединение состоит из</a:t>
            </a:r>
          </a:p>
          <a:p>
            <a:pPr algn="ctr"/>
            <a:r>
              <a:rPr lang="ru-RU" sz="24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 9 человек</a:t>
            </a:r>
            <a:endParaRPr lang="ru-RU" sz="2400" b="1" dirty="0">
              <a:solidFill>
                <a:srgbClr val="07148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407435" y="2393165"/>
            <a:ext cx="604846" cy="238116"/>
          </a:xfrm>
          <a:prstGeom prst="straightConnector1">
            <a:avLst/>
          </a:prstGeom>
          <a:ln w="28575">
            <a:solidFill>
              <a:srgbClr val="0714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096000" y="2286000"/>
            <a:ext cx="609600" cy="457200"/>
          </a:xfrm>
          <a:prstGeom prst="straightConnector1">
            <a:avLst/>
          </a:prstGeom>
          <a:ln w="28575">
            <a:solidFill>
              <a:srgbClr val="0714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" y="4191000"/>
            <a:ext cx="4419600" cy="1905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Выставка методической литературы по здоровому образу жизни, папка-ширма «Здоровый образ жизни семьи»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07148B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lum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4800" y="1905000"/>
            <a:ext cx="4038600" cy="2133600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0600" y="9144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7148B"/>
                </a:solidFill>
              </a:rPr>
              <a:t>Группа 2 года обучения</a:t>
            </a:r>
            <a:br>
              <a:rPr lang="ru-RU" sz="2800" b="1" dirty="0" smtClean="0">
                <a:solidFill>
                  <a:srgbClr val="07148B"/>
                </a:solidFill>
              </a:rPr>
            </a:br>
            <a:endParaRPr lang="ru-RU" sz="2800" b="1" dirty="0">
              <a:solidFill>
                <a:srgbClr val="07148B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>
            <a:lum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0" y="4038600"/>
            <a:ext cx="4267200" cy="2057400"/>
          </a:xfrm>
          <a:prstGeom prst="round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00600" y="1905000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Выставка с символикой и атрибутикой Олимпийских игр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4478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07148B"/>
              </a:solidFill>
            </a:endParaRPr>
          </a:p>
        </p:txBody>
      </p:sp>
      <p:pic>
        <p:nvPicPr>
          <p:cNvPr id="7" name="Рисунок 6" descr="C:\Documents and Settings\Администратор\Рабочий стол\фото детей 2 го\20140402_163934.jpg"/>
          <p:cNvPicPr/>
          <p:nvPr/>
        </p:nvPicPr>
        <p:blipFill>
          <a:blip r:embed="rId2" cstate="email">
            <a:lum contras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1783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219200" y="12192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rgbClr val="07148B"/>
                </a:solidFill>
              </a:rPr>
              <a:t>Презентация проектов родителями и детьми</a:t>
            </a:r>
            <a:endParaRPr lang="ru-RU" sz="2800" b="1" dirty="0">
              <a:solidFill>
                <a:srgbClr val="07148B"/>
              </a:solidFill>
            </a:endParaRPr>
          </a:p>
        </p:txBody>
      </p:sp>
      <p:pic>
        <p:nvPicPr>
          <p:cNvPr id="9" name="Рисунок 8" descr="C:\Documents and Settings\Администратор\Рабочий стол\фото детей 2 го\20140314_100800.jpg"/>
          <p:cNvPicPr/>
          <p:nvPr/>
        </p:nvPicPr>
        <p:blipFill>
          <a:blip r:embed="rId3" cstate="email">
            <a:lum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657600" cy="327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4800" y="11430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714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Группа 3 года обучения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714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Воспитатели совместно с детьми изготовили мини –энциклопедию «Олимпиада – 2014»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7148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User\Рабочий стол\спорт\210420145196.jpg"/>
          <p:cNvPicPr/>
          <p:nvPr/>
        </p:nvPicPr>
        <p:blipFill>
          <a:blip r:embed="rId2" cstate="email">
            <a:lum contrast="4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00925" y="2895600"/>
            <a:ext cx="1942150" cy="1526894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</p:pic>
      <p:pic>
        <p:nvPicPr>
          <p:cNvPr id="6" name="Рисунок 5" descr="C:\Documents and Settings\User\Рабочий стол\спорт\180220145142.jpg"/>
          <p:cNvPicPr/>
          <p:nvPr/>
        </p:nvPicPr>
        <p:blipFill>
          <a:blip r:embed="rId3" cstate="email">
            <a:lum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2812026" cy="259571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User\Рабочий стол\спорт\180220145147.jpg"/>
          <p:cNvPicPr/>
          <p:nvPr/>
        </p:nvPicPr>
        <p:blipFill>
          <a:blip r:embed="rId4" cstate="email">
            <a:lum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895600" cy="2667000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User\Рабочий стол\спорт\210420145189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2806412" cy="166289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User\Рабочий стол\спорт\110420145174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9718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04800" y="11430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7148B"/>
                </a:solidFill>
              </a:rPr>
              <a:t>Родители совместно с детьми презентовали свои проекты</a:t>
            </a:r>
            <a:endParaRPr lang="ru-RU" sz="2800" b="1" dirty="0">
              <a:solidFill>
                <a:srgbClr val="07148B"/>
              </a:solidFill>
            </a:endParaRPr>
          </a:p>
        </p:txBody>
      </p:sp>
      <p:pic>
        <p:nvPicPr>
          <p:cNvPr id="10" name="Рисунок 9" descr="C:\Documents and Settings\User\Рабочий стол\спорт\110420145179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7432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Documents and Settings\User\Рабочий стол\спорт\210420145187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667000" cy="1600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User\Рабочий стол\спорт\110420145182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886200"/>
            <a:ext cx="2057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User\Рабочий стол\спорт\210420145193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057400"/>
            <a:ext cx="2019300" cy="1676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Экскурсия в спортивный комплекс «Триумф»</a:t>
            </a:r>
            <a:r>
              <a:rPr lang="ru-RU" sz="2800" b="1" dirty="0" smtClean="0">
                <a:ln w="11430"/>
                <a:solidFill>
                  <a:srgbClr val="07148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n w="11430"/>
                <a:solidFill>
                  <a:srgbClr val="07148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07148B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1981200"/>
            <a:ext cx="3151524" cy="18981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:\ФОТО -СПОРТ ск триумф\IMG_75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742" y="1924270"/>
            <a:ext cx="3048000" cy="2032000"/>
          </a:xfrm>
          <a:prstGeom prst="ellipse">
            <a:avLst/>
          </a:prstGeom>
          <a:noFill/>
        </p:spPr>
      </p:pic>
      <p:pic>
        <p:nvPicPr>
          <p:cNvPr id="7" name="Picture 2" descr="H:\ФОТО -СПОРТ ск триумф\IMG_75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484" y="4208206"/>
            <a:ext cx="3352800" cy="2235200"/>
          </a:xfrm>
          <a:prstGeom prst="round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3886200"/>
            <a:ext cx="2700879" cy="2819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H:\ФОТО -СПОРТ ск триумф\IMG_758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61880" y="1981200"/>
            <a:ext cx="2782120" cy="1905000"/>
          </a:xfrm>
          <a:prstGeom prst="ellipse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51873" y="4215581"/>
            <a:ext cx="2892127" cy="2209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ru-RU" sz="2800" b="1" dirty="0" smtClean="0">
                <a:ln w="11430"/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ln w="11430"/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ln w="11430"/>
                <a:solidFill>
                  <a:srgbClr val="07148B"/>
                </a:solidFill>
                <a:latin typeface="Arial" charset="0"/>
                <a:cs typeface="Arial" charset="0"/>
              </a:rPr>
              <a:t>Занятие из серии «Здоровье» в группе 4 года обучения</a:t>
            </a:r>
            <a:r>
              <a:rPr lang="ru-RU" sz="2800" b="1" dirty="0" smtClean="0">
                <a:ln w="11430"/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ln w="11430"/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57200" y="1905001"/>
            <a:ext cx="2667000" cy="282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352800" y="2819400"/>
            <a:ext cx="2638425" cy="260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6172200" y="4191000"/>
            <a:ext cx="2667000" cy="244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Детско-родительские соревнования «Ловкие, сильные смелые»</a:t>
            </a:r>
            <a:endParaRPr lang="ru-RU" sz="2800" b="1" dirty="0">
              <a:solidFill>
                <a:srgbClr val="0714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:\физкультурный праздник\100_3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752600"/>
            <a:ext cx="3505200" cy="26289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1676400"/>
            <a:ext cx="2949577" cy="25764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9" y="4244841"/>
            <a:ext cx="2838471" cy="261315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H:\физкультурный праздник\100_33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4248152"/>
            <a:ext cx="3479797" cy="260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Формирование  коммуникативной речи на занятиях по ознакомлению с окружающим миром</a:t>
            </a:r>
            <a:endParaRPr lang="ru-RU" sz="2800" b="1" dirty="0">
              <a:solidFill>
                <a:srgbClr val="0714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:\Users\1\Desktop\фотографии и видео\новейшие -1\Фото1068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926080" y="2663066"/>
            <a:ext cx="3352799" cy="2505762"/>
          </a:xfrm>
          <a:prstGeom prst="roundRect">
            <a:avLst/>
          </a:prstGeom>
          <a:noFill/>
        </p:spPr>
      </p:pic>
      <p:pic>
        <p:nvPicPr>
          <p:cNvPr id="11266" name="Picture 2" descr="C:\Users\1\Desktop\фотографии и видео\новейшие -1\Фото1065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28600" y="1981200"/>
            <a:ext cx="2657475" cy="3544012"/>
          </a:xfrm>
          <a:prstGeom prst="rect">
            <a:avLst/>
          </a:prstGeom>
          <a:noFill/>
        </p:spPr>
      </p:pic>
      <p:pic>
        <p:nvPicPr>
          <p:cNvPr id="11267" name="Picture 3" descr="C:\Users\1\Desktop\фотографии и видео\новейшие -1\Фото1062.jpg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6324600" y="3048000"/>
            <a:ext cx="2581275" cy="3442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600200"/>
            <a:ext cx="2362200" cy="30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Открытые занятия в рамках МО</a:t>
            </a:r>
            <a:endParaRPr lang="ru-RU" sz="2800" b="1" dirty="0">
              <a:solidFill>
                <a:srgbClr val="0714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943600" y="3124200"/>
            <a:ext cx="2798355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2895600" y="22860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1\Desktop\фотографии и видео\новейшие -1\Фото104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572000"/>
            <a:ext cx="3019167" cy="20485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фотографии и видео\новейшие -1\Фото103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4724400"/>
            <a:ext cx="3429000" cy="192449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Участие в городских конкурсах</a:t>
            </a:r>
            <a:endParaRPr lang="ru-RU" sz="2800" b="1" dirty="0">
              <a:solidFill>
                <a:srgbClr val="0714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47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заочный окружной конкурс «Мой мир: Семья, </a:t>
            </a:r>
            <a:r>
              <a:rPr lang="ru-RU" sz="2400" b="1" dirty="0" err="1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Югра</a:t>
            </a:r>
            <a:r>
              <a:rPr lang="ru-RU" sz="24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 и Я»</a:t>
            </a:r>
            <a:endParaRPr lang="ru-RU" sz="2400" b="1" dirty="0">
              <a:solidFill>
                <a:srgbClr val="0714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1\Desktop\фотографии и видео\новейшие -1\Фото103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2362200"/>
            <a:ext cx="3767248" cy="28176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/>
          <p:nvPr/>
        </p:nvGraphicFramePr>
        <p:xfrm>
          <a:off x="685800" y="1143000"/>
          <a:ext cx="76962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9144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7148B"/>
                </a:solidFill>
              </a:rPr>
              <a:t>Конкурс «Книжка своими руками»-городская библиотека «</a:t>
            </a:r>
            <a:r>
              <a:rPr lang="ru-RU" sz="2800" b="1" dirty="0" err="1" smtClean="0">
                <a:solidFill>
                  <a:srgbClr val="07148B"/>
                </a:solidFill>
              </a:rPr>
              <a:t>Журавушка</a:t>
            </a:r>
            <a:r>
              <a:rPr lang="ru-RU" sz="2800" b="1" dirty="0" smtClean="0">
                <a:solidFill>
                  <a:srgbClr val="07148B"/>
                </a:solidFill>
              </a:rPr>
              <a:t>»</a:t>
            </a:r>
            <a:endParaRPr lang="ru-RU" sz="2800" b="1" dirty="0">
              <a:solidFill>
                <a:srgbClr val="07148B"/>
              </a:solidFill>
            </a:endParaRPr>
          </a:p>
        </p:txBody>
      </p:sp>
      <p:pic>
        <p:nvPicPr>
          <p:cNvPr id="8" name="Рисунок 7" descr="C:\Users\user\Documents\книга своими руками\IMG_20140320_14414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2286000"/>
            <a:ext cx="3048000" cy="19716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5233084"/>
            <a:ext cx="1313564" cy="14725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81356" y="3962400"/>
            <a:ext cx="1462644" cy="18165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:\книга своими руками\IMG_20140320_1425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1520" y="5577840"/>
            <a:ext cx="2150532" cy="1209674"/>
          </a:xfrm>
          <a:prstGeom prst="round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" y="2280974"/>
            <a:ext cx="1905000" cy="13091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H:\фото о свёкле\Фото0380.jpg"/>
          <p:cNvPicPr/>
          <p:nvPr/>
        </p:nvPicPr>
        <p:blipFill>
          <a:blip r:embed="rId7" cstate="email">
            <a:lum contrast="30000"/>
          </a:blip>
          <a:srcRect/>
          <a:stretch>
            <a:fillRect/>
          </a:stretch>
        </p:blipFill>
        <p:spPr bwMode="auto">
          <a:xfrm rot="2127061">
            <a:off x="846320" y="3573988"/>
            <a:ext cx="1343473" cy="1981399"/>
          </a:xfrm>
          <a:prstGeom prst="ellipse">
            <a:avLst/>
          </a:prstGeom>
          <a:solidFill>
            <a:srgbClr val="FFFFFF">
              <a:shade val="85000"/>
            </a:srgbClr>
          </a:solidFill>
          <a:ln w="762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4" descr="C:\Users\User\Desktop\проект\SAM_4022.JPG"/>
          <p:cNvPicPr>
            <a:picLocks noChangeAspect="1" noChangeArrowheads="1"/>
          </p:cNvPicPr>
          <p:nvPr/>
        </p:nvPicPr>
        <p:blipFill>
          <a:blip r:embed="rId8" cstate="email">
            <a:lum contrast="20000"/>
          </a:blip>
          <a:srcRect/>
          <a:stretch>
            <a:fillRect/>
          </a:stretch>
        </p:blipFill>
        <p:spPr bwMode="auto">
          <a:xfrm>
            <a:off x="6705600" y="2286000"/>
            <a:ext cx="2118766" cy="1419464"/>
          </a:xfrm>
          <a:prstGeom prst="round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C:\Users\user\Documents\книга своими руками\IMG_20140320_142754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48000" y="4419600"/>
            <a:ext cx="3352800" cy="1676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7148B"/>
                </a:solidFill>
              </a:rPr>
              <a:t>Конкурс газет «Сказочный новый год» в библиотеке №14</a:t>
            </a:r>
            <a:endParaRPr lang="ru-RU" sz="2800" b="1" dirty="0">
              <a:solidFill>
                <a:srgbClr val="07148B"/>
              </a:solidFill>
            </a:endParaRPr>
          </a:p>
        </p:txBody>
      </p:sp>
      <p:pic>
        <p:nvPicPr>
          <p:cNvPr id="3074" name="Picture 2" descr="C:\Users\1\Desktop\фотографии и видео\новейшие -1\Фото1007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 rot="649901">
            <a:off x="917584" y="1668432"/>
            <a:ext cx="2527808" cy="1895475"/>
          </a:xfrm>
          <a:prstGeom prst="rect">
            <a:avLst/>
          </a:prstGeom>
          <a:noFill/>
        </p:spPr>
      </p:pic>
      <p:pic>
        <p:nvPicPr>
          <p:cNvPr id="3075" name="Picture 3" descr="C:\Users\1\Desktop\фотографии и видео\новейшие -1\Фото1008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 rot="21158507">
            <a:off x="5749771" y="1678066"/>
            <a:ext cx="2527808" cy="1895475"/>
          </a:xfrm>
          <a:prstGeom prst="rect">
            <a:avLst/>
          </a:prstGeom>
          <a:noFill/>
        </p:spPr>
      </p:pic>
      <p:pic>
        <p:nvPicPr>
          <p:cNvPr id="9" name="Рисунок 8" descr="C:\Users\1\Desktop\фотографии и видео\новейшие -1\Фото0993.jpg"/>
          <p:cNvPicPr/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3238500" y="3200400"/>
            <a:ext cx="2667000" cy="1752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esktop\фотографии и видео\новейшие -1\Фото0989.jpg"/>
          <p:cNvPicPr/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 rot="21297336">
            <a:off x="837679" y="421846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фотографии\Фото0984.jpg"/>
          <p:cNvPicPr/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 rot="498396">
            <a:off x="5802391" y="4321100"/>
            <a:ext cx="2615166" cy="182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552700" y="606552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148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Библиотека в гостях у дошкольников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7148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7148B"/>
                </a:solidFill>
                <a:latin typeface="+mj-lt"/>
              </a:rPr>
              <a:t>Задачи методического объединения на следующий учебный год: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1. Сохранять и укреплять здоровье дошкольников, активизируя работу с родителями по формированию здорового образа жизни их детей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2. Продолжать работу по формированию у дошкольников с нарушенным слухом познавательных умений и способностей через технологию проектирования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3. Формировать устную речь детей в начальном периоде реабилитации после </a:t>
            </a:r>
            <a:r>
              <a:rPr lang="ru-RU" sz="2000" b="1" dirty="0" err="1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кохлеарной</a:t>
            </a: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 имплантации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4. Повышать профессиональное мастерство педагогов через  использование программ и технологий нового поколения, самообразование, получение специального образования, методическую литературу, </a:t>
            </a:r>
            <a:r>
              <a:rPr lang="ru-RU" sz="2000" b="1" dirty="0" err="1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взаимопосещение</a:t>
            </a: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 занятий, обобщение опыта в рамках МО, школы, участие в городских конференциях, активное использование сети Интернет</a:t>
            </a:r>
          </a:p>
          <a:p>
            <a:pPr>
              <a:buNone/>
            </a:pPr>
            <a:r>
              <a:rPr lang="ru-RU" sz="2200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514350" indent="-514350" algn="ctr">
              <a:buNone/>
            </a:pPr>
            <a:endParaRPr lang="ru-RU" sz="2800" b="1" dirty="0" smtClean="0">
              <a:solidFill>
                <a:srgbClr val="07148B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 rtlCol="0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7148B"/>
                </a:solidFill>
                <a:latin typeface="+mj-lt"/>
              </a:rPr>
              <a:t>Задачи МО на этот  учебный год были: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 Сохранять и укреплять здоровье дошкольников, активизируя работу с родителями по формированию здорового образа жизни их детей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 Продолжать работу по повышению качества обучения детей на основе анализа результатов мониторинга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 Продолжать работу по формированию у дошкольников с нарушенным слухом познавательных умений и способностей через технологию проектирования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  Формировать коммуникативную функцию речи дошкольников прошедших </a:t>
            </a:r>
            <a:r>
              <a:rPr lang="ru-RU" sz="2000" b="1" dirty="0" err="1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кохлеарную</a:t>
            </a: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 имплантацию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 Повышать профессиональное мастерство педагогов через самообразование, получение специального образования, методическую литературу, </a:t>
            </a:r>
            <a:r>
              <a:rPr lang="ru-RU" sz="2000" b="1" dirty="0" err="1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взаимопосещение</a:t>
            </a:r>
            <a:r>
              <a:rPr lang="ru-RU" sz="20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 занятий, обобщение опыта в рамках МО, школы, участие в городских конференциях, активное использование сети Интернет</a:t>
            </a:r>
          </a:p>
          <a:p>
            <a:pPr marL="223838" indent="-223838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sz="2400" dirty="0" smtClean="0">
              <a:solidFill>
                <a:srgbClr val="07148B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4560" y="2438400"/>
            <a:ext cx="1964867" cy="2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2680" y="4511040"/>
            <a:ext cx="1906444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97680" y="4511040"/>
            <a:ext cx="220394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1" y="2438401"/>
            <a:ext cx="207780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1\Desktop\фотографии и видео\новейшие -1\Фото05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5280" y="2438400"/>
            <a:ext cx="2427287" cy="1820100"/>
          </a:xfrm>
          <a:prstGeom prst="rect">
            <a:avLst/>
          </a:prstGeom>
          <a:noFill/>
        </p:spPr>
      </p:pic>
      <p:pic>
        <p:nvPicPr>
          <p:cNvPr id="5" name="Picture 3" descr="C:\Users\1\Desktop\фотографии и видео\фото\100_314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3200" y="2423160"/>
            <a:ext cx="2478089" cy="1858567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419600"/>
            <a:ext cx="234026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E:\Все по проекту- спорт\Фото112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38378" y="4526280"/>
            <a:ext cx="2642131" cy="1981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8382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148B"/>
                </a:solidFill>
              </a:rPr>
              <a:t>Занятия по физическому воспитанию, йодно-солевое закаливание, прогулки  на свежем воздухе, утренняя гимнастика, динамические паузы в течение занятия, пальчиковая гимнастика, гимнастика для глаз, </a:t>
            </a:r>
            <a:r>
              <a:rPr lang="ru-RU" sz="2000" b="1" dirty="0" err="1" smtClean="0">
                <a:solidFill>
                  <a:srgbClr val="07148B"/>
                </a:solidFill>
              </a:rPr>
              <a:t>пофилактика</a:t>
            </a:r>
            <a:r>
              <a:rPr lang="ru-RU" sz="2000" b="1" dirty="0" smtClean="0">
                <a:solidFill>
                  <a:srgbClr val="07148B"/>
                </a:solidFill>
              </a:rPr>
              <a:t> плоскостопия подвижные игры</a:t>
            </a:r>
            <a:endParaRPr lang="ru-RU" sz="2000" b="1" dirty="0">
              <a:solidFill>
                <a:srgbClr val="0714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1\Desktop\фотографии и видео\осень 2013г\Фото069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81000" y="2286000"/>
            <a:ext cx="2203520" cy="2938618"/>
          </a:xfrm>
          <a:prstGeom prst="roundRect">
            <a:avLst/>
          </a:prstGeom>
          <a:noFill/>
        </p:spPr>
      </p:pic>
      <p:pic>
        <p:nvPicPr>
          <p:cNvPr id="11" name="Picture 2" descr="C:\Users\1\Desktop\фотографии и видео\новейшие -1\Фото1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2438400"/>
            <a:ext cx="3556714" cy="2667000"/>
          </a:xfrm>
          <a:prstGeom prst="ellipse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1799" y="5105400"/>
            <a:ext cx="3131603" cy="15811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9400" y="2209800"/>
            <a:ext cx="2266968" cy="29053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7148B"/>
                </a:solidFill>
                <a:latin typeface="Arial" pitchFamily="34" charset="0"/>
                <a:cs typeface="Arial" pitchFamily="34" charset="0"/>
              </a:rPr>
              <a:t>Спортивные игры на прогулках</a:t>
            </a:r>
            <a:endParaRPr lang="ru-RU" sz="2800" b="1" dirty="0">
              <a:solidFill>
                <a:srgbClr val="07148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7148B"/>
                </a:solidFill>
              </a:rPr>
              <a:t>Занятие по физическому воспитанию в группе 2 года обучения</a:t>
            </a:r>
            <a:endParaRPr lang="ru-RU" sz="2800" b="1" dirty="0">
              <a:solidFill>
                <a:srgbClr val="07148B"/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209800"/>
            <a:ext cx="2885256" cy="2163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76600" y="4191000"/>
            <a:ext cx="2743200" cy="2250831"/>
          </a:xfrm>
          <a:prstGeom prst="roundRect">
            <a:avLst>
              <a:gd name="adj" fmla="val 3924"/>
            </a:avLst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402" y="2133600"/>
            <a:ext cx="2943197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7148B"/>
                </a:solidFill>
              </a:rPr>
              <a:t>Результаты мониторинга усвоения программного материала детьми</a:t>
            </a:r>
            <a:endParaRPr lang="ru-RU" sz="2800" b="1" dirty="0">
              <a:solidFill>
                <a:srgbClr val="07148B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2362200"/>
          <a:ext cx="9143999" cy="3733800"/>
        </p:xfrm>
        <a:graphic>
          <a:graphicData uri="http://schemas.openxmlformats.org/drawingml/2006/table">
            <a:tbl>
              <a:tblPr/>
              <a:tblGrid>
                <a:gridCol w="1285154"/>
                <a:gridCol w="1762845"/>
                <a:gridCol w="1524001"/>
                <a:gridCol w="1981199"/>
                <a:gridCol w="1295401"/>
                <a:gridCol w="1295399"/>
              </a:tblGrid>
              <a:tr h="1919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7148B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Уровни овладения умениями и навыками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7148B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Ознакомление с окружающим миром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7148B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Физическое воспитание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7148B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Изобразительная деятельность и конструирование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7148B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Игра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7148B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КГН и труд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9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2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2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2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2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2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50,4%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2929"/>
                    </a:solidFill>
                  </a:tcPr>
                </a:tc>
              </a:tr>
              <a:tr h="594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49,6%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7148B"/>
                </a:solidFill>
              </a:rPr>
              <a:t>Альбомы изготовленные родителями группы 1 года обучения</a:t>
            </a:r>
            <a:endParaRPr lang="ru-RU" sz="2800" b="1" dirty="0">
              <a:solidFill>
                <a:srgbClr val="07148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5527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7148B"/>
                </a:solidFill>
              </a:rPr>
              <a:t>Консультации для родителей </a:t>
            </a:r>
            <a:endParaRPr lang="ru-RU" sz="2800" b="1" dirty="0">
              <a:solidFill>
                <a:srgbClr val="07148B"/>
              </a:solidFill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343400"/>
            <a:ext cx="4038600" cy="2281061"/>
          </a:xfrm>
          <a:prstGeom prst="round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343400"/>
            <a:ext cx="4191000" cy="2250466"/>
          </a:xfrm>
          <a:prstGeom prst="roundRect">
            <a:avLst/>
          </a:prstGeom>
        </p:spPr>
      </p:pic>
      <p:pic>
        <p:nvPicPr>
          <p:cNvPr id="8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752600"/>
            <a:ext cx="4343400" cy="23622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456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Спортивные игры на прогулках</vt:lpstr>
      <vt:lpstr>Занятие по физическому воспитанию в группе 2 года обучения</vt:lpstr>
      <vt:lpstr>Результаты мониторинга усвоения программного материала детьми</vt:lpstr>
      <vt:lpstr>Альбомы изготовленные родителями группы 1 года обучения</vt:lpstr>
      <vt:lpstr>Консультации для родителей </vt:lpstr>
      <vt:lpstr> Выставка методической литературы по здоровому образу жизни, папка-ширма «Здоровый образ жизни семьи» </vt:lpstr>
      <vt:lpstr>  </vt:lpstr>
      <vt:lpstr>Слайд 12</vt:lpstr>
      <vt:lpstr>Слайд 13</vt:lpstr>
      <vt:lpstr> Экскурсия в спортивный комплекс «Триумф» </vt:lpstr>
      <vt:lpstr> Занятие из серии «Здоровье» в группе 4 года обучения </vt:lpstr>
      <vt:lpstr>Детско-родительские соревнования «Ловкие, сильные смелые»</vt:lpstr>
      <vt:lpstr>Формирование  коммуникативной речи на занятиях по ознакомлению с окружающим миром</vt:lpstr>
      <vt:lpstr>Открытые занятия в рамках МО</vt:lpstr>
      <vt:lpstr>Слайд 19</vt:lpstr>
      <vt:lpstr>Конкурс «Книжка своими руками»-городская библиотека «Журавушка»</vt:lpstr>
      <vt:lpstr>Конкурс газет «Сказочный новый год» в библиотеке №14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педагогических мастерских</dc:title>
  <dc:creator>Татьяна</dc:creator>
  <cp:lastModifiedBy>1</cp:lastModifiedBy>
  <cp:revision>121</cp:revision>
  <dcterms:created xsi:type="dcterms:W3CDTF">2011-07-14T10:19:23Z</dcterms:created>
  <dcterms:modified xsi:type="dcterms:W3CDTF">2015-01-15T16:57:07Z</dcterms:modified>
</cp:coreProperties>
</file>