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3" r:id="rId4"/>
    <p:sldId id="260" r:id="rId5"/>
    <p:sldId id="261" r:id="rId6"/>
    <p:sldId id="262" r:id="rId7"/>
    <p:sldId id="264" r:id="rId8"/>
    <p:sldId id="265" r:id="rId9"/>
    <p:sldId id="266" r:id="rId10"/>
    <p:sldId id="270" r:id="rId11"/>
    <p:sldId id="269" r:id="rId12"/>
    <p:sldId id="268" r:id="rId13"/>
    <p:sldId id="271" r:id="rId14"/>
    <p:sldId id="267" r:id="rId15"/>
    <p:sldId id="275" r:id="rId16"/>
    <p:sldId id="274" r:id="rId17"/>
    <p:sldId id="273" r:id="rId18"/>
    <p:sldId id="276" r:id="rId19"/>
    <p:sldId id="278" r:id="rId20"/>
    <p:sldId id="277" r:id="rId21"/>
    <p:sldId id="280" r:id="rId22"/>
    <p:sldId id="279" r:id="rId23"/>
    <p:sldId id="281" r:id="rId24"/>
    <p:sldId id="272" r:id="rId25"/>
    <p:sldId id="25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0"/>
  </p:normalViewPr>
  <p:slideViewPr>
    <p:cSldViewPr>
      <p:cViewPr varScale="1">
        <p:scale>
          <a:sx n="103" d="100"/>
          <a:sy n="103" d="100"/>
        </p:scale>
        <p:origin x="-2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6012160" y="4673646"/>
            <a:ext cx="3024336" cy="1986882"/>
          </a:xfrm>
          <a:prstGeom prst="rect">
            <a:avLst/>
          </a:prstGeom>
          <a:noFill/>
          <a:ln w="9525">
            <a:noFill/>
            <a:miter lim="800000"/>
            <a:headEnd/>
            <a:tailEnd/>
          </a:ln>
        </p:spPr>
      </p:pic>
      <p:sp>
        <p:nvSpPr>
          <p:cNvPr id="2" name="Прямоугольник 1"/>
          <p:cNvSpPr/>
          <p:nvPr/>
        </p:nvSpPr>
        <p:spPr>
          <a:xfrm>
            <a:off x="1475656" y="188640"/>
            <a:ext cx="7668344" cy="1938992"/>
          </a:xfrm>
          <a:prstGeom prst="rect">
            <a:avLst/>
          </a:prstGeom>
        </p:spPr>
        <p:txBody>
          <a:bodyPr wrap="square">
            <a:spAutoFit/>
          </a:bodyPr>
          <a:lstStyle/>
          <a:p>
            <a:pPr algn="ctr"/>
            <a:r>
              <a:rPr lang="ru-RU" sz="2400" b="1" dirty="0" smtClean="0">
                <a:solidFill>
                  <a:schemeClr val="accent2">
                    <a:lumMod val="50000"/>
                  </a:schemeClr>
                </a:solidFill>
                <a:latin typeface="Comic Sans MS" pitchFamily="66" charset="0"/>
                <a:cs typeface="Times New Roman" pitchFamily="18" charset="0"/>
              </a:rPr>
              <a:t>ГБОУ СПО ПЕДАГОГИЧЕСКИЙ КОЛЛЕДЖ ГБОУ СПО ПЕДАГОГИЧЕСКИЙ КОЛЛЕДЖ №18 «МИТИНО»</a:t>
            </a:r>
            <a:endParaRPr lang="en-US" sz="2400" b="1" dirty="0" smtClean="0">
              <a:solidFill>
                <a:schemeClr val="accent2">
                  <a:lumMod val="50000"/>
                </a:schemeClr>
              </a:solidFill>
              <a:latin typeface="Comic Sans MS" pitchFamily="66" charset="0"/>
              <a:cs typeface="Times New Roman" pitchFamily="18" charset="0"/>
            </a:endParaRPr>
          </a:p>
          <a:p>
            <a:pPr algn="ctr"/>
            <a:endParaRPr lang="en-US" sz="2400" b="1" dirty="0" smtClean="0">
              <a:solidFill>
                <a:schemeClr val="accent2">
                  <a:lumMod val="50000"/>
                </a:schemeClr>
              </a:solidFill>
              <a:latin typeface="Times New Roman" pitchFamily="18" charset="0"/>
              <a:cs typeface="Times New Roman" pitchFamily="18" charset="0"/>
            </a:endParaRPr>
          </a:p>
          <a:p>
            <a:pPr algn="ctr"/>
            <a:endParaRPr lang="ru-RU" sz="2400" dirty="0"/>
          </a:p>
        </p:txBody>
      </p:sp>
      <p:sp>
        <p:nvSpPr>
          <p:cNvPr id="3" name="Прямоугольник 2"/>
          <p:cNvSpPr/>
          <p:nvPr/>
        </p:nvSpPr>
        <p:spPr>
          <a:xfrm>
            <a:off x="1440160" y="1772816"/>
            <a:ext cx="7703840" cy="923330"/>
          </a:xfrm>
          <a:prstGeom prst="rect">
            <a:avLst/>
          </a:prstGeom>
        </p:spPr>
        <p:txBody>
          <a:bodyPr wrap="square">
            <a:spAutoFit/>
          </a:bodyPr>
          <a:lstStyle/>
          <a:p>
            <a:pPr algn="ctr">
              <a:buFont typeface="Arial" charset="0"/>
              <a:buNone/>
              <a:defRPr/>
            </a:pPr>
            <a:r>
              <a:rPr lang="ru-RU" b="1" dirty="0" smtClean="0">
                <a:latin typeface="Comic Sans MS" pitchFamily="66" charset="0"/>
                <a:cs typeface="Times New Roman" pitchFamily="18" charset="0"/>
              </a:rPr>
              <a:t>МДК.01.02. – Теоретические и методические основы физического воспитания и развития детей раннего и дошкольного возраста</a:t>
            </a:r>
            <a:endParaRPr lang="ru-RU" dirty="0" smtClean="0">
              <a:latin typeface="Comic Sans MS" pitchFamily="66" charset="0"/>
              <a:cs typeface="Times New Roman" pitchFamily="18" charset="0"/>
            </a:endParaRPr>
          </a:p>
        </p:txBody>
      </p:sp>
      <p:pic>
        <p:nvPicPr>
          <p:cNvPr id="4" name="Picture 0" descr="C:\Documents and Settings\Татьяна Сергеевна.658552LVASOFXON\Рабочий стол\Рекламы\lis.jpg"/>
          <p:cNvPicPr>
            <a:picLocks noChangeAspect="1" noChangeArrowheads="1"/>
          </p:cNvPicPr>
          <p:nvPr/>
        </p:nvPicPr>
        <p:blipFill>
          <a:blip r:embed="rId3" cstate="print"/>
          <a:srcRect/>
          <a:stretch>
            <a:fillRect/>
          </a:stretch>
        </p:blipFill>
        <p:spPr bwMode="auto">
          <a:xfrm>
            <a:off x="0" y="0"/>
            <a:ext cx="1524000" cy="2147888"/>
          </a:xfrm>
          <a:prstGeom prst="rect">
            <a:avLst/>
          </a:prstGeom>
          <a:noFill/>
          <a:ln w="9525">
            <a:noFill/>
            <a:miter lim="800000"/>
            <a:headEnd/>
            <a:tailEnd/>
          </a:ln>
        </p:spPr>
      </p:pic>
      <p:sp>
        <p:nvSpPr>
          <p:cNvPr id="6" name="Прямоугольник 5"/>
          <p:cNvSpPr/>
          <p:nvPr/>
        </p:nvSpPr>
        <p:spPr>
          <a:xfrm>
            <a:off x="0" y="3067363"/>
            <a:ext cx="8964488" cy="3323987"/>
          </a:xfrm>
          <a:prstGeom prst="rect">
            <a:avLst/>
          </a:prstGeom>
        </p:spPr>
        <p:txBody>
          <a:bodyPr wrap="square">
            <a:spAutoFit/>
          </a:bodyPr>
          <a:lstStyle/>
          <a:p>
            <a:pPr algn="ctr"/>
            <a:r>
              <a:rPr lang="ru-RU" b="1" dirty="0" smtClean="0">
                <a:latin typeface="Comic Sans MS" pitchFamily="66" charset="0"/>
                <a:cs typeface="Times New Roman" pitchFamily="18" charset="0"/>
              </a:rPr>
              <a:t>Тема </a:t>
            </a:r>
            <a:r>
              <a:rPr lang="ru-RU" b="1" dirty="0" smtClean="0">
                <a:latin typeface="Comic Sans MS" pitchFamily="66" charset="0"/>
                <a:cs typeface="Times New Roman" pitchFamily="18" charset="0"/>
              </a:rPr>
              <a:t>2.</a:t>
            </a:r>
            <a:r>
              <a:rPr lang="en-US" b="1" dirty="0" smtClean="0">
                <a:latin typeface="Comic Sans MS" pitchFamily="66" charset="0"/>
                <a:cs typeface="Times New Roman" pitchFamily="18" charset="0"/>
              </a:rPr>
              <a:t>2</a:t>
            </a:r>
            <a:r>
              <a:rPr lang="ru-RU" b="1" dirty="0" smtClean="0">
                <a:latin typeface="Comic Sans MS" pitchFamily="66" charset="0"/>
                <a:cs typeface="Times New Roman" pitchFamily="18" charset="0"/>
              </a:rPr>
              <a:t>. Режим дня</a:t>
            </a:r>
            <a:endParaRPr lang="ru-RU" b="1" dirty="0" smtClean="0">
              <a:latin typeface="Comic Sans MS" pitchFamily="66" charset="0"/>
              <a:cs typeface="Times New Roman" pitchFamily="18" charset="0"/>
            </a:endParaRPr>
          </a:p>
          <a:p>
            <a:pPr algn="ctr"/>
            <a:endParaRPr lang="ru-RU" sz="1200" b="1" dirty="0" smtClean="0">
              <a:solidFill>
                <a:srgbClr val="002060"/>
              </a:solidFill>
              <a:latin typeface="Comic Sans MS" pitchFamily="66" charset="0"/>
              <a:cs typeface="Times New Roman" pitchFamily="18" charset="0"/>
            </a:endParaRPr>
          </a:p>
          <a:p>
            <a:pPr algn="ctr"/>
            <a:r>
              <a:rPr lang="ru-RU" sz="2000" b="1" dirty="0" smtClean="0">
                <a:solidFill>
                  <a:srgbClr val="002060"/>
                </a:solidFill>
                <a:latin typeface="Comic Sans MS" pitchFamily="66" charset="0"/>
                <a:cs typeface="Times New Roman" pitchFamily="18" charset="0"/>
              </a:rPr>
              <a:t>Теоретические основы режимы дня</a:t>
            </a:r>
          </a:p>
          <a:p>
            <a:pPr algn="ctr"/>
            <a:r>
              <a:rPr lang="ru-RU" sz="2000" b="1"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Режим-условие воспитания и развития детей</a:t>
            </a:r>
            <a:endParaRPr lang="ru-RU" sz="2000" dirty="0" smtClean="0">
              <a:effectLst>
                <a:outerShdw blurRad="38100" dist="38100" dir="2700000" algn="tl">
                  <a:srgbClr val="000000">
                    <a:alpha val="43137"/>
                  </a:srgbClr>
                </a:outerShdw>
              </a:effectLst>
              <a:latin typeface="Comic Sans MS" pitchFamily="66" charset="0"/>
            </a:endParaRPr>
          </a:p>
          <a:p>
            <a:pPr algn="ctr"/>
            <a:endParaRPr lang="ru-RU" sz="2000" b="1" dirty="0" smtClean="0">
              <a:solidFill>
                <a:srgbClr val="002060"/>
              </a:solidFill>
              <a:latin typeface="Comic Sans MS" pitchFamily="66" charset="0"/>
              <a:cs typeface="Times New Roman" pitchFamily="18" charset="0"/>
            </a:endParaRPr>
          </a:p>
          <a:p>
            <a:pPr algn="ctr"/>
            <a:endParaRPr lang="ru-RU" sz="2000" b="1" dirty="0" smtClean="0">
              <a:solidFill>
                <a:srgbClr val="002060"/>
              </a:solidFill>
              <a:latin typeface="Comic Sans MS" pitchFamily="66" charset="0"/>
              <a:cs typeface="Times New Roman" pitchFamily="18" charset="0"/>
            </a:endParaRPr>
          </a:p>
          <a:p>
            <a:pPr algn="ctr"/>
            <a:endParaRPr lang="ru-RU" sz="2000" b="1" dirty="0" smtClean="0">
              <a:solidFill>
                <a:srgbClr val="002060"/>
              </a:solidFill>
              <a:latin typeface="Comic Sans MS" pitchFamily="66" charset="0"/>
              <a:cs typeface="Times New Roman" pitchFamily="18" charset="0"/>
            </a:endParaRPr>
          </a:p>
          <a:p>
            <a:pPr algn="ctr"/>
            <a:endParaRPr lang="ru-RU" sz="2000" b="1" dirty="0" smtClean="0">
              <a:solidFill>
                <a:srgbClr val="002060"/>
              </a:solidFill>
              <a:latin typeface="Comic Sans MS" pitchFamily="66" charset="0"/>
              <a:cs typeface="Times New Roman" pitchFamily="18" charset="0"/>
            </a:endParaRPr>
          </a:p>
          <a:p>
            <a:pPr algn="ctr"/>
            <a:endParaRPr lang="ru-RU" sz="2000" b="1" dirty="0" smtClean="0">
              <a:solidFill>
                <a:srgbClr val="002060"/>
              </a:solidFill>
              <a:latin typeface="Comic Sans MS" pitchFamily="66" charset="0"/>
              <a:cs typeface="Times New Roman" pitchFamily="18" charset="0"/>
            </a:endParaRPr>
          </a:p>
          <a:p>
            <a:pPr algn="ctr"/>
            <a:endParaRPr lang="ru-RU" sz="2000" b="1" dirty="0" smtClean="0">
              <a:solidFill>
                <a:srgbClr val="002060"/>
              </a:solidFill>
              <a:latin typeface="Comic Sans MS" pitchFamily="66" charset="0"/>
              <a:cs typeface="Times New Roman" pitchFamily="18" charset="0"/>
            </a:endParaRPr>
          </a:p>
          <a:p>
            <a:pPr algn="ctr"/>
            <a:r>
              <a:rPr lang="ru-RU" sz="2000" b="1" dirty="0" smtClean="0">
                <a:solidFill>
                  <a:schemeClr val="accent6">
                    <a:lumMod val="50000"/>
                  </a:schemeClr>
                </a:solidFill>
                <a:latin typeface="Comic Sans MS" pitchFamily="66" charset="0"/>
                <a:cs typeface="Times New Roman" pitchFamily="18" charset="0"/>
              </a:rPr>
              <a:t>23</a:t>
            </a:r>
            <a:r>
              <a:rPr lang="en-US" sz="2000" b="1" dirty="0" smtClean="0">
                <a:solidFill>
                  <a:schemeClr val="accent6">
                    <a:lumMod val="50000"/>
                  </a:schemeClr>
                </a:solidFill>
                <a:latin typeface="Comic Sans MS" pitchFamily="66" charset="0"/>
                <a:cs typeface="Times New Roman" pitchFamily="18" charset="0"/>
              </a:rPr>
              <a:t> </a:t>
            </a:r>
            <a:r>
              <a:rPr lang="ru-RU" sz="2000" b="1" dirty="0" smtClean="0">
                <a:solidFill>
                  <a:schemeClr val="accent6">
                    <a:lumMod val="50000"/>
                  </a:schemeClr>
                </a:solidFill>
                <a:latin typeface="Comic Sans MS" pitchFamily="66" charset="0"/>
                <a:cs typeface="Times New Roman" pitchFamily="18" charset="0"/>
              </a:rPr>
              <a:t>сентября 2013 год</a:t>
            </a:r>
            <a:endParaRPr lang="ru-RU" sz="2000"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academy.cross-kpk.ru/bank/9/003/image/tab1.gif"/>
          <p:cNvPicPr/>
          <p:nvPr/>
        </p:nvPicPr>
        <p:blipFill>
          <a:blip r:embed="rId3" cstate="print"/>
          <a:srcRect/>
          <a:stretch>
            <a:fillRect/>
          </a:stretch>
        </p:blipFill>
        <p:spPr bwMode="auto">
          <a:xfrm>
            <a:off x="323528" y="908720"/>
            <a:ext cx="8424936" cy="532859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755576" y="1700808"/>
            <a:ext cx="6264696" cy="1323439"/>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Comic Sans MS" pitchFamily="66" charset="0"/>
              </a:rPr>
              <a:t>       </a:t>
            </a:r>
            <a:r>
              <a:rPr lang="ru-RU" sz="2000" b="1" dirty="0" smtClean="0">
                <a:effectLst>
                  <a:outerShdw blurRad="38100" dist="38100" dir="2700000" algn="tl">
                    <a:srgbClr val="000000">
                      <a:alpha val="43137"/>
                    </a:srgbClr>
                  </a:outerShdw>
                </a:effectLst>
                <a:latin typeface="Comic Sans MS" pitchFamily="66" charset="0"/>
              </a:rPr>
              <a:t>Режим детской жизни – </a:t>
            </a:r>
            <a:r>
              <a:rPr lang="ru-RU" sz="2000" dirty="0" smtClean="0">
                <a:latin typeface="Comic Sans MS" pitchFamily="66" charset="0"/>
              </a:rPr>
              <a:t>это рациональное и четкое чередование питания, сна, различных видов деятельности повторяющих ежедневно в определенной последовательности</a:t>
            </a:r>
            <a:endParaRPr lang="ru-RU" b="1"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1520" y="1484784"/>
            <a:ext cx="6264696" cy="2523768"/>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latin typeface="Comic Sans MS" pitchFamily="66" charset="0"/>
              </a:rPr>
              <a:t>Значение режима</a:t>
            </a:r>
          </a:p>
          <a:p>
            <a:pPr algn="ctr"/>
            <a:endParaRPr lang="ru-RU" sz="2000" b="1" dirty="0" smtClean="0">
              <a:effectLst>
                <a:outerShdw blurRad="38100" dist="38100" dir="2700000" algn="tl">
                  <a:srgbClr val="000000">
                    <a:alpha val="43137"/>
                  </a:srgbClr>
                </a:outerShdw>
              </a:effectLst>
              <a:latin typeface="Comic Sans MS" pitchFamily="66" charset="0"/>
            </a:endParaRPr>
          </a:p>
          <a:p>
            <a:r>
              <a:rPr lang="ru-RU" sz="2000" dirty="0" smtClean="0">
                <a:effectLst>
                  <a:outerShdw blurRad="38100" dist="38100" dir="2700000" algn="tl">
                    <a:srgbClr val="000000">
                      <a:alpha val="43137"/>
                    </a:srgbClr>
                  </a:outerShdw>
                </a:effectLst>
                <a:latin typeface="Comic Sans MS" pitchFamily="66" charset="0"/>
              </a:rPr>
              <a:t>     Физическое развитие обеспечивает нормальное функционирование всех органов и систем, вырабатывает динамический стереотип,  охраняет нервную систему, обеспечивает отдых организму</a:t>
            </a:r>
            <a:endParaRPr lang="ru-RU" sz="2000" dirty="0" smtClean="0">
              <a:latin typeface="Comic Sans MS" pitchFamily="66" charset="0"/>
            </a:endParaRPr>
          </a:p>
          <a:p>
            <a:r>
              <a:rPr lang="ru-RU" dirty="0" smtClean="0">
                <a:latin typeface="Comic Sans MS" pitchFamily="66" charset="0"/>
              </a:rPr>
              <a:t> </a:t>
            </a:r>
            <a:endParaRPr lang="ru-RU"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611560" y="620688"/>
            <a:ext cx="7056784" cy="3693319"/>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Comic Sans MS" pitchFamily="66" charset="0"/>
              </a:rPr>
              <a:t>Требования к режиму дня</a:t>
            </a:r>
          </a:p>
          <a:p>
            <a:pPr algn="ctr"/>
            <a:endParaRPr lang="ru-RU" b="1" dirty="0" smtClean="0">
              <a:effectLst>
                <a:outerShdw blurRad="38100" dist="38100" dir="2700000" algn="tl">
                  <a:srgbClr val="000000">
                    <a:alpha val="43137"/>
                  </a:srgbClr>
                </a:outerShdw>
              </a:effectLst>
              <a:latin typeface="Comic Sans MS" pitchFamily="66" charset="0"/>
            </a:endParaRPr>
          </a:p>
          <a:p>
            <a:r>
              <a:rPr lang="ru-RU" dirty="0" smtClean="0">
                <a:effectLst>
                  <a:outerShdw blurRad="38100" dist="38100" dir="2700000" algn="tl">
                    <a:srgbClr val="000000">
                      <a:alpha val="43137"/>
                    </a:srgbClr>
                  </a:outerShdw>
                </a:effectLst>
                <a:latin typeface="Comic Sans MS" pitchFamily="66" charset="0"/>
              </a:rPr>
              <a:t>Определяется психологическими и физиологическими особенностями возраста, задачами воспитания и окружающими условиями</a:t>
            </a:r>
          </a:p>
          <a:p>
            <a:pPr marL="342900" indent="-342900">
              <a:buAutoNum type="arabicPeriod"/>
            </a:pPr>
            <a:r>
              <a:rPr lang="ru-RU" dirty="0" smtClean="0">
                <a:effectLst>
                  <a:outerShdw blurRad="38100" dist="38100" dir="2700000" algn="tl">
                    <a:srgbClr val="000000">
                      <a:alpha val="43137"/>
                    </a:srgbClr>
                  </a:outerShdw>
                </a:effectLst>
                <a:latin typeface="Comic Sans MS" pitchFamily="66" charset="0"/>
              </a:rPr>
              <a:t>Учитывать возрастные особенности ВНД</a:t>
            </a:r>
          </a:p>
          <a:p>
            <a:pPr marL="342900" indent="-342900">
              <a:buAutoNum type="arabicPeriod"/>
            </a:pPr>
            <a:r>
              <a:rPr lang="ru-RU" dirty="0" smtClean="0">
                <a:effectLst>
                  <a:outerShdw blurRad="38100" dist="38100" dir="2700000" algn="tl">
                    <a:srgbClr val="000000">
                      <a:alpha val="43137"/>
                    </a:srgbClr>
                  </a:outerShdw>
                </a:effectLst>
                <a:latin typeface="Comic Sans MS" pitchFamily="66" charset="0"/>
              </a:rPr>
              <a:t>Возрастные особенности в работе пищеварительной системы, которые регламентируют количество кормлений в течении суток</a:t>
            </a:r>
          </a:p>
          <a:p>
            <a:pPr marL="342900" indent="-342900">
              <a:buAutoNum type="arabicPeriod"/>
            </a:pPr>
            <a:r>
              <a:rPr lang="ru-RU" dirty="0" smtClean="0">
                <a:effectLst>
                  <a:outerShdw blurRad="38100" dist="38100" dir="2700000" algn="tl">
                    <a:srgbClr val="000000">
                      <a:alpha val="43137"/>
                    </a:srgbClr>
                  </a:outerShdw>
                </a:effectLst>
                <a:latin typeface="Comic Sans MS" pitchFamily="66" charset="0"/>
              </a:rPr>
              <a:t>Индивидуальные особенности (слабые </a:t>
            </a:r>
            <a:r>
              <a:rPr lang="ru-RU" dirty="0" err="1" smtClean="0">
                <a:effectLst>
                  <a:outerShdw blurRad="38100" dist="38100" dir="2700000" algn="tl">
                    <a:srgbClr val="000000">
                      <a:alpha val="43137"/>
                    </a:srgbClr>
                  </a:outerShdw>
                </a:effectLst>
                <a:latin typeface="Comic Sans MS" pitchFamily="66" charset="0"/>
              </a:rPr>
              <a:t>дети-дольше</a:t>
            </a:r>
            <a:r>
              <a:rPr lang="ru-RU" dirty="0" smtClean="0">
                <a:effectLst>
                  <a:outerShdw blurRad="38100" dist="38100" dir="2700000" algn="tl">
                    <a:srgbClr val="000000">
                      <a:alpha val="43137"/>
                    </a:srgbClr>
                  </a:outerShdw>
                </a:effectLst>
                <a:latin typeface="Comic Sans MS" pitchFamily="66" charset="0"/>
              </a:rPr>
              <a:t> спят, отдыхают)</a:t>
            </a:r>
          </a:p>
          <a:p>
            <a:pPr marL="342900" indent="-342900">
              <a:buAutoNum type="arabicPeriod"/>
            </a:pPr>
            <a:r>
              <a:rPr lang="ru-RU" dirty="0" smtClean="0">
                <a:effectLst>
                  <a:outerShdw blurRad="38100" dist="38100" dir="2700000" algn="tl">
                    <a:srgbClr val="000000">
                      <a:alpha val="43137"/>
                    </a:srgbClr>
                  </a:outerShdw>
                </a:effectLst>
                <a:latin typeface="Comic Sans MS" pitchFamily="66" charset="0"/>
              </a:rPr>
              <a:t>Возрастные особенности в движениях</a:t>
            </a:r>
          </a:p>
          <a:p>
            <a:pPr marL="342900" indent="-342900">
              <a:buAutoNum type="arabicPeriod"/>
            </a:pPr>
            <a:r>
              <a:rPr lang="ru-RU" dirty="0" smtClean="0">
                <a:effectLst>
                  <a:outerShdw blurRad="38100" dist="38100" dir="2700000" algn="tl">
                    <a:srgbClr val="000000">
                      <a:alpha val="43137"/>
                    </a:srgbClr>
                  </a:outerShdw>
                </a:effectLst>
                <a:latin typeface="Comic Sans MS" pitchFamily="66" charset="0"/>
              </a:rPr>
              <a:t>Время года и климатические условия</a:t>
            </a:r>
            <a:endParaRPr lang="ru-RU" dirty="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403648" y="1124744"/>
            <a:ext cx="4032448" cy="2031325"/>
          </a:xfrm>
          <a:prstGeom prst="rect">
            <a:avLst/>
          </a:prstGeom>
          <a:noFill/>
        </p:spPr>
        <p:txBody>
          <a:bodyPr wrap="square" rtlCol="0">
            <a:spAutoFit/>
          </a:bodyPr>
          <a:lstStyle/>
          <a:p>
            <a:pPr algn="ctr"/>
            <a:r>
              <a:rPr lang="ru-RU" dirty="0" smtClean="0">
                <a:latin typeface="Comic Sans MS" pitchFamily="66" charset="0"/>
              </a:rPr>
              <a:t>РЕЖИМНЫЕ МОМЕНТЫ</a:t>
            </a:r>
          </a:p>
          <a:p>
            <a:endParaRPr lang="ru-RU" dirty="0" smtClean="0">
              <a:latin typeface="Comic Sans MS" pitchFamily="66" charset="0"/>
            </a:endParaRPr>
          </a:p>
          <a:p>
            <a:r>
              <a:rPr lang="ru-RU" dirty="0" smtClean="0">
                <a:latin typeface="Comic Sans MS" pitchFamily="66" charset="0"/>
              </a:rPr>
              <a:t>1.</a:t>
            </a:r>
          </a:p>
          <a:p>
            <a:r>
              <a:rPr lang="ru-RU" dirty="0" smtClean="0">
                <a:latin typeface="Comic Sans MS" pitchFamily="66" charset="0"/>
              </a:rPr>
              <a:t>2.</a:t>
            </a:r>
          </a:p>
          <a:p>
            <a:r>
              <a:rPr lang="ru-RU" dirty="0" smtClean="0">
                <a:latin typeface="Comic Sans MS" pitchFamily="66" charset="0"/>
              </a:rPr>
              <a:t>3.</a:t>
            </a:r>
          </a:p>
          <a:p>
            <a:r>
              <a:rPr lang="ru-RU" dirty="0" smtClean="0">
                <a:latin typeface="Comic Sans MS" pitchFamily="66" charset="0"/>
              </a:rPr>
              <a:t>4.</a:t>
            </a:r>
          </a:p>
          <a:p>
            <a:r>
              <a:rPr lang="ru-RU" dirty="0" smtClean="0">
                <a:latin typeface="Comic Sans MS" pitchFamily="66" charset="0"/>
              </a:rPr>
              <a:t>5.</a:t>
            </a:r>
            <a:endParaRPr lang="ru-RU" dirty="0">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23528" y="1988840"/>
            <a:ext cx="7704856" cy="1200329"/>
          </a:xfrm>
          <a:prstGeom prst="rect">
            <a:avLst/>
          </a:prstGeom>
          <a:noFill/>
        </p:spPr>
        <p:txBody>
          <a:bodyPr wrap="square" rtlCol="0">
            <a:spAutoFit/>
          </a:bodyPr>
          <a:lstStyle/>
          <a:p>
            <a:pPr algn="ctr"/>
            <a:r>
              <a:rPr lang="ru-RU" dirty="0" smtClean="0">
                <a:solidFill>
                  <a:srgbClr val="000099"/>
                </a:solidFill>
                <a:latin typeface="Comic Sans MS" pitchFamily="66" charset="0"/>
              </a:rPr>
              <a:t>ДОМАШНЕЕ ЗАДАНИЕ:</a:t>
            </a:r>
          </a:p>
          <a:p>
            <a:pPr algn="ctr"/>
            <a:endParaRPr lang="ru-RU" dirty="0" smtClean="0">
              <a:solidFill>
                <a:srgbClr val="000099"/>
              </a:solidFill>
              <a:latin typeface="Comic Sans MS" pitchFamily="66" charset="0"/>
            </a:endParaRPr>
          </a:p>
          <a:p>
            <a:pPr marL="342900" indent="-342900">
              <a:buAutoNum type="arabicPeriod"/>
            </a:pPr>
            <a:r>
              <a:rPr lang="ru-RU" dirty="0" smtClean="0">
                <a:solidFill>
                  <a:srgbClr val="000099"/>
                </a:solidFill>
                <a:latin typeface="Comic Sans MS" pitchFamily="66" charset="0"/>
              </a:rPr>
              <a:t>Записать гигиеническое значение режима.</a:t>
            </a:r>
          </a:p>
          <a:p>
            <a:pPr marL="342900" indent="-342900">
              <a:buAutoNum type="arabicPeriod"/>
            </a:pPr>
            <a:r>
              <a:rPr lang="ru-RU" dirty="0" smtClean="0">
                <a:solidFill>
                  <a:srgbClr val="000099"/>
                </a:solidFill>
                <a:latin typeface="Comic Sans MS" pitchFamily="66" charset="0"/>
              </a:rPr>
              <a:t>Записать режим дня в детском саду (одну возрастную группу)</a:t>
            </a:r>
            <a:endParaRPr lang="ru-RU" dirty="0">
              <a:solidFill>
                <a:srgbClr val="000099"/>
              </a:solidFill>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6632"/>
            <a:ext cx="8820473" cy="1477328"/>
          </a:xfrm>
          <a:prstGeom prst="rect">
            <a:avLst/>
          </a:prstGeom>
          <a:noFill/>
        </p:spPr>
        <p:txBody>
          <a:bodyPr wrap="square" rtlCol="0">
            <a:spAutoFit/>
          </a:bodyPr>
          <a:lstStyle/>
          <a:p>
            <a:pPr algn="ctr"/>
            <a:r>
              <a:rPr lang="ru-RU" dirty="0" smtClean="0">
                <a:solidFill>
                  <a:srgbClr val="000099"/>
                </a:solidFill>
                <a:latin typeface="Comic Sans MS" pitchFamily="66" charset="0"/>
              </a:rPr>
              <a:t>РЕЖИМ ДНЯ В САНИТАРНЫХ ПРАВИЛАХ</a:t>
            </a:r>
          </a:p>
          <a:p>
            <a:r>
              <a:rPr lang="ru-RU" dirty="0" smtClean="0">
                <a:solidFill>
                  <a:srgbClr val="000099"/>
                </a:solidFill>
                <a:latin typeface="Comic Sans MS" pitchFamily="66" charset="0"/>
              </a:rPr>
              <a:t>Режим дня в ДОУ составляется в соответствии </a:t>
            </a:r>
            <a:r>
              <a:rPr lang="ru-RU" dirty="0" smtClean="0"/>
              <a:t>Санитарно-эпидемиологическими правилами </a:t>
            </a:r>
            <a:r>
              <a:rPr lang="ru-RU" dirty="0" smtClean="0"/>
              <a:t>и </a:t>
            </a:r>
            <a:r>
              <a:rPr lang="ru-RU" dirty="0" smtClean="0"/>
              <a:t>нормативами </a:t>
            </a:r>
            <a:r>
              <a:rPr lang="ru-RU" dirty="0" smtClean="0"/>
              <a:t>для дошкольных организаций», 2013 г. –  </a:t>
            </a:r>
            <a:r>
              <a:rPr lang="ru-RU" dirty="0" err="1" smtClean="0"/>
              <a:t>СанПиН</a:t>
            </a:r>
            <a:r>
              <a:rPr lang="ru-RU" dirty="0" smtClean="0"/>
              <a:t> 2.4.1.3049-13</a:t>
            </a:r>
            <a:endParaRPr lang="ru-RU" dirty="0" smtClean="0">
              <a:solidFill>
                <a:srgbClr val="000099"/>
              </a:solidFill>
              <a:latin typeface="Comic Sans MS" pitchFamily="66" charset="0"/>
            </a:endParaRPr>
          </a:p>
          <a:p>
            <a:endParaRPr lang="ru-RU" dirty="0">
              <a:solidFill>
                <a:srgbClr val="000099"/>
              </a:solidFill>
              <a:latin typeface="Comic Sans MS" pitchFamily="66" charset="0"/>
            </a:endParaRPr>
          </a:p>
        </p:txBody>
      </p:sp>
      <p:graphicFrame>
        <p:nvGraphicFramePr>
          <p:cNvPr id="4" name="Таблица 3"/>
          <p:cNvGraphicFramePr>
            <a:graphicFrameLocks noGrp="1"/>
          </p:cNvGraphicFramePr>
          <p:nvPr/>
        </p:nvGraphicFramePr>
        <p:xfrm>
          <a:off x="395535" y="1395459"/>
          <a:ext cx="8640961" cy="5214216"/>
        </p:xfrm>
        <a:graphic>
          <a:graphicData uri="http://schemas.openxmlformats.org/drawingml/2006/table">
            <a:tbl>
              <a:tblPr/>
              <a:tblGrid>
                <a:gridCol w="1296145"/>
                <a:gridCol w="1512168"/>
                <a:gridCol w="1296144"/>
                <a:gridCol w="1057468"/>
                <a:gridCol w="166668"/>
                <a:gridCol w="1080120"/>
                <a:gridCol w="1008112"/>
                <a:gridCol w="1224136"/>
              </a:tblGrid>
              <a:tr h="273978">
                <a:tc rowSpan="2" gridSpan="2">
                  <a:txBody>
                    <a:bodyPr/>
                    <a:lstStyle/>
                    <a:p>
                      <a:pPr algn="ctr">
                        <a:spcAft>
                          <a:spcPts val="0"/>
                        </a:spcAft>
                      </a:pPr>
                      <a:r>
                        <a:rPr lang="ru-RU" sz="1100" dirty="0">
                          <a:latin typeface="Times New Roman"/>
                          <a:ea typeface="Times New Roman"/>
                        </a:rPr>
                        <a:t>Форма работы</a:t>
                      </a:r>
                    </a:p>
                    <a:p>
                      <a:pPr algn="ctr">
                        <a:spcAft>
                          <a:spcPts val="0"/>
                        </a:spcAft>
                      </a:pPr>
                      <a:r>
                        <a:rPr lang="ru-RU" sz="1100" dirty="0">
                          <a:latin typeface="Times New Roman"/>
                          <a:ea typeface="Times New Roman"/>
                        </a:rPr>
                        <a:t>(пункт </a:t>
                      </a:r>
                      <a:r>
                        <a:rPr lang="ru-RU" sz="1100" dirty="0" err="1">
                          <a:latin typeface="Times New Roman"/>
                          <a:ea typeface="Times New Roman"/>
                        </a:rPr>
                        <a:t>СанПиН</a:t>
                      </a:r>
                      <a:r>
                        <a:rPr lang="ru-RU" sz="1100" dirty="0">
                          <a:latin typeface="Times New Roman"/>
                          <a:ea typeface="Times New Roman"/>
                        </a:rPr>
                        <a:t> 2.4.1.3049-13)</a:t>
                      </a:r>
                    </a:p>
                  </a:txBody>
                  <a:tcPr marL="34247" marR="3424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ru-RU"/>
                    </a:p>
                  </a:txBody>
                  <a:tcPr/>
                </a:tc>
                <a:tc gridSpan="6">
                  <a:txBody>
                    <a:bodyPr/>
                    <a:lstStyle/>
                    <a:p>
                      <a:pPr algn="ctr">
                        <a:spcAft>
                          <a:spcPts val="0"/>
                        </a:spcAft>
                      </a:pPr>
                      <a:r>
                        <a:rPr lang="ru-RU" sz="1100">
                          <a:latin typeface="Times New Roman"/>
                          <a:ea typeface="Times New Roman"/>
                        </a:rPr>
                        <a:t>Санитарно-эпидемиологические правила и нормативы </a:t>
                      </a:r>
                    </a:p>
                    <a:p>
                      <a:pPr algn="ctr">
                        <a:spcAft>
                          <a:spcPts val="0"/>
                        </a:spcAft>
                      </a:pPr>
                      <a:r>
                        <a:rPr lang="ru-RU" sz="1100">
                          <a:latin typeface="Times New Roman"/>
                          <a:ea typeface="Times New Roman"/>
                        </a:rPr>
                        <a:t>для дошкольных организаций, 2013 г.</a:t>
                      </a:r>
                    </a:p>
                    <a:p>
                      <a:pPr algn="ctr">
                        <a:spcAft>
                          <a:spcPts val="0"/>
                        </a:spcAft>
                      </a:pPr>
                      <a:r>
                        <a:rPr lang="ru-RU" sz="1100">
                          <a:latin typeface="Times New Roman"/>
                          <a:ea typeface="Times New Roman"/>
                        </a:rPr>
                        <a:t>(СанПиН 2.4.1.3049-13)</a:t>
                      </a:r>
                    </a:p>
                  </a:txBody>
                  <a:tcPr marL="34247" marR="3424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10541">
                <a:tc gridSpan="2" vMerge="1">
                  <a:txBody>
                    <a:bodyPr/>
                    <a:lstStyle/>
                    <a:p>
                      <a:endParaRPr lang="ru-RU"/>
                    </a:p>
                  </a:txBody>
                  <a:tcPr/>
                </a:tc>
                <a:tc hMerge="1" vMerge="1">
                  <a:txBody>
                    <a:bodyPr/>
                    <a:lstStyle/>
                    <a:p>
                      <a:endParaRPr lang="ru-RU"/>
                    </a:p>
                  </a:txBody>
                  <a:tcPr/>
                </a:tc>
                <a:tc>
                  <a:txBody>
                    <a:bodyPr/>
                    <a:lstStyle/>
                    <a:p>
                      <a:pPr algn="ctr">
                        <a:spcAft>
                          <a:spcPts val="0"/>
                        </a:spcAft>
                      </a:pPr>
                      <a:r>
                        <a:rPr lang="ru-RU" sz="1100" b="1" dirty="0">
                          <a:latin typeface="Times New Roman"/>
                          <a:ea typeface="Times New Roman"/>
                        </a:rPr>
                        <a:t>Ясли*</a:t>
                      </a:r>
                      <a:endParaRPr lang="ru-RU" sz="1100" dirty="0">
                        <a:latin typeface="Times New Roman"/>
                        <a:ea typeface="Times New Roman"/>
                      </a:endParaRPr>
                    </a:p>
                    <a:p>
                      <a:pPr algn="ctr">
                        <a:spcAft>
                          <a:spcPts val="0"/>
                        </a:spcAft>
                      </a:pPr>
                      <a:r>
                        <a:rPr lang="ru-RU" sz="1100" b="1" dirty="0">
                          <a:latin typeface="Times New Roman"/>
                          <a:ea typeface="Times New Roman"/>
                        </a:rPr>
                        <a:t>2 – 3 года</a:t>
                      </a:r>
                      <a:endParaRPr lang="ru-RU" sz="1100" dirty="0">
                        <a:latin typeface="Times New Roman"/>
                        <a:ea typeface="Times New Roman"/>
                      </a:endParaRPr>
                    </a:p>
                  </a:txBody>
                  <a:tcPr marL="34247" marR="3424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b="1" dirty="0">
                          <a:latin typeface="Times New Roman"/>
                          <a:ea typeface="Times New Roman"/>
                        </a:rPr>
                        <a:t>Младшая гр.</a:t>
                      </a:r>
                      <a:endParaRPr lang="ru-RU" sz="1100" dirty="0">
                        <a:latin typeface="Times New Roman"/>
                        <a:ea typeface="Times New Roman"/>
                      </a:endParaRPr>
                    </a:p>
                    <a:p>
                      <a:pPr algn="ctr">
                        <a:spcAft>
                          <a:spcPts val="0"/>
                        </a:spcAft>
                      </a:pPr>
                      <a:r>
                        <a:rPr lang="ru-RU" sz="1100" b="1" dirty="0">
                          <a:latin typeface="Times New Roman"/>
                          <a:ea typeface="Times New Roman"/>
                        </a:rPr>
                        <a:t>3 – 4 года</a:t>
                      </a:r>
                      <a:endParaRPr lang="ru-RU" sz="1100" dirty="0">
                        <a:latin typeface="Times New Roman"/>
                        <a:ea typeface="Times New Roman"/>
                      </a:endParaRPr>
                    </a:p>
                  </a:txBody>
                  <a:tcPr marL="34247" marR="34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latin typeface="Times New Roman"/>
                        <a:ea typeface="Times New Roman"/>
                      </a:endParaRPr>
                    </a:p>
                  </a:txBody>
                  <a:tcPr marL="34247" marR="34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rPr>
                        <a:t>Средняя гр.</a:t>
                      </a:r>
                      <a:endParaRPr lang="ru-RU" sz="1100" dirty="0">
                        <a:latin typeface="Times New Roman"/>
                        <a:ea typeface="Times New Roman"/>
                      </a:endParaRPr>
                    </a:p>
                    <a:p>
                      <a:pPr algn="ctr">
                        <a:spcAft>
                          <a:spcPts val="0"/>
                        </a:spcAft>
                      </a:pPr>
                      <a:r>
                        <a:rPr lang="ru-RU" sz="1100" b="1" dirty="0">
                          <a:latin typeface="Times New Roman"/>
                          <a:ea typeface="Times New Roman"/>
                        </a:rPr>
                        <a:t>4 –  5 лет</a:t>
                      </a:r>
                      <a:endParaRPr lang="ru-RU" sz="1100" dirty="0">
                        <a:latin typeface="Times New Roman"/>
                        <a:ea typeface="Times New Roman"/>
                      </a:endParaRPr>
                    </a:p>
                  </a:txBody>
                  <a:tcPr marL="34247" marR="34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rPr>
                        <a:t>Старшая гр. </a:t>
                      </a:r>
                      <a:endParaRPr lang="ru-RU" sz="1100" dirty="0">
                        <a:latin typeface="Times New Roman"/>
                        <a:ea typeface="Times New Roman"/>
                      </a:endParaRPr>
                    </a:p>
                    <a:p>
                      <a:pPr algn="ctr">
                        <a:spcAft>
                          <a:spcPts val="0"/>
                        </a:spcAft>
                      </a:pPr>
                      <a:r>
                        <a:rPr lang="ru-RU" sz="1100" b="1" dirty="0">
                          <a:latin typeface="Times New Roman"/>
                          <a:ea typeface="Times New Roman"/>
                        </a:rPr>
                        <a:t>5 – 6 лет</a:t>
                      </a:r>
                      <a:endParaRPr lang="ru-RU" sz="1100" dirty="0">
                        <a:latin typeface="Times New Roman"/>
                        <a:ea typeface="Times New Roman"/>
                      </a:endParaRPr>
                    </a:p>
                  </a:txBody>
                  <a:tcPr marL="34247" marR="34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err="1">
                          <a:latin typeface="Times New Roman"/>
                          <a:ea typeface="Times New Roman"/>
                        </a:rPr>
                        <a:t>Подгот</a:t>
                      </a:r>
                      <a:r>
                        <a:rPr lang="ru-RU" sz="1100" b="1" dirty="0">
                          <a:latin typeface="Times New Roman"/>
                          <a:ea typeface="Times New Roman"/>
                        </a:rPr>
                        <a:t>. гр. </a:t>
                      </a:r>
                      <a:endParaRPr lang="ru-RU" sz="1100" dirty="0">
                        <a:latin typeface="Times New Roman"/>
                        <a:ea typeface="Times New Roman"/>
                      </a:endParaRPr>
                    </a:p>
                    <a:p>
                      <a:pPr algn="ctr">
                        <a:spcAft>
                          <a:spcPts val="0"/>
                        </a:spcAft>
                      </a:pPr>
                      <a:r>
                        <a:rPr lang="ru-RU" sz="1100" b="1" dirty="0">
                          <a:latin typeface="Times New Roman"/>
                          <a:ea typeface="Times New Roman"/>
                        </a:rPr>
                        <a:t>6 – 7 лет</a:t>
                      </a:r>
                      <a:endParaRPr lang="ru-RU" sz="1100" dirty="0">
                        <a:latin typeface="Times New Roman"/>
                        <a:ea typeface="Times New Roman"/>
                      </a:endParaRPr>
                    </a:p>
                  </a:txBody>
                  <a:tcPr marL="34247" marR="3424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73978">
                <a:tc gridSpan="2">
                  <a:txBody>
                    <a:bodyPr/>
                    <a:lstStyle/>
                    <a:p>
                      <a:pPr>
                        <a:spcAft>
                          <a:spcPts val="0"/>
                        </a:spcAft>
                      </a:pPr>
                      <a:r>
                        <a:rPr lang="ru-RU" sz="1100" b="1">
                          <a:latin typeface="Times New Roman"/>
                          <a:ea typeface="Times New Roman"/>
                        </a:rPr>
                        <a:t>Количество детей в группах общеразвивающей направленности – п. 1.10</a:t>
                      </a:r>
                      <a:endParaRPr lang="ru-RU" sz="1100">
                        <a:latin typeface="Times New Roman"/>
                        <a:ea typeface="Times New Roman"/>
                      </a:endParaRPr>
                    </a:p>
                  </a:txBody>
                  <a:tcPr marL="34247" marR="3424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spcAft>
                          <a:spcPts val="0"/>
                        </a:spcAft>
                      </a:pPr>
                      <a:r>
                        <a:rPr lang="ru-RU" sz="1100" b="1">
                          <a:solidFill>
                            <a:srgbClr val="0000FF"/>
                          </a:solidFill>
                          <a:latin typeface="Times New Roman"/>
                          <a:ea typeface="Times New Roman"/>
                        </a:rPr>
                        <a:t>не менее на </a:t>
                      </a:r>
                      <a:endParaRPr lang="ru-RU" sz="1100">
                        <a:latin typeface="Times New Roman"/>
                        <a:ea typeface="Times New Roman"/>
                      </a:endParaRPr>
                    </a:p>
                    <a:p>
                      <a:pPr>
                        <a:spcAft>
                          <a:spcPts val="0"/>
                        </a:spcAft>
                      </a:pPr>
                      <a:r>
                        <a:rPr lang="ru-RU" sz="1100" b="1">
                          <a:solidFill>
                            <a:srgbClr val="0000FF"/>
                          </a:solidFill>
                          <a:latin typeface="Times New Roman"/>
                          <a:ea typeface="Times New Roman"/>
                        </a:rPr>
                        <a:t>1 ребёнка</a:t>
                      </a:r>
                      <a:endParaRPr lang="ru-RU" sz="1100">
                        <a:latin typeface="Times New Roman"/>
                        <a:ea typeface="Times New Roman"/>
                      </a:endParaRPr>
                    </a:p>
                  </a:txBody>
                  <a:tcPr marL="34247" marR="3424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5">
                  <a:txBody>
                    <a:bodyPr/>
                    <a:lstStyle/>
                    <a:p>
                      <a:pPr algn="ctr">
                        <a:spcAft>
                          <a:spcPts val="0"/>
                        </a:spcAft>
                      </a:pPr>
                      <a:r>
                        <a:rPr lang="ru-RU" sz="1100" b="1" dirty="0">
                          <a:solidFill>
                            <a:srgbClr val="0000FF"/>
                          </a:solidFill>
                          <a:latin typeface="Times New Roman"/>
                          <a:ea typeface="Times New Roman"/>
                        </a:rPr>
                        <a:t>не менее на 1 ребёнка</a:t>
                      </a:r>
                      <a:endParaRPr lang="ru-RU" sz="1100" dirty="0">
                        <a:latin typeface="Times New Roman"/>
                        <a:ea typeface="Times New Roman"/>
                      </a:endParaRPr>
                    </a:p>
                  </a:txBody>
                  <a:tcPr marL="34247" marR="3424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latin typeface="Times New Roman"/>
                        <a:ea typeface="Times New Roman"/>
                      </a:endParaRPr>
                    </a:p>
                  </a:txBody>
                  <a:tcPr marL="34247" marR="3424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82652">
                <a:tc gridSpan="2">
                  <a:txBody>
                    <a:bodyPr/>
                    <a:lstStyle/>
                    <a:p>
                      <a:pPr>
                        <a:spcAft>
                          <a:spcPts val="0"/>
                        </a:spcAft>
                      </a:pPr>
                      <a:r>
                        <a:rPr lang="ru-RU" sz="1100" b="1">
                          <a:latin typeface="Times New Roman"/>
                          <a:ea typeface="Times New Roman"/>
                        </a:rPr>
                        <a:t>Формирование ДО** – п. 1.14</a:t>
                      </a:r>
                      <a:endParaRPr lang="ru-RU" sz="1100">
                        <a:latin typeface="Times New Roman"/>
                        <a:ea typeface="Times New Roman"/>
                      </a:endParaRPr>
                    </a:p>
                  </a:txBody>
                  <a:tcPr marL="34247" marR="3424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gridSpan="6">
                  <a:txBody>
                    <a:bodyPr/>
                    <a:lstStyle/>
                    <a:p>
                      <a:pPr>
                        <a:spcAft>
                          <a:spcPts val="0"/>
                        </a:spcAft>
                      </a:pPr>
                      <a:r>
                        <a:rPr lang="ru-RU" sz="1100" dirty="0">
                          <a:latin typeface="Times New Roman"/>
                          <a:ea typeface="Times New Roman"/>
                        </a:rPr>
                        <a:t>Использование помещений ДО не по назначению не допускается.</a:t>
                      </a:r>
                    </a:p>
                  </a:txBody>
                  <a:tcPr marL="34247" marR="3424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2210">
                <a:tc rowSpan="3">
                  <a:txBody>
                    <a:bodyPr/>
                    <a:lstStyle/>
                    <a:p>
                      <a:pPr>
                        <a:spcAft>
                          <a:spcPts val="0"/>
                        </a:spcAft>
                      </a:pPr>
                      <a:r>
                        <a:rPr lang="ru-RU" sz="1100" b="1">
                          <a:latin typeface="Times New Roman"/>
                          <a:ea typeface="Times New Roman"/>
                        </a:rPr>
                        <a:t>Питание</a:t>
                      </a:r>
                      <a:endParaRPr lang="ru-RU" sz="1100">
                        <a:latin typeface="Times New Roman"/>
                        <a:ea typeface="Times New Roman"/>
                      </a:endParaRPr>
                    </a:p>
                  </a:txBody>
                  <a:tcPr marL="34247" marR="3424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pPr>
                      <a:r>
                        <a:rPr lang="ru-RU" sz="1100" b="1">
                          <a:latin typeface="Times New Roman"/>
                          <a:ea typeface="Times New Roman"/>
                        </a:rPr>
                        <a:t>Организация питания </a:t>
                      </a:r>
                      <a:endParaRPr lang="ru-RU" sz="1100">
                        <a:latin typeface="Times New Roman"/>
                        <a:ea typeface="Times New Roman"/>
                      </a:endParaRPr>
                    </a:p>
                    <a:p>
                      <a:pPr>
                        <a:spcAft>
                          <a:spcPts val="0"/>
                        </a:spcAft>
                      </a:pPr>
                      <a:r>
                        <a:rPr lang="ru-RU" sz="1100" b="1">
                          <a:latin typeface="Times New Roman"/>
                          <a:ea typeface="Times New Roman"/>
                        </a:rPr>
                        <a:t>– п. 4.31</a:t>
                      </a:r>
                      <a:endParaRPr lang="ru-RU" sz="1100">
                        <a:latin typeface="Times New Roman"/>
                        <a:ea typeface="Times New Roman"/>
                      </a:endParaRPr>
                    </a:p>
                  </a:txBody>
                  <a:tcPr marL="34247" marR="3424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spcAft>
                          <a:spcPts val="0"/>
                        </a:spcAft>
                      </a:pPr>
                      <a:r>
                        <a:rPr lang="ru-RU" sz="1100" dirty="0">
                          <a:latin typeface="Times New Roman"/>
                          <a:ea typeface="Times New Roman"/>
                        </a:rPr>
                        <a:t>Питание детей организуют в помещении групповой.</a:t>
                      </a:r>
                    </a:p>
                  </a:txBody>
                  <a:tcPr marL="34247" marR="3424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4419">
                <a:tc vMerge="1">
                  <a:txBody>
                    <a:bodyPr/>
                    <a:lstStyle/>
                    <a:p>
                      <a:endParaRPr lang="ru-RU"/>
                    </a:p>
                  </a:txBody>
                  <a:tcPr/>
                </a:tc>
                <a:tc>
                  <a:txBody>
                    <a:bodyPr/>
                    <a:lstStyle/>
                    <a:p>
                      <a:pPr>
                        <a:spcAft>
                          <a:spcPts val="0"/>
                        </a:spcAft>
                      </a:pPr>
                      <a:r>
                        <a:rPr lang="ru-RU" sz="1100" b="1">
                          <a:latin typeface="Times New Roman"/>
                          <a:ea typeface="Times New Roman"/>
                        </a:rPr>
                        <a:t>Количество приёмов пищи в ДО с 12-часовым пребыванием </a:t>
                      </a:r>
                      <a:endParaRPr lang="ru-RU" sz="1100">
                        <a:latin typeface="Times New Roman"/>
                        <a:ea typeface="Times New Roman"/>
                      </a:endParaRPr>
                    </a:p>
                    <a:p>
                      <a:pPr>
                        <a:spcAft>
                          <a:spcPts val="0"/>
                        </a:spcAft>
                      </a:pPr>
                      <a:r>
                        <a:rPr lang="ru-RU" sz="1100" b="1">
                          <a:latin typeface="Times New Roman"/>
                          <a:ea typeface="Times New Roman"/>
                        </a:rPr>
                        <a:t>– п. 16.4</a:t>
                      </a:r>
                      <a:endParaRPr lang="ru-RU" sz="1100">
                        <a:latin typeface="Times New Roman"/>
                        <a:ea typeface="Times New Roman"/>
                      </a:endParaRPr>
                    </a:p>
                  </a:txBody>
                  <a:tcPr marL="34247" marR="3424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spcAft>
                          <a:spcPts val="0"/>
                        </a:spcAft>
                      </a:pPr>
                      <a:r>
                        <a:rPr lang="ru-RU" sz="1100" dirty="0">
                          <a:latin typeface="Times New Roman"/>
                          <a:ea typeface="Times New Roman"/>
                        </a:rPr>
                        <a:t>4-х разовое (завтрак, 2-й завтрак, обед, полдник)</a:t>
                      </a:r>
                    </a:p>
                  </a:txBody>
                  <a:tcPr marL="34247" marR="3424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3978">
                <a:tc vMerge="1">
                  <a:txBody>
                    <a:bodyPr/>
                    <a:lstStyle/>
                    <a:p>
                      <a:endParaRPr lang="ru-RU"/>
                    </a:p>
                  </a:txBody>
                  <a:tcPr/>
                </a:tc>
                <a:tc>
                  <a:txBody>
                    <a:bodyPr/>
                    <a:lstStyle/>
                    <a:p>
                      <a:pPr>
                        <a:spcAft>
                          <a:spcPts val="0"/>
                        </a:spcAft>
                      </a:pPr>
                      <a:r>
                        <a:rPr lang="ru-RU" sz="1100" b="1">
                          <a:latin typeface="Times New Roman"/>
                          <a:ea typeface="Times New Roman"/>
                        </a:rPr>
                        <a:t>Интервал оптимального приёма пищи</a:t>
                      </a:r>
                      <a:endParaRPr lang="ru-RU" sz="1100">
                        <a:latin typeface="Times New Roman"/>
                        <a:ea typeface="Times New Roman"/>
                      </a:endParaRPr>
                    </a:p>
                    <a:p>
                      <a:pPr>
                        <a:spcAft>
                          <a:spcPts val="0"/>
                        </a:spcAft>
                      </a:pPr>
                      <a:r>
                        <a:rPr lang="ru-RU" sz="1100" b="1">
                          <a:latin typeface="Times New Roman"/>
                          <a:ea typeface="Times New Roman"/>
                        </a:rPr>
                        <a:t>– п. 16.4</a:t>
                      </a:r>
                      <a:endParaRPr lang="ru-RU" sz="1100">
                        <a:latin typeface="Times New Roman"/>
                        <a:ea typeface="Times New Roman"/>
                      </a:endParaRPr>
                    </a:p>
                  </a:txBody>
                  <a:tcPr marL="34247" marR="3424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6">
                  <a:txBody>
                    <a:bodyPr/>
                    <a:lstStyle/>
                    <a:p>
                      <a:pPr>
                        <a:spcAft>
                          <a:spcPts val="0"/>
                        </a:spcAft>
                      </a:pPr>
                      <a:r>
                        <a:rPr lang="ru-RU" sz="1100" dirty="0">
                          <a:latin typeface="Times New Roman"/>
                          <a:ea typeface="Times New Roman"/>
                        </a:rPr>
                        <a:t>Не более 4 часов </a:t>
                      </a:r>
                    </a:p>
                    <a:p>
                      <a:pPr>
                        <a:spcAft>
                          <a:spcPts val="0"/>
                        </a:spcAft>
                      </a:pPr>
                      <a:r>
                        <a:rPr lang="ru-RU" sz="1100" dirty="0">
                          <a:latin typeface="Times New Roman"/>
                          <a:ea typeface="Times New Roman"/>
                        </a:rPr>
                        <a:t>(завтрак 8.30 – 9.00, 2-й завтрак 10.30 – 11.00, обед 12.00 – 13.00, полдник 15.30)</a:t>
                      </a:r>
                    </a:p>
                  </a:txBody>
                  <a:tcPr marL="34247" marR="3424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3978">
                <a:tc gridSpan="2">
                  <a:txBody>
                    <a:bodyPr/>
                    <a:lstStyle/>
                    <a:p>
                      <a:pPr>
                        <a:spcAft>
                          <a:spcPts val="0"/>
                        </a:spcAft>
                      </a:pPr>
                      <a:r>
                        <a:rPr lang="ru-RU" sz="1100" b="1">
                          <a:latin typeface="Times New Roman"/>
                          <a:ea typeface="Times New Roman"/>
                        </a:rPr>
                        <a:t>Прогулка – п. 12.5, 12.6</a:t>
                      </a:r>
                      <a:endParaRPr lang="ru-RU" sz="1100">
                        <a:latin typeface="Times New Roman"/>
                        <a:ea typeface="Times New Roman"/>
                      </a:endParaRPr>
                    </a:p>
                  </a:txBody>
                  <a:tcPr marL="34247" marR="3424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gridSpan="6">
                  <a:txBody>
                    <a:bodyPr/>
                    <a:lstStyle/>
                    <a:p>
                      <a:pPr>
                        <a:spcAft>
                          <a:spcPts val="0"/>
                        </a:spcAft>
                      </a:pPr>
                      <a:r>
                        <a:rPr lang="ru-RU" sz="1100" b="1" dirty="0">
                          <a:solidFill>
                            <a:srgbClr val="0000FF"/>
                          </a:solidFill>
                          <a:latin typeface="Times New Roman"/>
                          <a:ea typeface="Times New Roman"/>
                        </a:rPr>
                        <a:t>2 раза в день</a:t>
                      </a:r>
                      <a:endParaRPr lang="ru-RU" sz="1100" dirty="0">
                        <a:latin typeface="Times New Roman"/>
                        <a:ea typeface="Times New Roman"/>
                      </a:endParaRPr>
                    </a:p>
                    <a:p>
                      <a:pPr>
                        <a:spcAft>
                          <a:spcPts val="0"/>
                        </a:spcAft>
                      </a:pPr>
                      <a:r>
                        <a:rPr lang="ru-RU" sz="1100" b="1" dirty="0">
                          <a:solidFill>
                            <a:srgbClr val="0000FF"/>
                          </a:solidFill>
                          <a:latin typeface="Times New Roman"/>
                          <a:ea typeface="Times New Roman"/>
                        </a:rPr>
                        <a:t>Не менее 4 - 4,5 часов ежедневно</a:t>
                      </a:r>
                      <a:endParaRPr lang="ru-RU" sz="1100" dirty="0">
                        <a:latin typeface="Times New Roman"/>
                        <a:ea typeface="Times New Roman"/>
                      </a:endParaRPr>
                    </a:p>
                    <a:p>
                      <a:pPr>
                        <a:spcAft>
                          <a:spcPts val="0"/>
                        </a:spcAft>
                      </a:pPr>
                      <a:r>
                        <a:rPr lang="ru-RU" sz="1100" dirty="0">
                          <a:latin typeface="Times New Roman"/>
                          <a:ea typeface="Times New Roman"/>
                        </a:rPr>
                        <a:t>Подвижные игры проводят в конце прогулки.</a:t>
                      </a:r>
                    </a:p>
                  </a:txBody>
                  <a:tcPr marL="34247" marR="3424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5303">
                <a:tc rowSpan="2" gridSpan="2">
                  <a:txBody>
                    <a:bodyPr/>
                    <a:lstStyle/>
                    <a:p>
                      <a:pPr>
                        <a:spcAft>
                          <a:spcPts val="0"/>
                        </a:spcAft>
                      </a:pPr>
                      <a:r>
                        <a:rPr lang="ru-RU" sz="1100" b="1">
                          <a:latin typeface="Times New Roman"/>
                          <a:ea typeface="Times New Roman"/>
                        </a:rPr>
                        <a:t>Дневной сон – п. 12.7</a:t>
                      </a:r>
                      <a:endParaRPr lang="ru-RU" sz="1100">
                        <a:latin typeface="Times New Roman"/>
                        <a:ea typeface="Times New Roman"/>
                      </a:endParaRPr>
                    </a:p>
                  </a:txBody>
                  <a:tcPr marL="34247" marR="3424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ru-RU"/>
                    </a:p>
                  </a:txBody>
                  <a:tcPr/>
                </a:tc>
                <a:tc gridSpan="2">
                  <a:txBody>
                    <a:bodyPr/>
                    <a:lstStyle/>
                    <a:p>
                      <a:pPr>
                        <a:spcAft>
                          <a:spcPts val="0"/>
                        </a:spcAft>
                      </a:pPr>
                      <a:r>
                        <a:rPr lang="ru-RU" sz="1100" b="1">
                          <a:solidFill>
                            <a:srgbClr val="0000FF"/>
                          </a:solidFill>
                          <a:latin typeface="Times New Roman"/>
                          <a:ea typeface="Times New Roman"/>
                        </a:rPr>
                        <a:t>не менее </a:t>
                      </a:r>
                      <a:endParaRPr lang="ru-RU" sz="1100">
                        <a:latin typeface="Times New Roman"/>
                        <a:ea typeface="Times New Roman"/>
                      </a:endParaRPr>
                    </a:p>
                    <a:p>
                      <a:pPr>
                        <a:spcAft>
                          <a:spcPts val="0"/>
                        </a:spcAft>
                      </a:pPr>
                      <a:r>
                        <a:rPr lang="ru-RU" sz="1100" b="1">
                          <a:solidFill>
                            <a:srgbClr val="0000FF"/>
                          </a:solidFill>
                          <a:latin typeface="Times New Roman"/>
                          <a:ea typeface="Times New Roman"/>
                        </a:rPr>
                        <a:t>3 часов </a:t>
                      </a:r>
                      <a:endParaRPr lang="ru-RU" sz="1100">
                        <a:latin typeface="Times New Roman"/>
                        <a:ea typeface="Times New Roman"/>
                      </a:endParaRPr>
                    </a:p>
                    <a:p>
                      <a:pPr>
                        <a:spcAft>
                          <a:spcPts val="0"/>
                        </a:spcAft>
                      </a:pPr>
                      <a:r>
                        <a:rPr lang="ru-RU" sz="1100" b="1">
                          <a:solidFill>
                            <a:srgbClr val="0000FF"/>
                          </a:solidFill>
                          <a:latin typeface="Times New Roman"/>
                          <a:ea typeface="Times New Roman"/>
                        </a:rPr>
                        <a:t>для детей 1,5 – 3 лет </a:t>
                      </a:r>
                      <a:endParaRPr lang="ru-RU" sz="1100">
                        <a:latin typeface="Times New Roman"/>
                        <a:ea typeface="Times New Roman"/>
                      </a:endParaRPr>
                    </a:p>
                  </a:txBody>
                  <a:tcPr marL="34247" marR="3424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gn="ctr">
                        <a:spcAft>
                          <a:spcPts val="0"/>
                        </a:spcAft>
                      </a:pPr>
                      <a:r>
                        <a:rPr lang="ru-RU" sz="1100" b="1" dirty="0">
                          <a:solidFill>
                            <a:srgbClr val="0000FF"/>
                          </a:solidFill>
                          <a:latin typeface="Times New Roman"/>
                          <a:ea typeface="Times New Roman"/>
                        </a:rPr>
                        <a:t>2 – 2,5 часа для детей 3 – 7 лет</a:t>
                      </a:r>
                      <a:endParaRPr lang="ru-RU" sz="1100" dirty="0">
                        <a:latin typeface="Times New Roman"/>
                        <a:ea typeface="Times New Roman"/>
                      </a:endParaRPr>
                    </a:p>
                  </a:txBody>
                  <a:tcPr marL="34247" marR="3424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65303">
                <a:tc gridSpan="2" vMerge="1">
                  <a:txBody>
                    <a:bodyPr/>
                    <a:lstStyle/>
                    <a:p>
                      <a:endParaRPr lang="ru-RU"/>
                    </a:p>
                  </a:txBody>
                  <a:tcPr/>
                </a:tc>
                <a:tc hMerge="1" vMerge="1">
                  <a:txBody>
                    <a:bodyPr/>
                    <a:lstStyle/>
                    <a:p>
                      <a:endParaRPr lang="ru-RU"/>
                    </a:p>
                  </a:txBody>
                  <a:tcPr/>
                </a:tc>
                <a:tc gridSpan="6">
                  <a:txBody>
                    <a:bodyPr/>
                    <a:lstStyle/>
                    <a:p>
                      <a:pPr>
                        <a:spcAft>
                          <a:spcPts val="0"/>
                        </a:spcAft>
                      </a:pPr>
                      <a:r>
                        <a:rPr lang="ru-RU" sz="1100" dirty="0">
                          <a:latin typeface="Times New Roman"/>
                          <a:ea typeface="Times New Roman"/>
                        </a:rPr>
                        <a:t>Во время сна детей присутствие воспитателя в спальне обязательно.</a:t>
                      </a:r>
                    </a:p>
                    <a:p>
                      <a:pPr>
                        <a:spcAft>
                          <a:spcPts val="0"/>
                        </a:spcAft>
                      </a:pPr>
                      <a:r>
                        <a:rPr lang="ru-RU" sz="1100" dirty="0">
                          <a:latin typeface="Times New Roman"/>
                          <a:ea typeface="Times New Roman"/>
                        </a:rPr>
                        <a:t>Не рекомендуется проводить перед сном подвижные эмоциональные игры.</a:t>
                      </a:r>
                    </a:p>
                  </a:txBody>
                  <a:tcPr marL="34247" marR="3424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395536" y="908720"/>
          <a:ext cx="8280920" cy="5334000"/>
        </p:xfrm>
        <a:graphic>
          <a:graphicData uri="http://schemas.openxmlformats.org/drawingml/2006/table">
            <a:tbl>
              <a:tblPr/>
              <a:tblGrid>
                <a:gridCol w="1475133"/>
                <a:gridCol w="982116"/>
                <a:gridCol w="982116"/>
                <a:gridCol w="1097139"/>
                <a:gridCol w="1152128"/>
                <a:gridCol w="697081"/>
                <a:gridCol w="383039"/>
                <a:gridCol w="1512168"/>
              </a:tblGrid>
              <a:tr h="1095324">
                <a:tc gridSpan="2">
                  <a:txBody>
                    <a:bodyPr/>
                    <a:lstStyle/>
                    <a:p>
                      <a:pPr>
                        <a:spcAft>
                          <a:spcPts val="0"/>
                        </a:spcAft>
                      </a:pPr>
                      <a:r>
                        <a:rPr lang="ru-RU" sz="1400" b="1">
                          <a:latin typeface="Times New Roman"/>
                          <a:ea typeface="Times New Roman"/>
                        </a:rPr>
                        <a:t>Максимально допустимый </a:t>
                      </a:r>
                      <a:endParaRPr lang="ru-RU" sz="1400">
                        <a:latin typeface="Times New Roman"/>
                        <a:ea typeface="Times New Roman"/>
                      </a:endParaRPr>
                    </a:p>
                    <a:p>
                      <a:pPr>
                        <a:spcAft>
                          <a:spcPts val="0"/>
                        </a:spcAft>
                      </a:pPr>
                      <a:r>
                        <a:rPr lang="ru-RU" sz="1400" b="1">
                          <a:latin typeface="Times New Roman"/>
                          <a:ea typeface="Times New Roman"/>
                        </a:rPr>
                        <a:t>объём </a:t>
                      </a:r>
                      <a:r>
                        <a:rPr lang="ru-RU" sz="1400" b="1" u="sng">
                          <a:latin typeface="Times New Roman"/>
                          <a:ea typeface="Times New Roman"/>
                        </a:rPr>
                        <a:t>недельной</a:t>
                      </a:r>
                      <a:r>
                        <a:rPr lang="ru-RU" sz="1400" b="1">
                          <a:latin typeface="Times New Roman"/>
                          <a:ea typeface="Times New Roman"/>
                        </a:rPr>
                        <a:t> образовательной нагрузки, включая реализацию дополнительных образовательных программ</a:t>
                      </a:r>
                      <a:endParaRPr lang="ru-RU" sz="1400">
                        <a:latin typeface="Times New Roman"/>
                        <a:ea typeface="Times New Roman"/>
                      </a:endParaRPr>
                    </a:p>
                    <a:p>
                      <a:pPr>
                        <a:spcAft>
                          <a:spcPts val="0"/>
                        </a:spcAft>
                      </a:pPr>
                      <a:r>
                        <a:rPr lang="ru-RU" sz="1400" b="1">
                          <a:latin typeface="Times New Roman"/>
                          <a:ea typeface="Times New Roman"/>
                        </a:rPr>
                        <a:t>– п. 12.10</a:t>
                      </a:r>
                      <a:endParaRPr lang="ru-RU" sz="1400">
                        <a:latin typeface="Times New Roman"/>
                        <a:ea typeface="Times New Roman"/>
                      </a:endParaRPr>
                    </a:p>
                  </a:txBody>
                  <a:tcPr marL="58678" marR="58678"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400" b="1">
                          <a:solidFill>
                            <a:srgbClr val="0000FF"/>
                          </a:solidFill>
                          <a:latin typeface="Times New Roman"/>
                          <a:ea typeface="Times New Roman"/>
                        </a:rPr>
                        <a:t>1 ч. 30 мин.</a:t>
                      </a:r>
                      <a:endParaRPr lang="ru-RU" sz="14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ru-RU" sz="1400" b="1">
                          <a:solidFill>
                            <a:srgbClr val="0000FF"/>
                          </a:solidFill>
                          <a:latin typeface="Times New Roman"/>
                          <a:ea typeface="Times New Roman"/>
                        </a:rPr>
                        <a:t>2 ч. 45 мин</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ru-RU" sz="1400" b="1">
                          <a:solidFill>
                            <a:srgbClr val="0000FF"/>
                          </a:solidFill>
                          <a:latin typeface="Times New Roman"/>
                          <a:ea typeface="Times New Roman"/>
                        </a:rPr>
                        <a:t>4 часа</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ctr">
                        <a:spcAft>
                          <a:spcPts val="0"/>
                        </a:spcAft>
                      </a:pPr>
                      <a:r>
                        <a:rPr lang="ru-RU" sz="1400" b="1">
                          <a:solidFill>
                            <a:srgbClr val="0000FF"/>
                          </a:solidFill>
                          <a:latin typeface="Times New Roman"/>
                          <a:ea typeface="Times New Roman"/>
                        </a:rPr>
                        <a:t>6 ч. 15 мин.</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algn="ctr">
                        <a:spcAft>
                          <a:spcPts val="0"/>
                        </a:spcAft>
                      </a:pP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ru-RU" sz="1400" b="1">
                          <a:solidFill>
                            <a:srgbClr val="0000FF"/>
                          </a:solidFill>
                          <a:latin typeface="Times New Roman"/>
                          <a:ea typeface="Times New Roman"/>
                        </a:rPr>
                        <a:t>8 ч. 30 мин.</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91187">
                <a:tc rowSpan="2">
                  <a:txBody>
                    <a:bodyPr/>
                    <a:lstStyle/>
                    <a:p>
                      <a:pPr>
                        <a:spcAft>
                          <a:spcPts val="0"/>
                        </a:spcAft>
                      </a:pPr>
                      <a:r>
                        <a:rPr lang="ru-RU" sz="1400" b="1">
                          <a:latin typeface="Times New Roman"/>
                          <a:ea typeface="Times New Roman"/>
                        </a:rPr>
                        <a:t>Максимально допустимый </a:t>
                      </a:r>
                      <a:endParaRPr lang="ru-RU" sz="1400">
                        <a:latin typeface="Times New Roman"/>
                        <a:ea typeface="Times New Roman"/>
                      </a:endParaRPr>
                    </a:p>
                    <a:p>
                      <a:pPr>
                        <a:spcAft>
                          <a:spcPts val="0"/>
                        </a:spcAft>
                      </a:pPr>
                      <a:r>
                        <a:rPr lang="ru-RU" sz="1400" b="1">
                          <a:latin typeface="Times New Roman"/>
                          <a:ea typeface="Times New Roman"/>
                        </a:rPr>
                        <a:t>объём образовательной нагрузки </a:t>
                      </a:r>
                      <a:endParaRPr lang="ru-RU" sz="1400">
                        <a:latin typeface="Times New Roman"/>
                        <a:ea typeface="Times New Roman"/>
                      </a:endParaRPr>
                    </a:p>
                    <a:p>
                      <a:pPr>
                        <a:spcAft>
                          <a:spcPts val="0"/>
                        </a:spcAft>
                      </a:pPr>
                      <a:r>
                        <a:rPr lang="ru-RU" sz="1400" b="1" u="sng">
                          <a:latin typeface="Times New Roman"/>
                          <a:ea typeface="Times New Roman"/>
                        </a:rPr>
                        <a:t>в течение дня </a:t>
                      </a:r>
                      <a:endParaRPr lang="ru-RU" sz="1400">
                        <a:latin typeface="Times New Roman"/>
                        <a:ea typeface="Times New Roman"/>
                      </a:endParaRPr>
                    </a:p>
                    <a:p>
                      <a:pPr>
                        <a:spcAft>
                          <a:spcPts val="0"/>
                        </a:spcAft>
                      </a:pPr>
                      <a:r>
                        <a:rPr lang="ru-RU" sz="1400" b="1">
                          <a:latin typeface="Times New Roman"/>
                          <a:ea typeface="Times New Roman"/>
                        </a:rPr>
                        <a:t>– п. 12.9, 12.11, 12.12</a:t>
                      </a:r>
                      <a:endParaRPr lang="ru-RU" sz="14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pPr>
                      <a:r>
                        <a:rPr lang="ru-RU" sz="1400" b="1">
                          <a:latin typeface="Times New Roman"/>
                          <a:ea typeface="Times New Roman"/>
                        </a:rPr>
                        <a:t>1-я половина дня</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a:latin typeface="Times New Roman"/>
                          <a:ea typeface="Times New Roman"/>
                        </a:rPr>
                        <a:t>Допускается осуществлять НОД </a:t>
                      </a:r>
                    </a:p>
                    <a:p>
                      <a:pPr algn="ctr">
                        <a:spcAft>
                          <a:spcPts val="0"/>
                        </a:spcAft>
                      </a:pPr>
                      <a:r>
                        <a:rPr lang="ru-RU" sz="1400">
                          <a:latin typeface="Times New Roman"/>
                          <a:ea typeface="Times New Roman"/>
                        </a:rPr>
                        <a:t>в 1-ю и во 2-ю половину дня </a:t>
                      </a:r>
                      <a:r>
                        <a:rPr lang="ru-RU" sz="1400" b="1">
                          <a:solidFill>
                            <a:srgbClr val="0000FF"/>
                          </a:solidFill>
                          <a:latin typeface="Times New Roman"/>
                          <a:ea typeface="Times New Roman"/>
                        </a:rPr>
                        <a:t>(по 8–10 мин.)</a:t>
                      </a:r>
                      <a:endParaRPr lang="ru-RU" sz="14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ru-RU" sz="1400" b="1">
                          <a:solidFill>
                            <a:srgbClr val="0000FF"/>
                          </a:solidFill>
                          <a:latin typeface="Times New Roman"/>
                          <a:ea typeface="Times New Roman"/>
                        </a:rPr>
                        <a:t>не превышает</a:t>
                      </a:r>
                      <a:endParaRPr lang="ru-RU" sz="1400">
                        <a:latin typeface="Times New Roman"/>
                        <a:ea typeface="Times New Roman"/>
                      </a:endParaRPr>
                    </a:p>
                    <a:p>
                      <a:pPr algn="ctr">
                        <a:spcAft>
                          <a:spcPts val="0"/>
                        </a:spcAft>
                      </a:pPr>
                      <a:r>
                        <a:rPr lang="ru-RU" sz="1400" b="1">
                          <a:solidFill>
                            <a:srgbClr val="0000FF"/>
                          </a:solidFill>
                          <a:latin typeface="Times New Roman"/>
                          <a:ea typeface="Times New Roman"/>
                        </a:rPr>
                        <a:t>30 мин.</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solidFill>
                            <a:srgbClr val="0000FF"/>
                          </a:solidFill>
                          <a:latin typeface="Times New Roman"/>
                          <a:ea typeface="Times New Roman"/>
                        </a:rPr>
                        <a:t>не превышает</a:t>
                      </a:r>
                      <a:endParaRPr lang="ru-RU" sz="1400">
                        <a:latin typeface="Times New Roman"/>
                        <a:ea typeface="Times New Roman"/>
                      </a:endParaRPr>
                    </a:p>
                    <a:p>
                      <a:pPr algn="ctr">
                        <a:spcAft>
                          <a:spcPts val="0"/>
                        </a:spcAft>
                      </a:pPr>
                      <a:r>
                        <a:rPr lang="ru-RU" sz="1400" b="1">
                          <a:solidFill>
                            <a:srgbClr val="0000FF"/>
                          </a:solidFill>
                          <a:latin typeface="Times New Roman"/>
                          <a:ea typeface="Times New Roman"/>
                        </a:rPr>
                        <a:t>40 мин.</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400" b="1">
                          <a:solidFill>
                            <a:srgbClr val="0000FF"/>
                          </a:solidFill>
                          <a:latin typeface="Times New Roman"/>
                          <a:ea typeface="Times New Roman"/>
                        </a:rPr>
                        <a:t>не превышает</a:t>
                      </a:r>
                      <a:endParaRPr lang="ru-RU" sz="1400">
                        <a:latin typeface="Times New Roman"/>
                        <a:ea typeface="Times New Roman"/>
                      </a:endParaRPr>
                    </a:p>
                    <a:p>
                      <a:pPr algn="ctr">
                        <a:spcAft>
                          <a:spcPts val="0"/>
                        </a:spcAft>
                      </a:pPr>
                      <a:r>
                        <a:rPr lang="ru-RU" sz="1400" b="1">
                          <a:solidFill>
                            <a:srgbClr val="0000FF"/>
                          </a:solidFill>
                          <a:latin typeface="Times New Roman"/>
                          <a:ea typeface="Times New Roman"/>
                        </a:rPr>
                        <a:t>45 мин.</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solidFill>
                            <a:srgbClr val="0000FF"/>
                          </a:solidFill>
                          <a:latin typeface="Times New Roman"/>
                          <a:ea typeface="Times New Roman"/>
                        </a:rPr>
                        <a:t>не превышает</a:t>
                      </a:r>
                      <a:endParaRPr lang="ru-RU" sz="1400">
                        <a:latin typeface="Times New Roman"/>
                        <a:ea typeface="Times New Roman"/>
                      </a:endParaRPr>
                    </a:p>
                    <a:p>
                      <a:pPr algn="ctr">
                        <a:spcAft>
                          <a:spcPts val="0"/>
                        </a:spcAft>
                      </a:pPr>
                      <a:r>
                        <a:rPr lang="ru-RU" sz="1400" b="1">
                          <a:solidFill>
                            <a:srgbClr val="0000FF"/>
                          </a:solidFill>
                          <a:latin typeface="Times New Roman"/>
                          <a:ea typeface="Times New Roman"/>
                        </a:rPr>
                        <a:t>1 ч. 30 мин.</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9245">
                <a:tc vMerge="1">
                  <a:txBody>
                    <a:bodyPr/>
                    <a:lstStyle/>
                    <a:p>
                      <a:endParaRPr lang="ru-RU"/>
                    </a:p>
                  </a:txBody>
                  <a:tcPr/>
                </a:tc>
                <a:tc>
                  <a:txBody>
                    <a:bodyPr/>
                    <a:lstStyle/>
                    <a:p>
                      <a:pPr>
                        <a:spcAft>
                          <a:spcPts val="0"/>
                        </a:spcAft>
                      </a:pPr>
                      <a:r>
                        <a:rPr lang="ru-RU" sz="1400" b="1">
                          <a:latin typeface="Times New Roman"/>
                          <a:ea typeface="Times New Roman"/>
                        </a:rPr>
                        <a:t>2-я половина дня</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spcAft>
                          <a:spcPts val="0"/>
                        </a:spcAft>
                      </a:pP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3">
                  <a:txBody>
                    <a:bodyPr/>
                    <a:lstStyle/>
                    <a:p>
                      <a:pPr algn="ctr">
                        <a:spcAft>
                          <a:spcPts val="0"/>
                        </a:spcAft>
                      </a:pPr>
                      <a:r>
                        <a:rPr lang="ru-RU" sz="1400">
                          <a:latin typeface="Times New Roman"/>
                          <a:ea typeface="Times New Roman"/>
                        </a:rPr>
                        <a:t>НОД с детьми старшего дошкольного возраста может осуществляться во 2-й половине дня после дневного сна, но</a:t>
                      </a:r>
                      <a:r>
                        <a:rPr lang="ru-RU" sz="1400" b="1">
                          <a:latin typeface="Times New Roman"/>
                          <a:ea typeface="Times New Roman"/>
                        </a:rPr>
                        <a:t> </a:t>
                      </a:r>
                      <a:endParaRPr lang="ru-RU" sz="1400">
                        <a:latin typeface="Times New Roman"/>
                        <a:ea typeface="Times New Roman"/>
                      </a:endParaRPr>
                    </a:p>
                    <a:p>
                      <a:pPr algn="ctr">
                        <a:spcAft>
                          <a:spcPts val="0"/>
                        </a:spcAft>
                      </a:pPr>
                      <a:r>
                        <a:rPr lang="ru-RU" sz="1400" b="1">
                          <a:solidFill>
                            <a:srgbClr val="0000FF"/>
                          </a:solidFill>
                          <a:latin typeface="Times New Roman"/>
                          <a:ea typeface="Times New Roman"/>
                        </a:rPr>
                        <a:t>не чаще 2 – 3 раз в неделю</a:t>
                      </a:r>
                      <a:r>
                        <a:rPr lang="ru-RU" sz="1400" b="1">
                          <a:latin typeface="Times New Roman"/>
                          <a:ea typeface="Times New Roman"/>
                        </a:rPr>
                        <a:t>. Продолжительность – </a:t>
                      </a:r>
                      <a:endParaRPr lang="ru-RU" sz="1400">
                        <a:latin typeface="Times New Roman"/>
                        <a:ea typeface="Times New Roman"/>
                      </a:endParaRPr>
                    </a:p>
                    <a:p>
                      <a:pPr algn="ctr">
                        <a:spcAft>
                          <a:spcPts val="0"/>
                        </a:spcAft>
                      </a:pPr>
                      <a:r>
                        <a:rPr lang="ru-RU" sz="1400" b="1">
                          <a:solidFill>
                            <a:srgbClr val="0000FF"/>
                          </a:solidFill>
                          <a:latin typeface="Times New Roman"/>
                          <a:ea typeface="Times New Roman"/>
                        </a:rPr>
                        <a:t>не более 25–30 мин. в день</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12950">
                <a:tc gridSpan="2">
                  <a:txBody>
                    <a:bodyPr/>
                    <a:lstStyle/>
                    <a:p>
                      <a:pPr>
                        <a:spcAft>
                          <a:spcPts val="0"/>
                        </a:spcAft>
                      </a:pPr>
                      <a:r>
                        <a:rPr lang="ru-RU" sz="1400" b="1">
                          <a:latin typeface="Times New Roman"/>
                          <a:ea typeface="Times New Roman"/>
                        </a:rPr>
                        <a:t>Продолжительность НОД*** </a:t>
                      </a:r>
                      <a:endParaRPr lang="ru-RU" sz="1400">
                        <a:latin typeface="Times New Roman"/>
                        <a:ea typeface="Times New Roman"/>
                      </a:endParaRPr>
                    </a:p>
                    <a:p>
                      <a:pPr>
                        <a:spcAft>
                          <a:spcPts val="0"/>
                        </a:spcAft>
                      </a:pPr>
                      <a:r>
                        <a:rPr lang="ru-RU" sz="1400" b="1">
                          <a:latin typeface="Times New Roman"/>
                          <a:ea typeface="Times New Roman"/>
                        </a:rPr>
                        <a:t>– п. 12.9, 12.11</a:t>
                      </a:r>
                      <a:endParaRPr lang="ru-RU" sz="14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400" b="1">
                          <a:solidFill>
                            <a:srgbClr val="0000FF"/>
                          </a:solidFill>
                          <a:latin typeface="Times New Roman"/>
                          <a:ea typeface="Times New Roman"/>
                        </a:rPr>
                        <a:t>Не более</a:t>
                      </a:r>
                      <a:endParaRPr lang="ru-RU" sz="1400">
                        <a:latin typeface="Times New Roman"/>
                        <a:ea typeface="Times New Roman"/>
                      </a:endParaRPr>
                    </a:p>
                    <a:p>
                      <a:pPr algn="ctr">
                        <a:spcAft>
                          <a:spcPts val="0"/>
                        </a:spcAft>
                      </a:pPr>
                      <a:r>
                        <a:rPr lang="ru-RU" sz="1400" b="1">
                          <a:solidFill>
                            <a:srgbClr val="0000FF"/>
                          </a:solidFill>
                          <a:latin typeface="Times New Roman"/>
                          <a:ea typeface="Times New Roman"/>
                        </a:rPr>
                        <a:t>10 минут</a:t>
                      </a:r>
                      <a:endParaRPr lang="ru-RU" sz="14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ru-RU" sz="1400" b="1">
                          <a:solidFill>
                            <a:srgbClr val="0000FF"/>
                          </a:solidFill>
                          <a:latin typeface="Times New Roman"/>
                          <a:ea typeface="Times New Roman"/>
                        </a:rPr>
                        <a:t>Не более</a:t>
                      </a:r>
                      <a:endParaRPr lang="ru-RU" sz="1400">
                        <a:latin typeface="Times New Roman"/>
                        <a:ea typeface="Times New Roman"/>
                      </a:endParaRPr>
                    </a:p>
                    <a:p>
                      <a:pPr algn="ctr">
                        <a:spcAft>
                          <a:spcPts val="0"/>
                        </a:spcAft>
                      </a:pPr>
                      <a:r>
                        <a:rPr lang="ru-RU" sz="1400" b="1">
                          <a:solidFill>
                            <a:srgbClr val="0000FF"/>
                          </a:solidFill>
                          <a:latin typeface="Times New Roman"/>
                          <a:ea typeface="Times New Roman"/>
                        </a:rPr>
                        <a:t>15 минут</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ru-RU" sz="1400" b="1">
                          <a:solidFill>
                            <a:srgbClr val="0000FF"/>
                          </a:solidFill>
                          <a:latin typeface="Times New Roman"/>
                          <a:ea typeface="Times New Roman"/>
                        </a:rPr>
                        <a:t>Не более</a:t>
                      </a:r>
                      <a:endParaRPr lang="ru-RU" sz="1400">
                        <a:latin typeface="Times New Roman"/>
                        <a:ea typeface="Times New Roman"/>
                      </a:endParaRPr>
                    </a:p>
                    <a:p>
                      <a:pPr algn="ctr">
                        <a:spcAft>
                          <a:spcPts val="0"/>
                        </a:spcAft>
                      </a:pPr>
                      <a:r>
                        <a:rPr lang="ru-RU" sz="1400" b="1">
                          <a:solidFill>
                            <a:srgbClr val="0000FF"/>
                          </a:solidFill>
                          <a:latin typeface="Times New Roman"/>
                          <a:ea typeface="Times New Roman"/>
                        </a:rPr>
                        <a:t>20 минут</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ru-RU" sz="1400" b="1">
                          <a:solidFill>
                            <a:srgbClr val="0000FF"/>
                          </a:solidFill>
                          <a:latin typeface="Times New Roman"/>
                          <a:ea typeface="Times New Roman"/>
                        </a:rPr>
                        <a:t>Не более</a:t>
                      </a:r>
                      <a:endParaRPr lang="ru-RU" sz="1400">
                        <a:latin typeface="Times New Roman"/>
                        <a:ea typeface="Times New Roman"/>
                      </a:endParaRPr>
                    </a:p>
                    <a:p>
                      <a:pPr algn="ctr">
                        <a:spcAft>
                          <a:spcPts val="0"/>
                        </a:spcAft>
                      </a:pPr>
                      <a:r>
                        <a:rPr lang="ru-RU" sz="1400" b="1">
                          <a:solidFill>
                            <a:srgbClr val="0000FF"/>
                          </a:solidFill>
                          <a:latin typeface="Times New Roman"/>
                          <a:ea typeface="Times New Roman"/>
                        </a:rPr>
                        <a:t>25 минут</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ctr">
                        <a:spcAft>
                          <a:spcPts val="0"/>
                        </a:spcAft>
                      </a:pPr>
                      <a:r>
                        <a:rPr lang="ru-RU" sz="1400" b="1">
                          <a:solidFill>
                            <a:srgbClr val="0000FF"/>
                          </a:solidFill>
                          <a:latin typeface="Times New Roman"/>
                          <a:ea typeface="Times New Roman"/>
                        </a:rPr>
                        <a:t>Не более</a:t>
                      </a:r>
                      <a:endParaRPr lang="ru-RU" sz="1400">
                        <a:latin typeface="Times New Roman"/>
                        <a:ea typeface="Times New Roman"/>
                      </a:endParaRPr>
                    </a:p>
                    <a:p>
                      <a:pPr algn="ctr">
                        <a:spcAft>
                          <a:spcPts val="0"/>
                        </a:spcAft>
                      </a:pPr>
                      <a:r>
                        <a:rPr lang="ru-RU" sz="1400" b="1">
                          <a:solidFill>
                            <a:srgbClr val="0000FF"/>
                          </a:solidFill>
                          <a:latin typeface="Times New Roman"/>
                          <a:ea typeface="Times New Roman"/>
                        </a:rPr>
                        <a:t>30 минут</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r>
              <a:tr h="312950">
                <a:tc gridSpan="2">
                  <a:txBody>
                    <a:bodyPr/>
                    <a:lstStyle/>
                    <a:p>
                      <a:pPr>
                        <a:spcAft>
                          <a:spcPts val="0"/>
                        </a:spcAft>
                      </a:pPr>
                      <a:r>
                        <a:rPr lang="ru-RU" sz="1400" b="1">
                          <a:latin typeface="Times New Roman"/>
                          <a:ea typeface="Times New Roman"/>
                        </a:rPr>
                        <a:t>Перерывы между занятиями </a:t>
                      </a:r>
                      <a:endParaRPr lang="ru-RU" sz="1400">
                        <a:latin typeface="Times New Roman"/>
                        <a:ea typeface="Times New Roman"/>
                      </a:endParaRPr>
                    </a:p>
                    <a:p>
                      <a:pPr>
                        <a:spcAft>
                          <a:spcPts val="0"/>
                        </a:spcAft>
                      </a:pPr>
                      <a:r>
                        <a:rPr lang="ru-RU" sz="1400" b="1">
                          <a:latin typeface="Times New Roman"/>
                          <a:ea typeface="Times New Roman"/>
                        </a:rPr>
                        <a:t>– п. 12.11</a:t>
                      </a:r>
                      <a:endParaRPr lang="ru-RU" sz="14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gridSpan="6">
                  <a:txBody>
                    <a:bodyPr/>
                    <a:lstStyle/>
                    <a:p>
                      <a:pPr>
                        <a:spcAft>
                          <a:spcPts val="0"/>
                        </a:spcAft>
                      </a:pPr>
                      <a:r>
                        <a:rPr lang="ru-RU" sz="1400" b="1">
                          <a:solidFill>
                            <a:srgbClr val="0000FF"/>
                          </a:solidFill>
                          <a:latin typeface="Times New Roman"/>
                          <a:ea typeface="Times New Roman"/>
                        </a:rPr>
                        <a:t>Не менее 10 минут</a:t>
                      </a:r>
                      <a:endParaRPr lang="ru-RU" sz="14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2950">
                <a:tc gridSpan="2">
                  <a:txBody>
                    <a:bodyPr/>
                    <a:lstStyle/>
                    <a:p>
                      <a:pPr>
                        <a:spcAft>
                          <a:spcPts val="0"/>
                        </a:spcAft>
                      </a:pPr>
                      <a:r>
                        <a:rPr lang="ru-RU" sz="1400" b="1">
                          <a:latin typeface="Times New Roman"/>
                          <a:ea typeface="Times New Roman"/>
                        </a:rPr>
                        <a:t>Физкультминутка </a:t>
                      </a:r>
                      <a:endParaRPr lang="ru-RU" sz="1400">
                        <a:latin typeface="Times New Roman"/>
                        <a:ea typeface="Times New Roman"/>
                      </a:endParaRPr>
                    </a:p>
                    <a:p>
                      <a:pPr>
                        <a:spcAft>
                          <a:spcPts val="0"/>
                        </a:spcAft>
                      </a:pPr>
                      <a:r>
                        <a:rPr lang="ru-RU" sz="1400" b="1">
                          <a:latin typeface="Times New Roman"/>
                          <a:ea typeface="Times New Roman"/>
                        </a:rPr>
                        <a:t>– п. 12.11, 12.12</a:t>
                      </a:r>
                      <a:endParaRPr lang="ru-RU" sz="14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gridSpan="6">
                  <a:txBody>
                    <a:bodyPr/>
                    <a:lstStyle/>
                    <a:p>
                      <a:pPr>
                        <a:spcAft>
                          <a:spcPts val="0"/>
                        </a:spcAft>
                      </a:pPr>
                      <a:r>
                        <a:rPr lang="ru-RU" sz="1400" dirty="0">
                          <a:latin typeface="Times New Roman"/>
                          <a:ea typeface="Times New Roman"/>
                        </a:rPr>
                        <a:t>В середине занятия статического характера</a:t>
                      </a: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899592" y="476672"/>
          <a:ext cx="7704857" cy="5688632"/>
        </p:xfrm>
        <a:graphic>
          <a:graphicData uri="http://schemas.openxmlformats.org/drawingml/2006/table">
            <a:tbl>
              <a:tblPr/>
              <a:tblGrid>
                <a:gridCol w="1295477"/>
                <a:gridCol w="1217951"/>
                <a:gridCol w="1060863"/>
                <a:gridCol w="1060863"/>
                <a:gridCol w="1022781"/>
                <a:gridCol w="1023461"/>
                <a:gridCol w="1023461"/>
              </a:tblGrid>
              <a:tr h="474052">
                <a:tc gridSpan="2">
                  <a:txBody>
                    <a:bodyPr/>
                    <a:lstStyle/>
                    <a:p>
                      <a:pPr>
                        <a:spcAft>
                          <a:spcPts val="0"/>
                        </a:spcAft>
                      </a:pPr>
                      <a:r>
                        <a:rPr lang="ru-RU" sz="1200" b="1">
                          <a:latin typeface="Times New Roman"/>
                          <a:ea typeface="Times New Roman"/>
                        </a:rPr>
                        <a:t>Домашние задания – п. 12.17</a:t>
                      </a:r>
                      <a:endParaRPr lang="ru-RU" sz="12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gridSpan="5">
                  <a:txBody>
                    <a:bodyPr/>
                    <a:lstStyle/>
                    <a:p>
                      <a:pPr>
                        <a:spcAft>
                          <a:spcPts val="0"/>
                        </a:spcAft>
                      </a:pPr>
                      <a:r>
                        <a:rPr lang="ru-RU" sz="1200">
                          <a:latin typeface="Times New Roman"/>
                          <a:ea typeface="Times New Roman"/>
                        </a:rPr>
                        <a:t>Не задают</a:t>
                      </a: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59185">
                <a:tc gridSpan="2">
                  <a:txBody>
                    <a:bodyPr/>
                    <a:lstStyle/>
                    <a:p>
                      <a:pPr>
                        <a:spcAft>
                          <a:spcPts val="0"/>
                        </a:spcAft>
                      </a:pPr>
                      <a:r>
                        <a:rPr lang="ru-RU" sz="1200" b="1">
                          <a:latin typeface="Times New Roman"/>
                          <a:ea typeface="Times New Roman"/>
                        </a:rPr>
                        <a:t>НОД – п. 12.16</a:t>
                      </a:r>
                      <a:endParaRPr lang="ru-RU" sz="12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gridSpan="5">
                  <a:txBody>
                    <a:bodyPr/>
                    <a:lstStyle/>
                    <a:p>
                      <a:pPr>
                        <a:spcAft>
                          <a:spcPts val="0"/>
                        </a:spcAft>
                      </a:pPr>
                      <a:r>
                        <a:rPr lang="ru-RU" sz="1200">
                          <a:latin typeface="Times New Roman"/>
                          <a:ea typeface="Times New Roman"/>
                        </a:rPr>
                        <a:t>НОД, требующая повышенной познавательной активности и умственного напряжения детей, следует проводить в 1-ю половину дня и в дни наиболее высокой работоспособности детей (ВТ, СР). Для профилактики утомления детей рекомендуется сочетать её с образовательной деятельностью, направленной на физическое и художественно-эстетическое развитие детей</a:t>
                      </a:r>
                    </a:p>
                  </a:txBody>
                  <a:tcPr marL="58678" marR="58678"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11079">
                <a:tc gridSpan="2">
                  <a:txBody>
                    <a:bodyPr/>
                    <a:lstStyle/>
                    <a:p>
                      <a:pPr>
                        <a:spcAft>
                          <a:spcPts val="0"/>
                        </a:spcAft>
                      </a:pPr>
                      <a:r>
                        <a:rPr lang="ru-RU" sz="1200" b="1">
                          <a:latin typeface="Times New Roman"/>
                          <a:ea typeface="Times New Roman"/>
                        </a:rPr>
                        <a:t>НОД – п. 12.14</a:t>
                      </a:r>
                      <a:endParaRPr lang="ru-RU" sz="12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gridSpan="5">
                  <a:txBody>
                    <a:bodyPr/>
                    <a:lstStyle/>
                    <a:p>
                      <a:pPr>
                        <a:spcAft>
                          <a:spcPts val="0"/>
                        </a:spcAft>
                      </a:pPr>
                      <a:r>
                        <a:rPr lang="ru-RU" sz="1200">
                          <a:latin typeface="Times New Roman"/>
                          <a:ea typeface="Times New Roman"/>
                        </a:rPr>
                        <a:t>НОД физкультурно-оздоровительного и эстетического цикла должна занимать не менее 50 % общего времени, отведённого на НОД</a:t>
                      </a:r>
                    </a:p>
                  </a:txBody>
                  <a:tcPr marL="58678" marR="58678"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48106">
                <a:tc gridSpan="2">
                  <a:txBody>
                    <a:bodyPr/>
                    <a:lstStyle/>
                    <a:p>
                      <a:pPr>
                        <a:spcAft>
                          <a:spcPts val="0"/>
                        </a:spcAft>
                      </a:pPr>
                      <a:r>
                        <a:rPr lang="ru-RU" sz="1200" b="1">
                          <a:latin typeface="Times New Roman"/>
                          <a:ea typeface="Times New Roman"/>
                        </a:rPr>
                        <a:t>Объём лечебно-оздоровительной работы и коррекционной помощи детям – п. 12.15</a:t>
                      </a:r>
                      <a:endParaRPr lang="ru-RU" sz="12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gridSpan="5">
                  <a:txBody>
                    <a:bodyPr/>
                    <a:lstStyle/>
                    <a:p>
                      <a:pPr>
                        <a:spcAft>
                          <a:spcPts val="0"/>
                        </a:spcAft>
                      </a:pPr>
                      <a:r>
                        <a:rPr lang="ru-RU" sz="1200">
                          <a:latin typeface="Times New Roman"/>
                          <a:ea typeface="Times New Roman"/>
                        </a:rPr>
                        <a:t>Регламентируют индивидуально в соответствии с медико-педагогическими рекомендациями (ЛФК, массаж, занятия с логопедом, психологом и др.)</a:t>
                      </a: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11079">
                <a:tc rowSpan="3">
                  <a:txBody>
                    <a:bodyPr/>
                    <a:lstStyle/>
                    <a:p>
                      <a:pPr>
                        <a:spcAft>
                          <a:spcPts val="0"/>
                        </a:spcAft>
                      </a:pPr>
                      <a:r>
                        <a:rPr lang="ru-RU" sz="1200" b="1">
                          <a:latin typeface="Times New Roman"/>
                          <a:ea typeface="Times New Roman"/>
                        </a:rPr>
                        <a:t>Занятия по дополнительному образованию (кружки, секции, студии)  – п. 12.13</a:t>
                      </a:r>
                      <a:endParaRPr lang="ru-RU" sz="12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Количество </a:t>
                      </a:r>
                      <a:endParaRPr lang="ru-RU" sz="12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Times New Roman"/>
                          <a:ea typeface="Times New Roman"/>
                        </a:rPr>
                        <a:t>не чаще </a:t>
                      </a:r>
                      <a:endParaRPr lang="ru-RU" sz="1200">
                        <a:latin typeface="Times New Roman"/>
                        <a:ea typeface="Times New Roman"/>
                      </a:endParaRPr>
                    </a:p>
                    <a:p>
                      <a:pPr algn="ctr">
                        <a:spcAft>
                          <a:spcPts val="0"/>
                        </a:spcAft>
                      </a:pPr>
                      <a:r>
                        <a:rPr lang="ru-RU" sz="1200" b="1">
                          <a:solidFill>
                            <a:srgbClr val="0000FF"/>
                          </a:solidFill>
                          <a:latin typeface="Times New Roman"/>
                          <a:ea typeface="Times New Roman"/>
                        </a:rPr>
                        <a:t>1 р. в неделю</a:t>
                      </a:r>
                      <a:endParaRPr lang="ru-RU" sz="12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Times New Roman"/>
                          <a:ea typeface="Times New Roman"/>
                        </a:rPr>
                        <a:t>не чаще </a:t>
                      </a:r>
                      <a:endParaRPr lang="ru-RU" sz="1200">
                        <a:latin typeface="Times New Roman"/>
                        <a:ea typeface="Times New Roman"/>
                      </a:endParaRPr>
                    </a:p>
                    <a:p>
                      <a:pPr algn="ctr">
                        <a:spcAft>
                          <a:spcPts val="0"/>
                        </a:spcAft>
                      </a:pPr>
                      <a:r>
                        <a:rPr lang="ru-RU" sz="1200" b="1">
                          <a:solidFill>
                            <a:srgbClr val="0000FF"/>
                          </a:solidFill>
                          <a:latin typeface="Times New Roman"/>
                          <a:ea typeface="Times New Roman"/>
                        </a:rPr>
                        <a:t>2 р. в неделю</a:t>
                      </a:r>
                      <a:endParaRPr lang="ru-RU" sz="12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Times New Roman"/>
                          <a:ea typeface="Times New Roman"/>
                        </a:rPr>
                        <a:t>не чаще </a:t>
                      </a:r>
                      <a:endParaRPr lang="ru-RU" sz="1200">
                        <a:latin typeface="Times New Roman"/>
                        <a:ea typeface="Times New Roman"/>
                      </a:endParaRPr>
                    </a:p>
                    <a:p>
                      <a:pPr algn="ctr">
                        <a:spcAft>
                          <a:spcPts val="0"/>
                        </a:spcAft>
                      </a:pPr>
                      <a:r>
                        <a:rPr lang="ru-RU" sz="1200" b="1">
                          <a:solidFill>
                            <a:srgbClr val="0000FF"/>
                          </a:solidFill>
                          <a:latin typeface="Times New Roman"/>
                          <a:ea typeface="Times New Roman"/>
                        </a:rPr>
                        <a:t>2 р. в неделю</a:t>
                      </a:r>
                      <a:endParaRPr lang="ru-RU" sz="12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Times New Roman"/>
                          <a:ea typeface="Times New Roman"/>
                        </a:rPr>
                        <a:t>не чаще </a:t>
                      </a:r>
                      <a:endParaRPr lang="ru-RU" sz="1200">
                        <a:latin typeface="Times New Roman"/>
                        <a:ea typeface="Times New Roman"/>
                      </a:endParaRPr>
                    </a:p>
                    <a:p>
                      <a:pPr algn="ctr">
                        <a:spcAft>
                          <a:spcPts val="0"/>
                        </a:spcAft>
                      </a:pPr>
                      <a:r>
                        <a:rPr lang="ru-RU" sz="1200" b="1">
                          <a:solidFill>
                            <a:srgbClr val="0000FF"/>
                          </a:solidFill>
                          <a:latin typeface="Times New Roman"/>
                          <a:ea typeface="Times New Roman"/>
                        </a:rPr>
                        <a:t>3 р. в неделю</a:t>
                      </a:r>
                      <a:endParaRPr lang="ru-RU" sz="12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052">
                <a:tc vMerge="1">
                  <a:txBody>
                    <a:bodyPr/>
                    <a:lstStyle/>
                    <a:p>
                      <a:endParaRPr lang="ru-RU"/>
                    </a:p>
                  </a:txBody>
                  <a:tcPr/>
                </a:tc>
                <a:tc>
                  <a:txBody>
                    <a:bodyPr/>
                    <a:lstStyle/>
                    <a:p>
                      <a:pPr>
                        <a:spcAft>
                          <a:spcPts val="0"/>
                        </a:spcAft>
                      </a:pPr>
                      <a:r>
                        <a:rPr lang="ru-RU" sz="1200" b="1">
                          <a:latin typeface="Times New Roman"/>
                          <a:ea typeface="Times New Roman"/>
                        </a:rPr>
                        <a:t>Продолжительность </a:t>
                      </a:r>
                      <a:endParaRPr lang="ru-RU" sz="12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Times New Roman"/>
                          <a:ea typeface="Times New Roman"/>
                        </a:rPr>
                        <a:t>Не более</a:t>
                      </a:r>
                      <a:endParaRPr lang="ru-RU" sz="1200">
                        <a:latin typeface="Times New Roman"/>
                        <a:ea typeface="Times New Roman"/>
                      </a:endParaRPr>
                    </a:p>
                    <a:p>
                      <a:pPr algn="ctr">
                        <a:spcAft>
                          <a:spcPts val="0"/>
                        </a:spcAft>
                      </a:pPr>
                      <a:r>
                        <a:rPr lang="ru-RU" sz="1200" b="1">
                          <a:solidFill>
                            <a:srgbClr val="0000FF"/>
                          </a:solidFill>
                          <a:latin typeface="Times New Roman"/>
                          <a:ea typeface="Times New Roman"/>
                        </a:rPr>
                        <a:t>15 минут</a:t>
                      </a:r>
                      <a:endParaRPr lang="ru-RU" sz="12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Times New Roman"/>
                          <a:ea typeface="Times New Roman"/>
                        </a:rPr>
                        <a:t>Не более</a:t>
                      </a:r>
                      <a:endParaRPr lang="ru-RU" sz="1200">
                        <a:latin typeface="Times New Roman"/>
                        <a:ea typeface="Times New Roman"/>
                      </a:endParaRPr>
                    </a:p>
                    <a:p>
                      <a:pPr algn="ctr">
                        <a:spcAft>
                          <a:spcPts val="0"/>
                        </a:spcAft>
                      </a:pPr>
                      <a:r>
                        <a:rPr lang="ru-RU" sz="1200" b="1">
                          <a:solidFill>
                            <a:srgbClr val="0000FF"/>
                          </a:solidFill>
                          <a:latin typeface="Times New Roman"/>
                          <a:ea typeface="Times New Roman"/>
                        </a:rPr>
                        <a:t>25 минут</a:t>
                      </a:r>
                      <a:endParaRPr lang="ru-RU" sz="12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Times New Roman"/>
                          <a:ea typeface="Times New Roman"/>
                        </a:rPr>
                        <a:t>Не более</a:t>
                      </a:r>
                      <a:endParaRPr lang="ru-RU" sz="1200">
                        <a:latin typeface="Times New Roman"/>
                        <a:ea typeface="Times New Roman"/>
                      </a:endParaRPr>
                    </a:p>
                    <a:p>
                      <a:pPr algn="ctr">
                        <a:spcAft>
                          <a:spcPts val="0"/>
                        </a:spcAft>
                      </a:pPr>
                      <a:r>
                        <a:rPr lang="ru-RU" sz="1200" b="1">
                          <a:solidFill>
                            <a:srgbClr val="0000FF"/>
                          </a:solidFill>
                          <a:latin typeface="Times New Roman"/>
                          <a:ea typeface="Times New Roman"/>
                        </a:rPr>
                        <a:t>25 минут</a:t>
                      </a:r>
                      <a:endParaRPr lang="ru-RU" sz="12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Times New Roman"/>
                          <a:ea typeface="Times New Roman"/>
                        </a:rPr>
                        <a:t>Не более</a:t>
                      </a:r>
                      <a:endParaRPr lang="ru-RU" sz="1200">
                        <a:latin typeface="Times New Roman"/>
                        <a:ea typeface="Times New Roman"/>
                      </a:endParaRPr>
                    </a:p>
                    <a:p>
                      <a:pPr algn="ctr">
                        <a:spcAft>
                          <a:spcPts val="0"/>
                        </a:spcAft>
                      </a:pPr>
                      <a:r>
                        <a:rPr lang="ru-RU" sz="1200" b="1">
                          <a:solidFill>
                            <a:srgbClr val="0000FF"/>
                          </a:solidFill>
                          <a:latin typeface="Times New Roman"/>
                          <a:ea typeface="Times New Roman"/>
                        </a:rPr>
                        <a:t>30 минут</a:t>
                      </a:r>
                      <a:endParaRPr lang="ru-RU" sz="12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079">
                <a:tc vMerge="1">
                  <a:txBody>
                    <a:bodyPr/>
                    <a:lstStyle/>
                    <a:p>
                      <a:endParaRPr lang="ru-RU"/>
                    </a:p>
                  </a:txBody>
                  <a:tcPr/>
                </a:tc>
                <a:tc>
                  <a:txBody>
                    <a:bodyPr/>
                    <a:lstStyle/>
                    <a:p>
                      <a:pPr>
                        <a:spcAft>
                          <a:spcPts val="0"/>
                        </a:spcAft>
                      </a:pPr>
                      <a:r>
                        <a:rPr lang="ru-RU" sz="1200" b="1">
                          <a:latin typeface="Times New Roman"/>
                          <a:ea typeface="Times New Roman"/>
                        </a:rPr>
                        <a:t>Особенности</a:t>
                      </a:r>
                      <a:endParaRPr lang="ru-RU" sz="12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5">
                  <a:txBody>
                    <a:bodyPr/>
                    <a:lstStyle/>
                    <a:p>
                      <a:pPr>
                        <a:spcAft>
                          <a:spcPts val="0"/>
                        </a:spcAft>
                      </a:pPr>
                      <a:r>
                        <a:rPr lang="ru-RU" sz="1200" dirty="0">
                          <a:latin typeface="Times New Roman"/>
                          <a:ea typeface="Times New Roman"/>
                        </a:rPr>
                        <a:t>Не допустимо проводить за счет времени, отведенного на прогулку и дневной сон</a:t>
                      </a: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512" y="188640"/>
          <a:ext cx="8424936" cy="6193260"/>
        </p:xfrm>
        <a:graphic>
          <a:graphicData uri="http://schemas.openxmlformats.org/drawingml/2006/table">
            <a:tbl>
              <a:tblPr/>
              <a:tblGrid>
                <a:gridCol w="781012"/>
                <a:gridCol w="781383"/>
                <a:gridCol w="781383"/>
                <a:gridCol w="558024"/>
                <a:gridCol w="558024"/>
                <a:gridCol w="558396"/>
                <a:gridCol w="4406714"/>
              </a:tblGrid>
              <a:tr h="361626">
                <a:tc rowSpan="3">
                  <a:txBody>
                    <a:bodyPr/>
                    <a:lstStyle/>
                    <a:p>
                      <a:pPr>
                        <a:spcAft>
                          <a:spcPts val="0"/>
                        </a:spcAft>
                      </a:pPr>
                      <a:r>
                        <a:rPr lang="ru-RU" sz="1200" b="1" dirty="0">
                          <a:latin typeface="Times New Roman"/>
                          <a:ea typeface="Times New Roman"/>
                        </a:rPr>
                        <a:t>Просмотр телепередач и диафильмов – п. 12.20</a:t>
                      </a:r>
                      <a:endParaRPr lang="ru-RU" sz="1200" dirty="0">
                        <a:latin typeface="Times New Roman"/>
                        <a:ea typeface="Times New Roman"/>
                      </a:endParaRPr>
                    </a:p>
                  </a:txBody>
                  <a:tcPr marL="25904" marR="2590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Количество просмотров</a:t>
                      </a:r>
                      <a:endParaRPr lang="ru-RU" sz="1200">
                        <a:latin typeface="Times New Roman"/>
                        <a:ea typeface="Times New Roman"/>
                      </a:endParaRPr>
                    </a:p>
                  </a:txBody>
                  <a:tcPr marL="25904" marR="2590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25904" marR="2590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ru-RU" sz="1200">
                          <a:latin typeface="Times New Roman"/>
                          <a:ea typeface="Times New Roman"/>
                        </a:rPr>
                        <a:t>Для детей дошкольного возраста – </a:t>
                      </a:r>
                    </a:p>
                    <a:p>
                      <a:pPr algn="ctr">
                        <a:spcAft>
                          <a:spcPts val="0"/>
                        </a:spcAft>
                      </a:pPr>
                      <a:r>
                        <a:rPr lang="ru-RU" sz="1200" b="1">
                          <a:solidFill>
                            <a:srgbClr val="0000FF"/>
                          </a:solidFill>
                          <a:latin typeface="Times New Roman"/>
                          <a:ea typeface="Times New Roman"/>
                        </a:rPr>
                        <a:t>не чаще 2 раз в день (в 1-ю и 2-ю половину дня)</a:t>
                      </a:r>
                      <a:endParaRPr lang="ru-RU" sz="1200">
                        <a:latin typeface="Times New Roman"/>
                        <a:ea typeface="Times New Roman"/>
                      </a:endParaRPr>
                    </a:p>
                  </a:txBody>
                  <a:tcPr marL="25904" marR="2590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265690">
                <a:tc vMerge="1">
                  <a:txBody>
                    <a:bodyPr/>
                    <a:lstStyle/>
                    <a:p>
                      <a:endParaRPr lang="ru-RU"/>
                    </a:p>
                  </a:txBody>
                  <a:tcPr/>
                </a:tc>
                <a:tc>
                  <a:txBody>
                    <a:bodyPr/>
                    <a:lstStyle/>
                    <a:p>
                      <a:pPr>
                        <a:spcAft>
                          <a:spcPts val="0"/>
                        </a:spcAft>
                      </a:pPr>
                      <a:r>
                        <a:rPr lang="ru-RU" sz="1200" b="1">
                          <a:latin typeface="Times New Roman"/>
                          <a:ea typeface="Times New Roman"/>
                        </a:rPr>
                        <a:t>Непрерывная длительность просмотра</a:t>
                      </a:r>
                      <a:endParaRPr lang="ru-RU" sz="1200">
                        <a:latin typeface="Times New Roman"/>
                        <a:ea typeface="Times New Roman"/>
                      </a:endParaRPr>
                    </a:p>
                  </a:txBody>
                  <a:tcPr marL="25904" marR="2590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25904" marR="2590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Times New Roman"/>
                          <a:ea typeface="Times New Roman"/>
                        </a:rPr>
                        <a:t>Не более</a:t>
                      </a:r>
                      <a:endParaRPr lang="ru-RU" sz="1200">
                        <a:latin typeface="Times New Roman"/>
                        <a:ea typeface="Times New Roman"/>
                      </a:endParaRPr>
                    </a:p>
                    <a:p>
                      <a:pPr algn="ctr">
                        <a:spcAft>
                          <a:spcPts val="0"/>
                        </a:spcAft>
                      </a:pPr>
                      <a:r>
                        <a:rPr lang="ru-RU" sz="1200" b="1">
                          <a:solidFill>
                            <a:srgbClr val="0000FF"/>
                          </a:solidFill>
                          <a:latin typeface="Times New Roman"/>
                          <a:ea typeface="Times New Roman"/>
                        </a:rPr>
                        <a:t>20 минут</a:t>
                      </a:r>
                      <a:endParaRPr lang="ru-RU" sz="1200">
                        <a:latin typeface="Times New Roman"/>
                        <a:ea typeface="Times New Roman"/>
                      </a:endParaRP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Times New Roman"/>
                          <a:ea typeface="Times New Roman"/>
                        </a:rPr>
                        <a:t>Не более</a:t>
                      </a:r>
                      <a:endParaRPr lang="ru-RU" sz="1200">
                        <a:latin typeface="Times New Roman"/>
                        <a:ea typeface="Times New Roman"/>
                      </a:endParaRPr>
                    </a:p>
                    <a:p>
                      <a:pPr algn="ctr">
                        <a:spcAft>
                          <a:spcPts val="0"/>
                        </a:spcAft>
                      </a:pPr>
                      <a:r>
                        <a:rPr lang="ru-RU" sz="1200" b="1">
                          <a:solidFill>
                            <a:srgbClr val="0000FF"/>
                          </a:solidFill>
                          <a:latin typeface="Times New Roman"/>
                          <a:ea typeface="Times New Roman"/>
                        </a:rPr>
                        <a:t>20 минут</a:t>
                      </a:r>
                      <a:endParaRPr lang="ru-RU" sz="1200">
                        <a:latin typeface="Times New Roman"/>
                        <a:ea typeface="Times New Roman"/>
                      </a:endParaRP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Times New Roman"/>
                          <a:ea typeface="Times New Roman"/>
                        </a:rPr>
                        <a:t>Не более</a:t>
                      </a:r>
                      <a:endParaRPr lang="ru-RU" sz="1200">
                        <a:latin typeface="Times New Roman"/>
                        <a:ea typeface="Times New Roman"/>
                      </a:endParaRPr>
                    </a:p>
                    <a:p>
                      <a:pPr algn="ctr">
                        <a:spcAft>
                          <a:spcPts val="0"/>
                        </a:spcAft>
                      </a:pPr>
                      <a:r>
                        <a:rPr lang="ru-RU" sz="1200" b="1">
                          <a:solidFill>
                            <a:srgbClr val="0000FF"/>
                          </a:solidFill>
                          <a:latin typeface="Times New Roman"/>
                          <a:ea typeface="Times New Roman"/>
                        </a:rPr>
                        <a:t>30 минут</a:t>
                      </a:r>
                      <a:endParaRPr lang="ru-RU" sz="1200">
                        <a:latin typeface="Times New Roman"/>
                        <a:ea typeface="Times New Roman"/>
                      </a:endParaRP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Times New Roman"/>
                          <a:ea typeface="Times New Roman"/>
                        </a:rPr>
                        <a:t>Не более</a:t>
                      </a:r>
                      <a:endParaRPr lang="ru-RU" sz="1200">
                        <a:latin typeface="Times New Roman"/>
                        <a:ea typeface="Times New Roman"/>
                      </a:endParaRPr>
                    </a:p>
                    <a:p>
                      <a:pPr algn="ctr">
                        <a:spcAft>
                          <a:spcPts val="0"/>
                        </a:spcAft>
                      </a:pPr>
                      <a:r>
                        <a:rPr lang="ru-RU" sz="1200" b="1">
                          <a:solidFill>
                            <a:srgbClr val="0000FF"/>
                          </a:solidFill>
                          <a:latin typeface="Times New Roman"/>
                          <a:ea typeface="Times New Roman"/>
                        </a:rPr>
                        <a:t>30 минут</a:t>
                      </a:r>
                      <a:endParaRPr lang="ru-RU" sz="1200">
                        <a:latin typeface="Times New Roman"/>
                        <a:ea typeface="Times New Roman"/>
                      </a:endParaRPr>
                    </a:p>
                  </a:txBody>
                  <a:tcPr marL="25904" marR="2590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3998">
                <a:tc vMerge="1">
                  <a:txBody>
                    <a:bodyPr/>
                    <a:lstStyle/>
                    <a:p>
                      <a:endParaRPr lang="ru-RU"/>
                    </a:p>
                  </a:txBody>
                  <a:tcPr/>
                </a:tc>
                <a:tc>
                  <a:txBody>
                    <a:bodyPr/>
                    <a:lstStyle/>
                    <a:p>
                      <a:pPr>
                        <a:spcAft>
                          <a:spcPts val="0"/>
                        </a:spcAft>
                      </a:pPr>
                      <a:r>
                        <a:rPr lang="ru-RU" sz="1200" b="1">
                          <a:latin typeface="Times New Roman"/>
                          <a:ea typeface="Times New Roman"/>
                        </a:rPr>
                        <a:t>Особенности просмотра</a:t>
                      </a:r>
                      <a:endParaRPr lang="ru-RU" sz="1200">
                        <a:latin typeface="Times New Roman"/>
                        <a:ea typeface="Times New Roman"/>
                      </a:endParaRPr>
                    </a:p>
                  </a:txBody>
                  <a:tcPr marL="25904" marR="2590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ru-RU" sz="1200">
                          <a:latin typeface="Times New Roman"/>
                          <a:ea typeface="Times New Roman"/>
                        </a:rPr>
                        <a:t>Экран телевизора должен быть на уровне глаз сидящего ребёнка или чуть ниже. Если ребёнок носит очки, то во время передачи их следует обязательно надеть. Во избежание отражения солнечных бликов на экране в дневные часы окна следует закрывать лёгкими светлыми шторами. Просмотр телепередач в вечернее время проводят при искусственном освещении верхним светом (п. 12.20)</a:t>
                      </a:r>
                    </a:p>
                    <a:p>
                      <a:pPr>
                        <a:spcAft>
                          <a:spcPts val="0"/>
                        </a:spcAft>
                      </a:pPr>
                      <a:r>
                        <a:rPr lang="ru-RU" sz="1200">
                          <a:latin typeface="Times New Roman"/>
                          <a:ea typeface="Times New Roman"/>
                        </a:rPr>
                        <a:t>Для просмотра телевизионных передач и видеофильмов используют телевизоры с размером экрана по диагонали 59 – . Высота их установки должна составлять 1 – . При просмотре телепередач детей располагают на расстоянии не ближе 2 – и не дальше 5- от экрана. Стулья устанавливают в 4 – 5 рядов (из расчёта на 1 группу), расстояние между рядами стульев должно быть 0,5 – . детей рассаживают с учётом их роста (п. 6.12)</a:t>
                      </a:r>
                    </a:p>
                    <a:p>
                      <a:pPr>
                        <a:spcAft>
                          <a:spcPts val="0"/>
                        </a:spcAft>
                      </a:pPr>
                      <a:r>
                        <a:rPr lang="ru-RU" sz="1200">
                          <a:latin typeface="Times New Roman"/>
                          <a:ea typeface="Times New Roman"/>
                        </a:rPr>
                        <a:t>Для показа диафильмов используют стандартные проекторы и экраны с коэффициентом отражения 0,8. Высота подвеса экрана над полом должна быть не менее и не более . Показ диафильмов непосредственно на стене не допускается. Соотношение расстояния проектора от экрана и расстояния зрителей 1-го ряда от экрана (п.6.11):</a:t>
                      </a:r>
                    </a:p>
                  </a:txBody>
                  <a:tcPr marL="25904" marR="2590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9301">
                <a:tc>
                  <a:txBody>
                    <a:bodyPr/>
                    <a:lstStyle/>
                    <a:p>
                      <a:pPr algn="ctr">
                        <a:spcAft>
                          <a:spcPts val="0"/>
                        </a:spcAft>
                      </a:pPr>
                      <a:r>
                        <a:rPr lang="ru-RU" sz="1200">
                          <a:latin typeface="Times New Roman"/>
                          <a:ea typeface="Times New Roman"/>
                        </a:rPr>
                        <a:t>Расстояние проектора </a:t>
                      </a:r>
                    </a:p>
                    <a:p>
                      <a:pPr algn="ctr">
                        <a:spcAft>
                          <a:spcPts val="0"/>
                        </a:spcAft>
                      </a:pPr>
                      <a:r>
                        <a:rPr lang="ru-RU" sz="1200">
                          <a:latin typeface="Times New Roman"/>
                          <a:ea typeface="Times New Roman"/>
                        </a:rPr>
                        <a:t>от экрана (м)</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Ширина экранного изображения (м)</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Расстояние 1-го ряда </a:t>
                      </a:r>
                    </a:p>
                    <a:p>
                      <a:pPr algn="ctr">
                        <a:spcAft>
                          <a:spcPts val="0"/>
                        </a:spcAft>
                      </a:pPr>
                      <a:r>
                        <a:rPr lang="ru-RU" sz="1200">
                          <a:latin typeface="Times New Roman"/>
                          <a:ea typeface="Times New Roman"/>
                        </a:rPr>
                        <a:t>от экрана (м)</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200" dirty="0"/>
                    </a:p>
                  </a:txBody>
                  <a:tcPr marL="34538" marR="34538" marT="17269" marB="17269">
                    <a:lnL w="12700"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tcPr>
                </a:tc>
                <a:tc>
                  <a:txBody>
                    <a:bodyPr/>
                    <a:lstStyle/>
                    <a:p>
                      <a:endParaRPr lang="ru-RU" sz="1200" dirty="0"/>
                    </a:p>
                  </a:txBody>
                  <a:tcPr marL="34538" marR="34538" marT="17269" marB="17269">
                    <a:lnT w="28575" cap="flat" cmpd="sng" algn="ctr">
                      <a:solidFill>
                        <a:srgbClr val="000000"/>
                      </a:solidFill>
                      <a:prstDash val="solid"/>
                      <a:round/>
                      <a:headEnd type="none" w="med" len="med"/>
                      <a:tailEnd type="none" w="med" len="med"/>
                    </a:lnT>
                  </a:tcPr>
                </a:tc>
                <a:tc>
                  <a:txBody>
                    <a:bodyPr/>
                    <a:lstStyle/>
                    <a:p>
                      <a:endParaRPr lang="ru-RU" sz="1200" dirty="0"/>
                    </a:p>
                  </a:txBody>
                  <a:tcPr marL="34538" marR="34538" marT="17269" marB="17269">
                    <a:lnT w="28575" cap="flat" cmpd="sng" algn="ctr">
                      <a:solidFill>
                        <a:srgbClr val="000000"/>
                      </a:solidFill>
                      <a:prstDash val="solid"/>
                      <a:round/>
                      <a:headEnd type="none" w="med" len="med"/>
                      <a:tailEnd type="none" w="med" len="med"/>
                    </a:lnT>
                  </a:tcPr>
                </a:tc>
                <a:tc>
                  <a:txBody>
                    <a:bodyPr/>
                    <a:lstStyle/>
                    <a:p>
                      <a:endParaRPr lang="ru-RU" sz="1200" dirty="0"/>
                    </a:p>
                  </a:txBody>
                  <a:tcPr marL="34538" marR="34538" marT="17269" marB="17269">
                    <a:lnT w="28575" cap="flat" cmpd="sng" algn="ctr">
                      <a:solidFill>
                        <a:srgbClr val="000000"/>
                      </a:solidFill>
                      <a:prstDash val="solid"/>
                      <a:round/>
                      <a:headEnd type="none" w="med" len="med"/>
                      <a:tailEnd type="none" w="med" len="med"/>
                    </a:lnT>
                  </a:tcPr>
                </a:tc>
              </a:tr>
              <a:tr h="167546">
                <a:tc>
                  <a:txBody>
                    <a:bodyPr/>
                    <a:lstStyle/>
                    <a:p>
                      <a:pPr algn="ctr">
                        <a:spcAft>
                          <a:spcPts val="0"/>
                        </a:spcAft>
                      </a:pPr>
                      <a:r>
                        <a:rPr lang="ru-RU" sz="1200">
                          <a:latin typeface="Times New Roman"/>
                          <a:ea typeface="Times New Roman"/>
                        </a:rPr>
                        <a:t>4,0</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1,2</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2,4</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200"/>
                    </a:p>
                  </a:txBody>
                  <a:tcPr marL="34538" marR="34538" marT="17269" marB="17269">
                    <a:lnL w="12700" cap="flat" cmpd="sng" algn="ctr">
                      <a:solidFill>
                        <a:srgbClr val="000000"/>
                      </a:solidFill>
                      <a:prstDash val="solid"/>
                      <a:round/>
                      <a:headEnd type="none" w="med" len="med"/>
                      <a:tailEnd type="none" w="med" len="med"/>
                    </a:lnL>
                  </a:tcPr>
                </a:tc>
                <a:tc>
                  <a:txBody>
                    <a:bodyPr/>
                    <a:lstStyle/>
                    <a:p>
                      <a:endParaRPr lang="ru-RU" sz="1200"/>
                    </a:p>
                  </a:txBody>
                  <a:tcPr marL="34538" marR="34538" marT="17269" marB="17269"/>
                </a:tc>
                <a:tc>
                  <a:txBody>
                    <a:bodyPr/>
                    <a:lstStyle/>
                    <a:p>
                      <a:endParaRPr lang="ru-RU" sz="1200"/>
                    </a:p>
                  </a:txBody>
                  <a:tcPr marL="34538" marR="34538" marT="17269" marB="17269"/>
                </a:tc>
                <a:tc>
                  <a:txBody>
                    <a:bodyPr/>
                    <a:lstStyle/>
                    <a:p>
                      <a:endParaRPr lang="ru-RU" sz="1200" dirty="0"/>
                    </a:p>
                  </a:txBody>
                  <a:tcPr marL="34538" marR="34538" marT="17269" marB="17269"/>
                </a:tc>
              </a:tr>
              <a:tr h="167546">
                <a:tc>
                  <a:txBody>
                    <a:bodyPr/>
                    <a:lstStyle/>
                    <a:p>
                      <a:pPr algn="ctr">
                        <a:spcAft>
                          <a:spcPts val="0"/>
                        </a:spcAft>
                      </a:pPr>
                      <a:r>
                        <a:rPr lang="ru-RU" sz="1200">
                          <a:latin typeface="Times New Roman"/>
                          <a:ea typeface="Times New Roman"/>
                        </a:rPr>
                        <a:t>3,5</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1,0</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2,1</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200"/>
                    </a:p>
                  </a:txBody>
                  <a:tcPr marL="34538" marR="34538" marT="17269" marB="17269">
                    <a:lnL w="12700" cap="flat" cmpd="sng" algn="ctr">
                      <a:solidFill>
                        <a:srgbClr val="000000"/>
                      </a:solidFill>
                      <a:prstDash val="solid"/>
                      <a:round/>
                      <a:headEnd type="none" w="med" len="med"/>
                      <a:tailEnd type="none" w="med" len="med"/>
                    </a:lnL>
                  </a:tcPr>
                </a:tc>
                <a:tc>
                  <a:txBody>
                    <a:bodyPr/>
                    <a:lstStyle/>
                    <a:p>
                      <a:endParaRPr lang="ru-RU" sz="1200"/>
                    </a:p>
                  </a:txBody>
                  <a:tcPr marL="34538" marR="34538" marT="17269" marB="17269"/>
                </a:tc>
                <a:tc>
                  <a:txBody>
                    <a:bodyPr/>
                    <a:lstStyle/>
                    <a:p>
                      <a:endParaRPr lang="ru-RU" sz="1200"/>
                    </a:p>
                  </a:txBody>
                  <a:tcPr marL="34538" marR="34538" marT="17269" marB="17269"/>
                </a:tc>
                <a:tc>
                  <a:txBody>
                    <a:bodyPr/>
                    <a:lstStyle/>
                    <a:p>
                      <a:endParaRPr lang="ru-RU" sz="1200" dirty="0"/>
                    </a:p>
                  </a:txBody>
                  <a:tcPr marL="34538" marR="34538" marT="17269" marB="17269"/>
                </a:tc>
              </a:tr>
              <a:tr h="167546">
                <a:tc>
                  <a:txBody>
                    <a:bodyPr/>
                    <a:lstStyle/>
                    <a:p>
                      <a:pPr algn="ctr">
                        <a:spcAft>
                          <a:spcPts val="0"/>
                        </a:spcAft>
                      </a:pPr>
                      <a:r>
                        <a:rPr lang="ru-RU" sz="1200">
                          <a:latin typeface="Times New Roman"/>
                          <a:ea typeface="Times New Roman"/>
                        </a:rPr>
                        <a:t>3,0</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0,9</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1,8</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200"/>
                    </a:p>
                  </a:txBody>
                  <a:tcPr marL="34538" marR="34538" marT="17269" marB="17269">
                    <a:lnL w="12700" cap="flat" cmpd="sng" algn="ctr">
                      <a:solidFill>
                        <a:srgbClr val="000000"/>
                      </a:solidFill>
                      <a:prstDash val="solid"/>
                      <a:round/>
                      <a:headEnd type="none" w="med" len="med"/>
                      <a:tailEnd type="none" w="med" len="med"/>
                    </a:lnL>
                  </a:tcPr>
                </a:tc>
                <a:tc>
                  <a:txBody>
                    <a:bodyPr/>
                    <a:lstStyle/>
                    <a:p>
                      <a:endParaRPr lang="ru-RU" sz="1200"/>
                    </a:p>
                  </a:txBody>
                  <a:tcPr marL="34538" marR="34538" marT="17269" marB="17269"/>
                </a:tc>
                <a:tc>
                  <a:txBody>
                    <a:bodyPr/>
                    <a:lstStyle/>
                    <a:p>
                      <a:endParaRPr lang="ru-RU" sz="1200"/>
                    </a:p>
                  </a:txBody>
                  <a:tcPr marL="34538" marR="34538" marT="17269" marB="17269"/>
                </a:tc>
                <a:tc>
                  <a:txBody>
                    <a:bodyPr/>
                    <a:lstStyle/>
                    <a:p>
                      <a:endParaRPr lang="ru-RU" sz="1200" dirty="0"/>
                    </a:p>
                  </a:txBody>
                  <a:tcPr marL="34538" marR="34538" marT="17269" marB="17269"/>
                </a:tc>
              </a:tr>
              <a:tr h="167546">
                <a:tc>
                  <a:txBody>
                    <a:bodyPr/>
                    <a:lstStyle/>
                    <a:p>
                      <a:pPr algn="ctr">
                        <a:spcAft>
                          <a:spcPts val="0"/>
                        </a:spcAft>
                      </a:pPr>
                      <a:r>
                        <a:rPr lang="ru-RU" sz="1200">
                          <a:latin typeface="Times New Roman"/>
                          <a:ea typeface="Times New Roman"/>
                        </a:rPr>
                        <a:t>2,5</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0,75</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1,5</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200"/>
                    </a:p>
                  </a:txBody>
                  <a:tcPr marL="34538" marR="34538" marT="17269" marB="17269">
                    <a:lnL w="12700" cap="flat" cmpd="sng" algn="ctr">
                      <a:solidFill>
                        <a:srgbClr val="000000"/>
                      </a:solidFill>
                      <a:prstDash val="solid"/>
                      <a:round/>
                      <a:headEnd type="none" w="med" len="med"/>
                      <a:tailEnd type="none" w="med" len="med"/>
                    </a:lnL>
                  </a:tcPr>
                </a:tc>
                <a:tc>
                  <a:txBody>
                    <a:bodyPr/>
                    <a:lstStyle/>
                    <a:p>
                      <a:endParaRPr lang="ru-RU" sz="1200"/>
                    </a:p>
                  </a:txBody>
                  <a:tcPr marL="34538" marR="34538" marT="17269" marB="17269"/>
                </a:tc>
                <a:tc>
                  <a:txBody>
                    <a:bodyPr/>
                    <a:lstStyle/>
                    <a:p>
                      <a:endParaRPr lang="ru-RU" sz="1200" dirty="0"/>
                    </a:p>
                  </a:txBody>
                  <a:tcPr marL="34538" marR="34538" marT="17269" marB="17269"/>
                </a:tc>
                <a:tc>
                  <a:txBody>
                    <a:bodyPr/>
                    <a:lstStyle/>
                    <a:p>
                      <a:endParaRPr lang="ru-RU" sz="1200"/>
                    </a:p>
                  </a:txBody>
                  <a:tcPr marL="34538" marR="34538" marT="17269" marB="17269"/>
                </a:tc>
              </a:tr>
              <a:tr h="167546">
                <a:tc>
                  <a:txBody>
                    <a:bodyPr/>
                    <a:lstStyle/>
                    <a:p>
                      <a:pPr algn="ctr">
                        <a:spcAft>
                          <a:spcPts val="0"/>
                        </a:spcAft>
                      </a:pPr>
                      <a:r>
                        <a:rPr lang="ru-RU" sz="1200">
                          <a:latin typeface="Times New Roman"/>
                          <a:ea typeface="Times New Roman"/>
                        </a:rPr>
                        <a:t>2,0</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0,6</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1,2</a:t>
                      </a:r>
                    </a:p>
                  </a:txBody>
                  <a:tcPr marL="25904" marR="2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200"/>
                    </a:p>
                  </a:txBody>
                  <a:tcPr marL="34538" marR="34538" marT="17269" marB="17269">
                    <a:lnL w="12700" cap="flat" cmpd="sng" algn="ctr">
                      <a:solidFill>
                        <a:srgbClr val="000000"/>
                      </a:solidFill>
                      <a:prstDash val="solid"/>
                      <a:round/>
                      <a:headEnd type="none" w="med" len="med"/>
                      <a:tailEnd type="none" w="med" len="med"/>
                    </a:lnL>
                  </a:tcPr>
                </a:tc>
                <a:tc>
                  <a:txBody>
                    <a:bodyPr/>
                    <a:lstStyle/>
                    <a:p>
                      <a:endParaRPr lang="ru-RU" sz="1200"/>
                    </a:p>
                  </a:txBody>
                  <a:tcPr marL="34538" marR="34538" marT="17269" marB="17269"/>
                </a:tc>
                <a:tc>
                  <a:txBody>
                    <a:bodyPr/>
                    <a:lstStyle/>
                    <a:p>
                      <a:endParaRPr lang="ru-RU" sz="1200"/>
                    </a:p>
                  </a:txBody>
                  <a:tcPr marL="34538" marR="34538" marT="17269" marB="17269"/>
                </a:tc>
                <a:tc>
                  <a:txBody>
                    <a:bodyPr/>
                    <a:lstStyle/>
                    <a:p>
                      <a:endParaRPr lang="ru-RU" sz="1200" dirty="0"/>
                    </a:p>
                  </a:txBody>
                  <a:tcPr marL="34538" marR="34538" marT="17269" marB="17269"/>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39552" y="1556792"/>
            <a:ext cx="8604449" cy="2308324"/>
          </a:xfrm>
          <a:prstGeom prst="rect">
            <a:avLst/>
          </a:prstGeom>
          <a:noFill/>
        </p:spPr>
        <p:txBody>
          <a:bodyPr wrap="square" rtlCol="0">
            <a:spAutoFit/>
          </a:bodyPr>
          <a:lstStyle/>
          <a:p>
            <a:r>
              <a:rPr lang="ru-RU" sz="2400" b="1" dirty="0" smtClean="0">
                <a:solidFill>
                  <a:srgbClr val="0070C0"/>
                </a:solidFill>
                <a:effectLst>
                  <a:outerShdw blurRad="38100" dist="38100" dir="2700000" algn="tl">
                    <a:srgbClr val="000000">
                      <a:alpha val="43137"/>
                    </a:srgbClr>
                  </a:outerShdw>
                </a:effectLst>
                <a:latin typeface="Comic Sans MS" pitchFamily="66" charset="0"/>
              </a:rPr>
              <a:t>План. </a:t>
            </a:r>
          </a:p>
          <a:p>
            <a:endParaRPr lang="ru-RU" sz="2400" b="1" dirty="0" smtClean="0">
              <a:solidFill>
                <a:srgbClr val="0070C0"/>
              </a:solidFill>
              <a:effectLst>
                <a:outerShdw blurRad="38100" dist="38100" dir="2700000" algn="tl">
                  <a:srgbClr val="000000">
                    <a:alpha val="43137"/>
                  </a:srgbClr>
                </a:outerShdw>
              </a:effectLst>
              <a:latin typeface="Comic Sans MS" pitchFamily="66" charset="0"/>
            </a:endParaRPr>
          </a:p>
          <a:p>
            <a:pPr marL="342900" indent="-342900">
              <a:buAutoNum type="arabicPeriod"/>
            </a:pPr>
            <a:r>
              <a:rPr lang="ru-RU" sz="2400" dirty="0" smtClean="0">
                <a:solidFill>
                  <a:srgbClr val="0070C0"/>
                </a:solidFill>
                <a:latin typeface="Comic Sans MS" pitchFamily="66" charset="0"/>
              </a:rPr>
              <a:t>Понятие режима дня</a:t>
            </a:r>
          </a:p>
          <a:p>
            <a:pPr marL="342900" indent="-342900">
              <a:buAutoNum type="arabicPeriod"/>
            </a:pPr>
            <a:r>
              <a:rPr lang="ru-RU" sz="2400" dirty="0" smtClean="0">
                <a:solidFill>
                  <a:srgbClr val="0070C0"/>
                </a:solidFill>
                <a:latin typeface="Comic Sans MS" pitchFamily="66" charset="0"/>
              </a:rPr>
              <a:t>Физиологические основы режима дня</a:t>
            </a:r>
          </a:p>
          <a:p>
            <a:pPr marL="342900" indent="-342900">
              <a:buAutoNum type="arabicPeriod"/>
            </a:pPr>
            <a:r>
              <a:rPr lang="ru-RU" sz="2400" dirty="0" smtClean="0">
                <a:solidFill>
                  <a:srgbClr val="0070C0"/>
                </a:solidFill>
                <a:latin typeface="Comic Sans MS" pitchFamily="66" charset="0"/>
              </a:rPr>
              <a:t>Педагогическое и гигиеническое </a:t>
            </a:r>
          </a:p>
          <a:p>
            <a:pPr marL="342900" indent="-342900"/>
            <a:r>
              <a:rPr lang="ru-RU" sz="2400" dirty="0" smtClean="0">
                <a:solidFill>
                  <a:srgbClr val="0070C0"/>
                </a:solidFill>
                <a:latin typeface="Comic Sans MS" pitchFamily="66" charset="0"/>
              </a:rPr>
              <a:t>значение режима</a:t>
            </a:r>
            <a:endParaRPr lang="ru-RU" sz="2400" dirty="0">
              <a:solidFill>
                <a:srgbClr val="0070C0"/>
              </a:solidFill>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67544" y="548680"/>
          <a:ext cx="8352927" cy="6120680"/>
        </p:xfrm>
        <a:graphic>
          <a:graphicData uri="http://schemas.openxmlformats.org/drawingml/2006/table">
            <a:tbl>
              <a:tblPr/>
              <a:tblGrid>
                <a:gridCol w="1589526"/>
                <a:gridCol w="1494406"/>
                <a:gridCol w="1254932"/>
                <a:gridCol w="773704"/>
                <a:gridCol w="1008112"/>
                <a:gridCol w="1584176"/>
                <a:gridCol w="648071"/>
              </a:tblGrid>
              <a:tr h="829702">
                <a:tc rowSpan="4">
                  <a:txBody>
                    <a:bodyPr/>
                    <a:lstStyle/>
                    <a:p>
                      <a:pPr>
                        <a:spcAft>
                          <a:spcPts val="0"/>
                        </a:spcAft>
                      </a:pPr>
                      <a:r>
                        <a:rPr lang="ru-RU" sz="900" b="1">
                          <a:latin typeface="Times New Roman"/>
                          <a:ea typeface="Times New Roman"/>
                        </a:rPr>
                        <a:t>НОД с использованием компьютеров для детей 5–7 лет – п. 12.21</a:t>
                      </a:r>
                      <a:endParaRPr lang="ru-RU" sz="900">
                        <a:latin typeface="Times New Roman"/>
                        <a:ea typeface="Times New Roman"/>
                      </a:endParaRPr>
                    </a:p>
                  </a:txBody>
                  <a:tcPr marL="23033" marR="230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pPr>
                      <a:r>
                        <a:rPr lang="ru-RU" sz="900" b="1">
                          <a:latin typeface="Times New Roman"/>
                          <a:ea typeface="Times New Roman"/>
                        </a:rPr>
                        <a:t>Количество </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900">
                        <a:latin typeface="Times New Roman"/>
                        <a:ea typeface="Times New Roman"/>
                      </a:endParaRPr>
                    </a:p>
                  </a:txBody>
                  <a:tcPr marL="23033" marR="230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23033" marR="23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900" b="1">
                          <a:solidFill>
                            <a:srgbClr val="0000FF"/>
                          </a:solidFill>
                          <a:latin typeface="Times New Roman"/>
                          <a:ea typeface="Times New Roman"/>
                        </a:rPr>
                        <a:t>Не более 1 раза в течение дня и не чаще 3-х раз в неделю</a:t>
                      </a:r>
                      <a:r>
                        <a:rPr lang="ru-RU" sz="900">
                          <a:latin typeface="Times New Roman"/>
                          <a:ea typeface="Times New Roman"/>
                        </a:rPr>
                        <a:t> в дни наиболее высокой работоспособности (ВТ, СР, ЧТ)</a:t>
                      </a:r>
                    </a:p>
                  </a:txBody>
                  <a:tcPr marL="23033" marR="230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302922">
                <a:tc vMerge="1">
                  <a:txBody>
                    <a:bodyPr/>
                    <a:lstStyle/>
                    <a:p>
                      <a:endParaRPr lang="ru-RU"/>
                    </a:p>
                  </a:txBody>
                  <a:tcPr/>
                </a:tc>
                <a:tc>
                  <a:txBody>
                    <a:bodyPr/>
                    <a:lstStyle/>
                    <a:p>
                      <a:pPr>
                        <a:spcAft>
                          <a:spcPts val="0"/>
                        </a:spcAft>
                      </a:pPr>
                      <a:r>
                        <a:rPr lang="ru-RU" sz="800" b="1">
                          <a:latin typeface="Times New Roman"/>
                          <a:ea typeface="Times New Roman"/>
                        </a:rPr>
                        <a:t>Непрерывная продолжительность работы с компьютером в форме развивающих игр </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900">
                        <a:latin typeface="Times New Roman"/>
                        <a:ea typeface="Times New Roman"/>
                      </a:endParaRPr>
                    </a:p>
                  </a:txBody>
                  <a:tcPr marL="23033" marR="230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23033" marR="23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solidFill>
                            <a:srgbClr val="0000FF"/>
                          </a:solidFill>
                          <a:latin typeface="Times New Roman"/>
                          <a:ea typeface="Times New Roman"/>
                        </a:rPr>
                        <a:t>не превышает</a:t>
                      </a:r>
                      <a:endParaRPr lang="ru-RU" sz="900">
                        <a:latin typeface="Times New Roman"/>
                        <a:ea typeface="Times New Roman"/>
                      </a:endParaRPr>
                    </a:p>
                    <a:p>
                      <a:pPr algn="ctr">
                        <a:spcAft>
                          <a:spcPts val="0"/>
                        </a:spcAft>
                      </a:pPr>
                      <a:r>
                        <a:rPr lang="ru-RU" sz="800" b="1">
                          <a:solidFill>
                            <a:srgbClr val="0000FF"/>
                          </a:solidFill>
                          <a:latin typeface="Times New Roman"/>
                          <a:ea typeface="Times New Roman"/>
                        </a:rPr>
                        <a:t>10 мин.</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solidFill>
                            <a:srgbClr val="0000FF"/>
                          </a:solidFill>
                          <a:latin typeface="Times New Roman"/>
                          <a:ea typeface="Times New Roman"/>
                        </a:rPr>
                        <a:t>не превышает</a:t>
                      </a:r>
                      <a:endParaRPr lang="ru-RU" sz="900">
                        <a:latin typeface="Times New Roman"/>
                        <a:ea typeface="Times New Roman"/>
                      </a:endParaRPr>
                    </a:p>
                    <a:p>
                      <a:pPr algn="ctr">
                        <a:spcAft>
                          <a:spcPts val="0"/>
                        </a:spcAft>
                      </a:pPr>
                      <a:r>
                        <a:rPr lang="ru-RU" sz="800" b="1">
                          <a:solidFill>
                            <a:srgbClr val="0000FF"/>
                          </a:solidFill>
                          <a:latin typeface="Times New Roman"/>
                          <a:ea typeface="Times New Roman"/>
                        </a:rPr>
                        <a:t>15 мин.</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3350">
                <a:tc vMerge="1">
                  <a:txBody>
                    <a:bodyPr/>
                    <a:lstStyle/>
                    <a:p>
                      <a:endParaRPr lang="ru-RU"/>
                    </a:p>
                  </a:txBody>
                  <a:tcPr/>
                </a:tc>
                <a:tc>
                  <a:txBody>
                    <a:bodyPr/>
                    <a:lstStyle/>
                    <a:p>
                      <a:pPr>
                        <a:spcAft>
                          <a:spcPts val="0"/>
                        </a:spcAft>
                      </a:pPr>
                      <a:r>
                        <a:rPr lang="ru-RU" sz="800" b="1">
                          <a:latin typeface="Times New Roman"/>
                          <a:ea typeface="Times New Roman"/>
                        </a:rPr>
                        <a:t>Продолжительность НОД с использованием компьютера для детей, имеющих хроническую патологию, ЧБД (более 4-х раз в год), после перенесённых заболеваний в течение 2-х недель</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900">
                        <a:latin typeface="Times New Roman"/>
                        <a:ea typeface="Times New Roman"/>
                      </a:endParaRPr>
                    </a:p>
                  </a:txBody>
                  <a:tcPr marL="23033" marR="230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23033" marR="23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FF"/>
                          </a:solidFill>
                          <a:latin typeface="Times New Roman"/>
                          <a:ea typeface="Times New Roman"/>
                        </a:rPr>
                        <a:t>До 7 мин.</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FF"/>
                          </a:solidFill>
                          <a:latin typeface="Times New Roman"/>
                          <a:ea typeface="Times New Roman"/>
                        </a:rPr>
                        <a:t>До 10 мин.</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135">
                <a:tc vMerge="1">
                  <a:txBody>
                    <a:bodyPr/>
                    <a:lstStyle/>
                    <a:p>
                      <a:endParaRPr lang="ru-RU"/>
                    </a:p>
                  </a:txBody>
                  <a:tcPr/>
                </a:tc>
                <a:tc>
                  <a:txBody>
                    <a:bodyPr/>
                    <a:lstStyle/>
                    <a:p>
                      <a:pPr>
                        <a:spcAft>
                          <a:spcPts val="0"/>
                        </a:spcAft>
                      </a:pPr>
                      <a:r>
                        <a:rPr lang="ru-RU" sz="900" b="1">
                          <a:latin typeface="Times New Roman"/>
                          <a:ea typeface="Times New Roman"/>
                        </a:rPr>
                        <a:t>Общие особенности</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5">
                  <a:txBody>
                    <a:bodyPr/>
                    <a:lstStyle/>
                    <a:p>
                      <a:pPr>
                        <a:spcAft>
                          <a:spcPts val="0"/>
                        </a:spcAft>
                      </a:pPr>
                      <a:r>
                        <a:rPr lang="ru-RU" sz="900">
                          <a:latin typeface="Times New Roman"/>
                          <a:ea typeface="Times New Roman"/>
                        </a:rPr>
                        <a:t>Экран видеомонитора должен находиться на уровне глаз или чуть ниже, на расстоянии не ближе . Ребёнок, носящий очки, должен заниматься за компьютером в них. Недопустимо использование одного компьютера для одновременного занятия двух или более детей. НОД с использованием детьми компьютеров проводят в присутствии педагога.</a:t>
                      </a:r>
                    </a:p>
                  </a:txBody>
                  <a:tcPr marL="23033" marR="230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28674">
                <a:tc rowSpan="3">
                  <a:txBody>
                    <a:bodyPr/>
                    <a:lstStyle/>
                    <a:p>
                      <a:pPr>
                        <a:spcAft>
                          <a:spcPts val="0"/>
                        </a:spcAft>
                      </a:pPr>
                      <a:r>
                        <a:rPr lang="ru-RU" sz="900" b="1">
                          <a:latin typeface="Times New Roman"/>
                          <a:ea typeface="Times New Roman"/>
                        </a:rPr>
                        <a:t>НОД по физическому развитию детей </a:t>
                      </a:r>
                      <a:endParaRPr lang="ru-RU" sz="900">
                        <a:latin typeface="Times New Roman"/>
                        <a:ea typeface="Times New Roman"/>
                      </a:endParaRPr>
                    </a:p>
                    <a:p>
                      <a:pPr>
                        <a:spcAft>
                          <a:spcPts val="0"/>
                        </a:spcAft>
                      </a:pPr>
                      <a:r>
                        <a:rPr lang="ru-RU" sz="900" b="1">
                          <a:latin typeface="Times New Roman"/>
                          <a:ea typeface="Times New Roman"/>
                        </a:rPr>
                        <a:t>– п. 13.4, 13.5</a:t>
                      </a:r>
                      <a:endParaRPr lang="ru-RU" sz="900">
                        <a:latin typeface="Times New Roman"/>
                        <a:ea typeface="Times New Roman"/>
                      </a:endParaRPr>
                    </a:p>
                  </a:txBody>
                  <a:tcPr marL="23033" marR="230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pPr>
                      <a:r>
                        <a:rPr lang="ru-RU" sz="900" b="1">
                          <a:latin typeface="Times New Roman"/>
                          <a:ea typeface="Times New Roman"/>
                        </a:rPr>
                        <a:t>Количество</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a:latin typeface="Times New Roman"/>
                          <a:ea typeface="Times New Roman"/>
                        </a:rPr>
                        <a:t>Осуществляют воспитатели по подгруппам </a:t>
                      </a:r>
                      <a:r>
                        <a:rPr lang="ru-RU" sz="800" b="1">
                          <a:solidFill>
                            <a:srgbClr val="0000FF"/>
                          </a:solidFill>
                          <a:latin typeface="Times New Roman"/>
                          <a:ea typeface="Times New Roman"/>
                        </a:rPr>
                        <a:t>2 – 3 раза в неделю</a:t>
                      </a:r>
                      <a:r>
                        <a:rPr lang="ru-RU" sz="800">
                          <a:latin typeface="Times New Roman"/>
                          <a:ea typeface="Times New Roman"/>
                        </a:rPr>
                        <a:t> в групповом помещении или физкультурном зале</a:t>
                      </a:r>
                      <a:endParaRPr lang="ru-RU" sz="900">
                        <a:latin typeface="Times New Roman"/>
                        <a:ea typeface="Times New Roman"/>
                      </a:endParaRPr>
                    </a:p>
                  </a:txBody>
                  <a:tcPr marL="23033" marR="230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900" b="1">
                          <a:solidFill>
                            <a:srgbClr val="0000FF"/>
                          </a:solidFill>
                          <a:latin typeface="Times New Roman"/>
                          <a:ea typeface="Times New Roman"/>
                        </a:rPr>
                        <a:t>Не менее </a:t>
                      </a:r>
                      <a:endParaRPr lang="ru-RU" sz="900">
                        <a:latin typeface="Times New Roman"/>
                        <a:ea typeface="Times New Roman"/>
                      </a:endParaRPr>
                    </a:p>
                    <a:p>
                      <a:pPr algn="ctr">
                        <a:spcAft>
                          <a:spcPts val="0"/>
                        </a:spcAft>
                      </a:pPr>
                      <a:r>
                        <a:rPr lang="ru-RU" sz="900" b="1">
                          <a:solidFill>
                            <a:srgbClr val="0000FF"/>
                          </a:solidFill>
                          <a:latin typeface="Times New Roman"/>
                          <a:ea typeface="Times New Roman"/>
                        </a:rPr>
                        <a:t>3-х раз в неделю</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900" b="1">
                          <a:solidFill>
                            <a:srgbClr val="0000FF"/>
                          </a:solidFill>
                          <a:latin typeface="Times New Roman"/>
                          <a:ea typeface="Times New Roman"/>
                        </a:rPr>
                        <a:t>Не менее </a:t>
                      </a:r>
                      <a:endParaRPr lang="ru-RU" sz="900">
                        <a:latin typeface="Times New Roman"/>
                        <a:ea typeface="Times New Roman"/>
                      </a:endParaRPr>
                    </a:p>
                    <a:p>
                      <a:pPr algn="ctr">
                        <a:spcAft>
                          <a:spcPts val="0"/>
                        </a:spcAft>
                      </a:pPr>
                      <a:r>
                        <a:rPr lang="ru-RU" sz="900" b="1">
                          <a:solidFill>
                            <a:srgbClr val="0000FF"/>
                          </a:solidFill>
                          <a:latin typeface="Times New Roman"/>
                          <a:ea typeface="Times New Roman"/>
                        </a:rPr>
                        <a:t>3-х раз в неделю</a:t>
                      </a:r>
                      <a:endParaRPr lang="ru-RU" sz="900">
                        <a:latin typeface="Times New Roman"/>
                        <a:ea typeface="Times New Roman"/>
                      </a:endParaRPr>
                    </a:p>
                    <a:p>
                      <a:pPr algn="ctr">
                        <a:spcAft>
                          <a:spcPts val="0"/>
                        </a:spcAft>
                      </a:pPr>
                      <a:r>
                        <a:rPr lang="ru-RU" sz="800">
                          <a:latin typeface="Times New Roman"/>
                          <a:ea typeface="Times New Roman"/>
                        </a:rPr>
                        <a:t>Для детей 5 – 7 лет 1 раз в неделю круглогодично организуют НОД по физическому развитию на открытом воздухе (при отсутствии у детей медицинских противопоказаний и наличии у детей спортивной одежды, соответствующей погодным условиям)</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658318">
                <a:tc vMerge="1">
                  <a:txBody>
                    <a:bodyPr/>
                    <a:lstStyle/>
                    <a:p>
                      <a:endParaRPr lang="ru-RU"/>
                    </a:p>
                  </a:txBody>
                  <a:tcPr/>
                </a:tc>
                <a:tc>
                  <a:txBody>
                    <a:bodyPr/>
                    <a:lstStyle/>
                    <a:p>
                      <a:pPr>
                        <a:spcAft>
                          <a:spcPts val="0"/>
                        </a:spcAft>
                      </a:pPr>
                      <a:r>
                        <a:rPr lang="ru-RU" sz="900" b="1">
                          <a:latin typeface="Times New Roman"/>
                          <a:ea typeface="Times New Roman"/>
                        </a:rPr>
                        <a:t>Длительность</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a:solidFill>
                            <a:srgbClr val="0000FF"/>
                          </a:solidFill>
                          <a:latin typeface="Times New Roman"/>
                          <a:ea typeface="Times New Roman"/>
                        </a:rPr>
                        <a:t>10 – 15 мин.</a:t>
                      </a:r>
                      <a:endParaRPr lang="ru-RU" sz="900">
                        <a:latin typeface="Times New Roman"/>
                        <a:ea typeface="Times New Roman"/>
                      </a:endParaRPr>
                    </a:p>
                  </a:txBody>
                  <a:tcPr marL="23033" marR="230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FF"/>
                          </a:solidFill>
                          <a:latin typeface="Times New Roman"/>
                          <a:ea typeface="Times New Roman"/>
                        </a:rPr>
                        <a:t>15 минут</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FF"/>
                          </a:solidFill>
                          <a:latin typeface="Times New Roman"/>
                          <a:ea typeface="Times New Roman"/>
                        </a:rPr>
                        <a:t>20 минут</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FF"/>
                          </a:solidFill>
                          <a:latin typeface="Times New Roman"/>
                          <a:ea typeface="Times New Roman"/>
                        </a:rPr>
                        <a:t>25 минут</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solidFill>
                            <a:srgbClr val="0000FF"/>
                          </a:solidFill>
                          <a:latin typeface="Times New Roman"/>
                          <a:ea typeface="Times New Roman"/>
                        </a:rPr>
                        <a:t>30 минут</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579">
                <a:tc vMerge="1">
                  <a:txBody>
                    <a:bodyPr/>
                    <a:lstStyle/>
                    <a:p>
                      <a:endParaRPr lang="ru-RU"/>
                    </a:p>
                  </a:txBody>
                  <a:tcPr/>
                </a:tc>
                <a:tc>
                  <a:txBody>
                    <a:bodyPr/>
                    <a:lstStyle/>
                    <a:p>
                      <a:pPr>
                        <a:spcAft>
                          <a:spcPts val="0"/>
                        </a:spcAft>
                      </a:pPr>
                      <a:r>
                        <a:rPr lang="ru-RU" sz="900" b="1">
                          <a:latin typeface="Times New Roman"/>
                          <a:ea typeface="Times New Roman"/>
                        </a:rPr>
                        <a:t>Особенности</a:t>
                      </a:r>
                      <a:endParaRPr lang="ru-RU" sz="900">
                        <a:latin typeface="Times New Roman"/>
                        <a:ea typeface="Times New Roman"/>
                      </a:endParaRPr>
                    </a:p>
                  </a:txBody>
                  <a:tcPr marL="23033" marR="230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5">
                  <a:txBody>
                    <a:bodyPr/>
                    <a:lstStyle/>
                    <a:p>
                      <a:pPr>
                        <a:spcAft>
                          <a:spcPts val="0"/>
                        </a:spcAft>
                      </a:pPr>
                      <a:r>
                        <a:rPr lang="ru-RU" sz="900" dirty="0">
                          <a:latin typeface="Times New Roman"/>
                          <a:ea typeface="Times New Roman"/>
                        </a:rPr>
                        <a:t>В тёплое время года НОД по физическому развитию максимально организуют на открытом воздухе</a:t>
                      </a:r>
                    </a:p>
                  </a:txBody>
                  <a:tcPr marL="23033" marR="230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55576" y="764704"/>
          <a:ext cx="7200801" cy="5400600"/>
        </p:xfrm>
        <a:graphic>
          <a:graphicData uri="http://schemas.openxmlformats.org/drawingml/2006/table">
            <a:tbl>
              <a:tblPr/>
              <a:tblGrid>
                <a:gridCol w="1222923"/>
                <a:gridCol w="1149740"/>
                <a:gridCol w="965499"/>
                <a:gridCol w="965499"/>
                <a:gridCol w="965499"/>
                <a:gridCol w="965499"/>
                <a:gridCol w="966142"/>
              </a:tblGrid>
              <a:tr h="450050">
                <a:tc rowSpan="2">
                  <a:txBody>
                    <a:bodyPr/>
                    <a:lstStyle/>
                    <a:p>
                      <a:pPr>
                        <a:spcAft>
                          <a:spcPts val="0"/>
                        </a:spcAft>
                      </a:pPr>
                      <a:r>
                        <a:rPr lang="ru-RU" sz="1400" b="1">
                          <a:latin typeface="Times New Roman"/>
                          <a:ea typeface="Times New Roman"/>
                        </a:rPr>
                        <a:t>Организация плавания </a:t>
                      </a:r>
                      <a:endParaRPr lang="ru-RU" sz="1400">
                        <a:latin typeface="Times New Roman"/>
                        <a:ea typeface="Times New Roman"/>
                      </a:endParaRPr>
                    </a:p>
                    <a:p>
                      <a:pPr>
                        <a:spcAft>
                          <a:spcPts val="0"/>
                        </a:spcAft>
                      </a:pPr>
                      <a:r>
                        <a:rPr lang="ru-RU" sz="1400" b="1">
                          <a:latin typeface="Times New Roman"/>
                          <a:ea typeface="Times New Roman"/>
                        </a:rPr>
                        <a:t>– п. 13.7</a:t>
                      </a:r>
                      <a:endParaRPr lang="ru-RU" sz="14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pPr>
                      <a:r>
                        <a:rPr lang="ru-RU" sz="1050" b="1">
                          <a:latin typeface="Times New Roman"/>
                          <a:ea typeface="Times New Roman"/>
                        </a:rPr>
                        <a:t>Продолжительность </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4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a:solidFill>
                            <a:srgbClr val="0000FF"/>
                          </a:solidFill>
                          <a:latin typeface="Times New Roman"/>
                          <a:ea typeface="Times New Roman"/>
                        </a:rPr>
                        <a:t>15 – 20 мин.</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a:solidFill>
                            <a:srgbClr val="0000FF"/>
                          </a:solidFill>
                          <a:latin typeface="Times New Roman"/>
                          <a:ea typeface="Times New Roman"/>
                        </a:rPr>
                        <a:t>20 – 25 мин.</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a:solidFill>
                            <a:srgbClr val="0000FF"/>
                          </a:solidFill>
                          <a:latin typeface="Times New Roman"/>
                          <a:ea typeface="Times New Roman"/>
                        </a:rPr>
                        <a:t>25 – 30 мин.</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a:solidFill>
                            <a:srgbClr val="0000FF"/>
                          </a:solidFill>
                          <a:latin typeface="Times New Roman"/>
                          <a:ea typeface="Times New Roman"/>
                        </a:rPr>
                        <a:t>25 – 30 мин.</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5125">
                <a:tc vMerge="1">
                  <a:txBody>
                    <a:bodyPr/>
                    <a:lstStyle/>
                    <a:p>
                      <a:endParaRPr lang="ru-RU"/>
                    </a:p>
                  </a:txBody>
                  <a:tcPr/>
                </a:tc>
                <a:tc>
                  <a:txBody>
                    <a:bodyPr/>
                    <a:lstStyle/>
                    <a:p>
                      <a:pPr>
                        <a:spcAft>
                          <a:spcPts val="0"/>
                        </a:spcAft>
                      </a:pPr>
                      <a:r>
                        <a:rPr lang="ru-RU" sz="1400" b="1">
                          <a:latin typeface="Times New Roman"/>
                          <a:ea typeface="Times New Roman"/>
                        </a:rPr>
                        <a:t>Особенности</a:t>
                      </a:r>
                      <a:endParaRPr lang="ru-RU" sz="1400">
                        <a:latin typeface="Times New Roman"/>
                        <a:ea typeface="Times New Roman"/>
                      </a:endParaRPr>
                    </a:p>
                  </a:txBody>
                  <a:tcPr marL="58678" marR="5867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5">
                  <a:txBody>
                    <a:bodyPr/>
                    <a:lstStyle/>
                    <a:p>
                      <a:pPr>
                        <a:spcAft>
                          <a:spcPts val="0"/>
                        </a:spcAft>
                      </a:pPr>
                      <a:r>
                        <a:rPr lang="ru-RU" sz="1400">
                          <a:latin typeface="Times New Roman"/>
                          <a:ea typeface="Times New Roman"/>
                        </a:rPr>
                        <a:t>В холодный период года занятия в бассейне предпочтительно проводить после прогулки. При организации плавания в бассейне перед прогулкой необходимо предусмотреть промежуток времени между ними не менее 50 минут.</a:t>
                      </a: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00200">
                <a:tc gridSpan="2">
                  <a:txBody>
                    <a:bodyPr/>
                    <a:lstStyle/>
                    <a:p>
                      <a:pPr>
                        <a:spcAft>
                          <a:spcPts val="0"/>
                        </a:spcAft>
                      </a:pPr>
                      <a:r>
                        <a:rPr lang="ru-RU" sz="1400" b="1">
                          <a:latin typeface="Times New Roman"/>
                          <a:ea typeface="Times New Roman"/>
                        </a:rPr>
                        <a:t>Каникулы  – п. 12.19</a:t>
                      </a:r>
                      <a:endParaRPr lang="ru-RU" sz="14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gridSpan="5">
                  <a:txBody>
                    <a:bodyPr/>
                    <a:lstStyle/>
                    <a:p>
                      <a:pPr>
                        <a:spcAft>
                          <a:spcPts val="0"/>
                        </a:spcAft>
                      </a:pPr>
                      <a:r>
                        <a:rPr lang="ru-RU" sz="1400">
                          <a:latin typeface="Times New Roman"/>
                          <a:ea typeface="Times New Roman"/>
                        </a:rPr>
                        <a:t>В середине года (январь-февраль, 1 неделя) </a:t>
                      </a:r>
                    </a:p>
                    <a:p>
                      <a:pPr>
                        <a:spcAft>
                          <a:spcPts val="0"/>
                        </a:spcAft>
                      </a:pPr>
                      <a:r>
                        <a:rPr lang="ru-RU" sz="1400">
                          <a:latin typeface="Times New Roman"/>
                          <a:ea typeface="Times New Roman"/>
                        </a:rPr>
                        <a:t>Учебная НОД не проводится</a:t>
                      </a:r>
                    </a:p>
                    <a:p>
                      <a:pPr>
                        <a:spcAft>
                          <a:spcPts val="0"/>
                        </a:spcAft>
                      </a:pPr>
                      <a:r>
                        <a:rPr lang="ru-RU" sz="1400">
                          <a:latin typeface="Times New Roman"/>
                          <a:ea typeface="Times New Roman"/>
                        </a:rPr>
                        <a:t>Проводят НОД только эстетически-оздоровительного цикла (музыкальные, спортивные, изобразительного искусства), а также спортивные и подвижные игры, спортивные праздники, экскурсии и др.</a:t>
                      </a:r>
                    </a:p>
                    <a:p>
                      <a:pPr>
                        <a:spcAft>
                          <a:spcPts val="0"/>
                        </a:spcAft>
                      </a:pPr>
                      <a:r>
                        <a:rPr lang="ru-RU" sz="1400">
                          <a:latin typeface="Times New Roman"/>
                          <a:ea typeface="Times New Roman"/>
                        </a:rPr>
                        <a:t>Увеличивается продолжительность прогулок</a:t>
                      </a: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025225">
                <a:tc gridSpan="2">
                  <a:txBody>
                    <a:bodyPr/>
                    <a:lstStyle/>
                    <a:p>
                      <a:pPr>
                        <a:spcAft>
                          <a:spcPts val="0"/>
                        </a:spcAft>
                      </a:pPr>
                      <a:r>
                        <a:rPr lang="ru-RU" sz="1400" b="1">
                          <a:latin typeface="Times New Roman"/>
                          <a:ea typeface="Times New Roman"/>
                        </a:rPr>
                        <a:t>Летний период – п. 12.19, 13.10</a:t>
                      </a:r>
                      <a:endParaRPr lang="ru-RU" sz="1400">
                        <a:latin typeface="Times New Roman"/>
                        <a:ea typeface="Times New Roman"/>
                      </a:endParaRP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gridSpan="5">
                  <a:txBody>
                    <a:bodyPr/>
                    <a:lstStyle/>
                    <a:p>
                      <a:pPr>
                        <a:spcAft>
                          <a:spcPts val="0"/>
                        </a:spcAft>
                      </a:pPr>
                      <a:r>
                        <a:rPr lang="ru-RU" sz="1400" dirty="0">
                          <a:latin typeface="Times New Roman"/>
                          <a:ea typeface="Times New Roman"/>
                        </a:rPr>
                        <a:t>Учебная НОД не проводится</a:t>
                      </a:r>
                    </a:p>
                    <a:p>
                      <a:pPr>
                        <a:spcAft>
                          <a:spcPts val="0"/>
                        </a:spcAft>
                      </a:pPr>
                      <a:r>
                        <a:rPr lang="ru-RU" sz="1400" dirty="0">
                          <a:latin typeface="Times New Roman"/>
                          <a:ea typeface="Times New Roman"/>
                        </a:rPr>
                        <a:t>Используют все организованные формы НОД по физическому развитию детей с широким включением подвижных игр, спортивных упражнений с элементами соревнований, пешеходные прогулки, экскурсии, прогулки по маршруту (простейший туризм)</a:t>
                      </a:r>
                    </a:p>
                    <a:p>
                      <a:pPr>
                        <a:spcAft>
                          <a:spcPts val="0"/>
                        </a:spcAft>
                      </a:pPr>
                      <a:r>
                        <a:rPr lang="ru-RU" sz="1400" dirty="0">
                          <a:latin typeface="Times New Roman"/>
                          <a:ea typeface="Times New Roman"/>
                        </a:rPr>
                        <a:t>Максимальное пребывание детей на открытом воздухе</a:t>
                      </a:r>
                    </a:p>
                  </a:txBody>
                  <a:tcPr marL="58678" marR="5867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528" y="188640"/>
          <a:ext cx="7488832" cy="5832648"/>
        </p:xfrm>
        <a:graphic>
          <a:graphicData uri="http://schemas.openxmlformats.org/drawingml/2006/table">
            <a:tbl>
              <a:tblPr/>
              <a:tblGrid>
                <a:gridCol w="3338004"/>
                <a:gridCol w="1299618"/>
                <a:gridCol w="133664"/>
                <a:gridCol w="2717546"/>
              </a:tblGrid>
              <a:tr h="346985">
                <a:tc rowSpan="2">
                  <a:txBody>
                    <a:bodyPr/>
                    <a:lstStyle/>
                    <a:p>
                      <a:pPr>
                        <a:spcAft>
                          <a:spcPts val="0"/>
                        </a:spcAft>
                      </a:pPr>
                      <a:r>
                        <a:rPr lang="ru-RU" sz="1100" b="1" dirty="0">
                          <a:latin typeface="Times New Roman"/>
                          <a:ea typeface="Times New Roman"/>
                        </a:rPr>
                        <a:t>Общественно-полезный</a:t>
                      </a:r>
                      <a:r>
                        <a:rPr lang="ru-RU" sz="1050" b="1" dirty="0">
                          <a:latin typeface="Times New Roman"/>
                          <a:ea typeface="Times New Roman"/>
                        </a:rPr>
                        <a:t> труд детей старшей и подготовительной групп </a:t>
                      </a:r>
                      <a:endParaRPr lang="ru-RU" sz="1050" dirty="0">
                        <a:latin typeface="Times New Roman"/>
                        <a:ea typeface="Times New Roman"/>
                      </a:endParaRPr>
                    </a:p>
                    <a:p>
                      <a:pPr>
                        <a:spcAft>
                          <a:spcPts val="0"/>
                        </a:spcAft>
                      </a:pPr>
                      <a:r>
                        <a:rPr lang="ru-RU" sz="1050" b="1" dirty="0">
                          <a:latin typeface="Times New Roman"/>
                          <a:ea typeface="Times New Roman"/>
                        </a:rPr>
                        <a:t>– п. 12.22</a:t>
                      </a:r>
                      <a:endParaRPr lang="ru-RU" sz="1050" dirty="0">
                        <a:latin typeface="Times New Roman"/>
                        <a:ea typeface="Times New Roman"/>
                      </a:endParaRPr>
                    </a:p>
                  </a:txBody>
                  <a:tcPr marL="53474" marR="5347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spcAft>
                          <a:spcPts val="0"/>
                        </a:spcAft>
                      </a:pPr>
                      <a:endParaRPr lang="ru-RU" sz="1050">
                        <a:latin typeface="Times New Roman"/>
                        <a:ea typeface="Times New Roman"/>
                      </a:endParaRPr>
                    </a:p>
                  </a:txBody>
                  <a:tcPr marL="53474" marR="5347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spcAft>
                          <a:spcPts val="0"/>
                        </a:spcAft>
                      </a:pPr>
                      <a:r>
                        <a:rPr lang="ru-RU" sz="1050">
                          <a:latin typeface="Times New Roman"/>
                          <a:ea typeface="Times New Roman"/>
                        </a:rPr>
                        <a:t>Продолжительность – </a:t>
                      </a:r>
                      <a:r>
                        <a:rPr lang="ru-RU" sz="1050" b="1">
                          <a:solidFill>
                            <a:srgbClr val="0000FF"/>
                          </a:solidFill>
                          <a:latin typeface="Times New Roman"/>
                          <a:ea typeface="Times New Roman"/>
                        </a:rPr>
                        <a:t>не более 20 мин. в день</a:t>
                      </a:r>
                      <a:endParaRPr lang="ru-RU" sz="1050">
                        <a:latin typeface="Times New Roman"/>
                        <a:ea typeface="Times New Roman"/>
                      </a:endParaRPr>
                    </a:p>
                  </a:txBody>
                  <a:tcPr marL="53474" marR="5347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1431">
                <a:tc vMerge="1">
                  <a:txBody>
                    <a:bodyPr/>
                    <a:lstStyle/>
                    <a:p>
                      <a:endParaRPr lang="ru-RU"/>
                    </a:p>
                  </a:txBody>
                  <a:tcPr/>
                </a:tc>
                <a:tc gridSpan="3">
                  <a:txBody>
                    <a:bodyPr/>
                    <a:lstStyle/>
                    <a:p>
                      <a:pPr>
                        <a:spcAft>
                          <a:spcPts val="0"/>
                        </a:spcAft>
                      </a:pPr>
                      <a:r>
                        <a:rPr lang="ru-RU" sz="1050">
                          <a:latin typeface="Times New Roman"/>
                          <a:ea typeface="Times New Roman"/>
                        </a:rPr>
                        <a:t>Проводится в форме </a:t>
                      </a:r>
                      <a:r>
                        <a:rPr lang="ru-RU" sz="1050" b="1">
                          <a:solidFill>
                            <a:srgbClr val="0000FF"/>
                          </a:solidFill>
                          <a:latin typeface="Times New Roman"/>
                          <a:ea typeface="Times New Roman"/>
                        </a:rPr>
                        <a:t>самообслуживания, элементарного хозяйственно-бытового труда и труда на природе</a:t>
                      </a:r>
                      <a:r>
                        <a:rPr lang="ru-RU" sz="1050">
                          <a:latin typeface="Times New Roman"/>
                          <a:ea typeface="Times New Roman"/>
                        </a:rPr>
                        <a:t> (сервировка столов, помощь в подготовке к занятиям) – п. 12.22 </a:t>
                      </a:r>
                    </a:p>
                    <a:p>
                      <a:pPr>
                        <a:spcAft>
                          <a:spcPts val="0"/>
                        </a:spcAft>
                      </a:pPr>
                      <a:r>
                        <a:rPr lang="ru-RU" sz="1050">
                          <a:latin typeface="Times New Roman"/>
                          <a:ea typeface="Times New Roman"/>
                        </a:rPr>
                        <a:t>Уход за животными и уход за растениями осуществляется ежедневно и только персоналом ДО (полив растений могут осуществлять дети), размещение аквариумов, животных, птиц в помещениях групповых не допускается – п. 6.13</a:t>
                      </a:r>
                    </a:p>
                  </a:txBody>
                  <a:tcPr marL="53474" marR="5347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528739">
                <a:tc>
                  <a:txBody>
                    <a:bodyPr/>
                    <a:lstStyle/>
                    <a:p>
                      <a:pPr>
                        <a:spcAft>
                          <a:spcPts val="0"/>
                        </a:spcAft>
                      </a:pPr>
                      <a:r>
                        <a:rPr lang="ru-RU" sz="1050" b="1">
                          <a:latin typeface="Times New Roman"/>
                          <a:ea typeface="Times New Roman"/>
                        </a:rPr>
                        <a:t>Продолжительность непрерывного бодрствования детей – п. 12.4</a:t>
                      </a:r>
                      <a:endParaRPr lang="ru-RU" sz="1050">
                        <a:latin typeface="Times New Roman"/>
                        <a:ea typeface="Times New Roman"/>
                      </a:endParaRPr>
                    </a:p>
                  </a:txBody>
                  <a:tcPr marL="53474" marR="5347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pPr>
                      <a:r>
                        <a:rPr lang="ru-RU" sz="800">
                          <a:latin typeface="Times New Roman"/>
                          <a:ea typeface="Times New Roman"/>
                        </a:rPr>
                        <a:t>Дети до 3-х лет – в соответствии с медицинскими рекомендациями</a:t>
                      </a:r>
                      <a:endParaRPr lang="ru-RU" sz="1050">
                        <a:latin typeface="Times New Roman"/>
                        <a:ea typeface="Times New Roman"/>
                      </a:endParaRPr>
                    </a:p>
                  </a:txBody>
                  <a:tcPr marL="53474" marR="5347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spcAft>
                          <a:spcPts val="0"/>
                        </a:spcAft>
                      </a:pPr>
                      <a:r>
                        <a:rPr lang="ru-RU" sz="1050">
                          <a:latin typeface="Times New Roman"/>
                          <a:ea typeface="Times New Roman"/>
                        </a:rPr>
                        <a:t>Максимум для детей 3 – 7 лет: </a:t>
                      </a:r>
                      <a:r>
                        <a:rPr lang="ru-RU" sz="1050" b="1">
                          <a:solidFill>
                            <a:srgbClr val="0000FF"/>
                          </a:solidFill>
                          <a:latin typeface="Times New Roman"/>
                          <a:ea typeface="Times New Roman"/>
                        </a:rPr>
                        <a:t>5,5 – 6 часов</a:t>
                      </a:r>
                      <a:endParaRPr lang="ru-RU" sz="1050">
                        <a:latin typeface="Times New Roman"/>
                        <a:ea typeface="Times New Roman"/>
                      </a:endParaRPr>
                    </a:p>
                  </a:txBody>
                  <a:tcPr marL="53474" marR="5347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r>
              <a:tr h="867462">
                <a:tc>
                  <a:txBody>
                    <a:bodyPr/>
                    <a:lstStyle/>
                    <a:p>
                      <a:pPr>
                        <a:spcAft>
                          <a:spcPts val="0"/>
                        </a:spcAft>
                      </a:pPr>
                      <a:r>
                        <a:rPr lang="ru-RU" sz="1050" b="1">
                          <a:latin typeface="Times New Roman"/>
                          <a:ea typeface="Times New Roman"/>
                        </a:rPr>
                        <a:t>Самостоятельная деятельность детей – п. 12.8</a:t>
                      </a:r>
                      <a:endParaRPr lang="ru-RU" sz="1050">
                        <a:latin typeface="Times New Roman"/>
                        <a:ea typeface="Times New Roman"/>
                      </a:endParaRPr>
                    </a:p>
                  </a:txBody>
                  <a:tcPr marL="53474" marR="5347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pPr>
                      <a:endParaRPr lang="ru-RU" sz="1050">
                        <a:latin typeface="Times New Roman"/>
                        <a:ea typeface="Times New Roman"/>
                      </a:endParaRPr>
                    </a:p>
                  </a:txBody>
                  <a:tcPr marL="53474" marR="5347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spcAft>
                          <a:spcPts val="0"/>
                        </a:spcAft>
                      </a:pPr>
                      <a:r>
                        <a:rPr lang="ru-RU" sz="1050">
                          <a:latin typeface="Times New Roman"/>
                          <a:ea typeface="Times New Roman"/>
                        </a:rPr>
                        <a:t>Самостоятельная деятельность детей 3 – 7 лет (игры, подготовка к образовательной деятельности, личная гигиена): </a:t>
                      </a:r>
                      <a:r>
                        <a:rPr lang="ru-RU" sz="1050" b="1">
                          <a:solidFill>
                            <a:srgbClr val="0000FF"/>
                          </a:solidFill>
                          <a:latin typeface="Times New Roman"/>
                          <a:ea typeface="Times New Roman"/>
                        </a:rPr>
                        <a:t>не менее 3 – 4 часов в день</a:t>
                      </a:r>
                      <a:endParaRPr lang="ru-RU" sz="1050">
                        <a:latin typeface="Times New Roman"/>
                        <a:ea typeface="Times New Roman"/>
                      </a:endParaRPr>
                    </a:p>
                  </a:txBody>
                  <a:tcPr marL="53474" marR="5347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r>
              <a:tr h="1487077">
                <a:tc rowSpan="2">
                  <a:txBody>
                    <a:bodyPr/>
                    <a:lstStyle/>
                    <a:p>
                      <a:pPr>
                        <a:spcAft>
                          <a:spcPts val="0"/>
                        </a:spcAft>
                      </a:pPr>
                      <a:r>
                        <a:rPr lang="ru-RU" sz="1050" b="1">
                          <a:latin typeface="Times New Roman"/>
                          <a:ea typeface="Times New Roman"/>
                        </a:rPr>
                        <a:t>Объём двигательной активности воспитанников </a:t>
                      </a:r>
                      <a:endParaRPr lang="ru-RU" sz="1050">
                        <a:latin typeface="Times New Roman"/>
                        <a:ea typeface="Times New Roman"/>
                      </a:endParaRPr>
                    </a:p>
                    <a:p>
                      <a:pPr>
                        <a:spcAft>
                          <a:spcPts val="0"/>
                        </a:spcAft>
                      </a:pPr>
                      <a:r>
                        <a:rPr lang="ru-RU" sz="1050" b="1">
                          <a:latin typeface="Times New Roman"/>
                          <a:ea typeface="Times New Roman"/>
                        </a:rPr>
                        <a:t>– п. 13.2</a:t>
                      </a:r>
                      <a:endParaRPr lang="ru-RU" sz="1050">
                        <a:latin typeface="Times New Roman"/>
                        <a:ea typeface="Times New Roman"/>
                      </a:endParaRPr>
                    </a:p>
                  </a:txBody>
                  <a:tcPr marL="53474" marR="5347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spcAft>
                          <a:spcPts val="0"/>
                        </a:spcAft>
                      </a:pPr>
                      <a:endParaRPr lang="ru-RU" sz="1050">
                        <a:latin typeface="Times New Roman"/>
                        <a:ea typeface="Times New Roman"/>
                      </a:endParaRPr>
                    </a:p>
                  </a:txBody>
                  <a:tcPr marL="53474" marR="5347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spcAft>
                          <a:spcPts val="0"/>
                        </a:spcAft>
                      </a:pPr>
                      <a:r>
                        <a:rPr lang="ru-RU" sz="1000">
                          <a:latin typeface="Times New Roman"/>
                          <a:ea typeface="Times New Roman"/>
                        </a:rPr>
                        <a:t>Объем двигательной активности воспитанников 5-7 лет в организованных формах оздоровительно-воспитательной деятельности: </a:t>
                      </a:r>
                      <a:r>
                        <a:rPr lang="ru-RU" sz="1000" b="1">
                          <a:solidFill>
                            <a:srgbClr val="0000FF"/>
                          </a:solidFill>
                          <a:latin typeface="Times New Roman"/>
                          <a:ea typeface="Times New Roman"/>
                        </a:rPr>
                        <a:t>до 6-8 часов в неделю</a:t>
                      </a:r>
                      <a:r>
                        <a:rPr lang="ru-RU" sz="1000">
                          <a:latin typeface="Times New Roman"/>
                          <a:ea typeface="Times New Roman"/>
                        </a:rPr>
                        <a:t> с учетом психофизиологических особенностей детей, времени года и режима работы ДО</a:t>
                      </a:r>
                      <a:endParaRPr lang="ru-RU" sz="1050">
                        <a:latin typeface="Times New Roman"/>
                        <a:ea typeface="Times New Roman"/>
                      </a:endParaRPr>
                    </a:p>
                  </a:txBody>
                  <a:tcPr marL="53474" marR="5347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0954">
                <a:tc vMerge="1">
                  <a:txBody>
                    <a:bodyPr/>
                    <a:lstStyle/>
                    <a:p>
                      <a:endParaRPr lang="ru-RU"/>
                    </a:p>
                  </a:txBody>
                  <a:tcPr/>
                </a:tc>
                <a:tc gridSpan="3">
                  <a:txBody>
                    <a:bodyPr/>
                    <a:lstStyle/>
                    <a:p>
                      <a:pPr>
                        <a:spcAft>
                          <a:spcPts val="0"/>
                        </a:spcAft>
                      </a:pPr>
                      <a:r>
                        <a:rPr lang="ru-RU" sz="1050" b="1" u="sng" dirty="0">
                          <a:solidFill>
                            <a:srgbClr val="0000FF"/>
                          </a:solidFill>
                          <a:latin typeface="Times New Roman"/>
                          <a:ea typeface="Times New Roman"/>
                        </a:rPr>
                        <a:t>Формы двигательной деятельности:</a:t>
                      </a:r>
                      <a:r>
                        <a:rPr lang="ru-RU" sz="1050" dirty="0">
                          <a:latin typeface="Times New Roman"/>
                          <a:ea typeface="Times New Roman"/>
                        </a:rPr>
                        <a:t> утренняя гимнастика, занятия физической культурой в помещении и на воздухе, физкультурные минутки, подвижные игры, спортивные упражнения, ритмическая гимнастика, занятия на тренажёрах, плавание и др.)</a:t>
                      </a:r>
                    </a:p>
                  </a:txBody>
                  <a:tcPr marL="53474" marR="5347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
        <p:nvSpPr>
          <p:cNvPr id="37889" name="Rectangle 1"/>
          <p:cNvSpPr>
            <a:spLocks noChangeArrowheads="1"/>
          </p:cNvSpPr>
          <p:nvPr/>
        </p:nvSpPr>
        <p:spPr bwMode="auto">
          <a:xfrm>
            <a:off x="107504"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Используемые сокращения: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*Ясли – группа раннего возраста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 – дошкольная организация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***НОД – непосредственно образовательная деятельность</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83568" y="980728"/>
          <a:ext cx="7560839" cy="4968554"/>
        </p:xfrm>
        <a:graphic>
          <a:graphicData uri="http://schemas.openxmlformats.org/drawingml/2006/table">
            <a:tbl>
              <a:tblPr/>
              <a:tblGrid>
                <a:gridCol w="1073321"/>
                <a:gridCol w="1117468"/>
                <a:gridCol w="1074010"/>
                <a:gridCol w="1074010"/>
                <a:gridCol w="1074010"/>
                <a:gridCol w="1074010"/>
                <a:gridCol w="1074010"/>
              </a:tblGrid>
              <a:tr h="462643">
                <a:tc rowSpan="2">
                  <a:txBody>
                    <a:bodyPr/>
                    <a:lstStyle/>
                    <a:p>
                      <a:pPr algn="ctr">
                        <a:spcAft>
                          <a:spcPts val="0"/>
                        </a:spcAft>
                      </a:pPr>
                      <a:r>
                        <a:rPr lang="ru-RU" sz="1400" dirty="0">
                          <a:latin typeface="Times New Roman"/>
                          <a:ea typeface="Times New Roman"/>
                          <a:cs typeface="Times New Roman"/>
                        </a:rPr>
                        <a:t>Температура воздуха</a:t>
                      </a: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600">
                          <a:latin typeface="Times New Roman"/>
                          <a:ea typeface="Times New Roman"/>
                          <a:cs typeface="Times New Roman"/>
                        </a:rPr>
                        <a:t>Скорость ветра</a:t>
                      </a: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400" b="1">
                          <a:solidFill>
                            <a:srgbClr val="0000FF"/>
                          </a:solidFill>
                          <a:latin typeface="Times New Roman"/>
                          <a:ea typeface="Times New Roman"/>
                          <a:cs typeface="Times New Roman"/>
                        </a:rPr>
                        <a:t>Продолжительность прогулки 4 – 4,5 часа ежедневно</a:t>
                      </a:r>
                      <a:endParaRPr lang="ru-RU" sz="1400">
                        <a:latin typeface="Times New Roman"/>
                        <a:ea typeface="Times New Roman"/>
                        <a:cs typeface="Times New Roman"/>
                      </a:endParaRPr>
                    </a:p>
                    <a:p>
                      <a:pPr algn="ctr">
                        <a:spcAft>
                          <a:spcPts val="0"/>
                        </a:spcAft>
                      </a:pPr>
                      <a:r>
                        <a:rPr lang="ru-RU" sz="1400" b="1">
                          <a:solidFill>
                            <a:srgbClr val="0000FF"/>
                          </a:solidFill>
                          <a:latin typeface="Times New Roman"/>
                          <a:ea typeface="Times New Roman"/>
                          <a:cs typeface="Times New Roman"/>
                        </a:rPr>
                        <a:t>Количество – 2 раза в день</a:t>
                      </a:r>
                      <a:endParaRPr lang="ru-RU" sz="1400">
                        <a:latin typeface="Times New Roman"/>
                        <a:ea typeface="Times New Roman"/>
                        <a:cs typeface="Times New Roman"/>
                      </a:endParaRPr>
                    </a:p>
                  </a:txBody>
                  <a:tcPr marL="60065" marR="6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93965">
                <a:tc vMerge="1">
                  <a:txBody>
                    <a:bodyPr/>
                    <a:lstStyle/>
                    <a:p>
                      <a:endParaRPr lang="ru-RU"/>
                    </a:p>
                  </a:txBody>
                  <a:tcPr/>
                </a:tc>
                <a:tc vMerge="1">
                  <a:txBody>
                    <a:bodyPr/>
                    <a:lstStyle/>
                    <a:p>
                      <a:endParaRPr lang="ru-RU"/>
                    </a:p>
                  </a:txBody>
                  <a:tcPr/>
                </a:tc>
                <a:tc>
                  <a:txBody>
                    <a:bodyPr/>
                    <a:lstStyle/>
                    <a:p>
                      <a:pPr algn="ctr">
                        <a:spcAft>
                          <a:spcPts val="0"/>
                        </a:spcAft>
                      </a:pPr>
                      <a:r>
                        <a:rPr lang="ru-RU" sz="1400">
                          <a:latin typeface="Times New Roman"/>
                          <a:ea typeface="Times New Roman"/>
                          <a:cs typeface="Times New Roman"/>
                        </a:rPr>
                        <a:t>Ясли</a:t>
                      </a:r>
                    </a:p>
                    <a:p>
                      <a:pPr algn="ctr">
                        <a:spcAft>
                          <a:spcPts val="0"/>
                        </a:spcAft>
                      </a:pPr>
                      <a:r>
                        <a:rPr lang="ru-RU" sz="1400">
                          <a:latin typeface="Times New Roman"/>
                          <a:ea typeface="Times New Roman"/>
                          <a:cs typeface="Times New Roman"/>
                        </a:rPr>
                        <a:t>2 – 3 года</a:t>
                      </a:r>
                    </a:p>
                  </a:txBody>
                  <a:tcPr marL="60065" marR="6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Младшая гр.</a:t>
                      </a:r>
                    </a:p>
                    <a:p>
                      <a:pPr algn="ctr">
                        <a:spcAft>
                          <a:spcPts val="0"/>
                        </a:spcAft>
                      </a:pPr>
                      <a:r>
                        <a:rPr lang="ru-RU" sz="1400">
                          <a:latin typeface="Times New Roman"/>
                          <a:ea typeface="Times New Roman"/>
                          <a:cs typeface="Times New Roman"/>
                        </a:rPr>
                        <a:t>3 – 4 года</a:t>
                      </a:r>
                    </a:p>
                  </a:txBody>
                  <a:tcPr marL="60065" marR="6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Средняя гр.</a:t>
                      </a:r>
                    </a:p>
                    <a:p>
                      <a:pPr algn="ctr">
                        <a:spcAft>
                          <a:spcPts val="0"/>
                        </a:spcAft>
                      </a:pPr>
                      <a:r>
                        <a:rPr lang="ru-RU" sz="1400">
                          <a:latin typeface="Times New Roman"/>
                          <a:ea typeface="Times New Roman"/>
                          <a:cs typeface="Times New Roman"/>
                        </a:rPr>
                        <a:t>4 – 5 лет</a:t>
                      </a:r>
                    </a:p>
                  </a:txBody>
                  <a:tcPr marL="60065" marR="6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Старшая гр. 5 – 6 лет</a:t>
                      </a:r>
                    </a:p>
                  </a:txBody>
                  <a:tcPr marL="60065" marR="6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Подгот. гр. </a:t>
                      </a:r>
                    </a:p>
                    <a:p>
                      <a:pPr algn="ctr">
                        <a:spcAft>
                          <a:spcPts val="0"/>
                        </a:spcAft>
                      </a:pPr>
                      <a:r>
                        <a:rPr lang="ru-RU" sz="1400">
                          <a:latin typeface="Times New Roman"/>
                          <a:ea typeface="Times New Roman"/>
                          <a:cs typeface="Times New Roman"/>
                        </a:rPr>
                        <a:t>6 – 7 лет</a:t>
                      </a:r>
                    </a:p>
                  </a:txBody>
                  <a:tcPr marL="60065" marR="6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3">
                <a:tc>
                  <a:txBody>
                    <a:bodyPr/>
                    <a:lstStyle/>
                    <a:p>
                      <a:pPr>
                        <a:spcAft>
                          <a:spcPts val="0"/>
                        </a:spcAft>
                      </a:pPr>
                      <a:r>
                        <a:rPr lang="ru-RU" sz="1400">
                          <a:latin typeface="Times New Roman"/>
                          <a:ea typeface="Times New Roman"/>
                          <a:cs typeface="Times New Roman"/>
                        </a:rPr>
                        <a:t>от  -15</a:t>
                      </a:r>
                      <a:r>
                        <a:rPr lang="ru-RU" sz="1400" baseline="30000">
                          <a:latin typeface="Times New Roman"/>
                          <a:ea typeface="Times New Roman"/>
                          <a:cs typeface="Times New Roman"/>
                        </a:rPr>
                        <a:t>0</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a:latin typeface="Times New Roman"/>
                          <a:ea typeface="Times New Roman"/>
                          <a:cs typeface="Times New Roman"/>
                        </a:rPr>
                        <a:t>до 7 м/с</a:t>
                      </a: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011">
                <a:tc>
                  <a:txBody>
                    <a:bodyPr/>
                    <a:lstStyle/>
                    <a:p>
                      <a:pPr>
                        <a:spcAft>
                          <a:spcPts val="0"/>
                        </a:spcAft>
                      </a:pPr>
                      <a:r>
                        <a:rPr lang="ru-RU" sz="1400">
                          <a:latin typeface="Times New Roman"/>
                          <a:ea typeface="Times New Roman"/>
                          <a:cs typeface="Times New Roman"/>
                        </a:rPr>
                        <a:t>ниже  -15</a:t>
                      </a:r>
                      <a:r>
                        <a:rPr lang="ru-RU" sz="1400" baseline="30000">
                          <a:latin typeface="Times New Roman"/>
                          <a:ea typeface="Times New Roman"/>
                          <a:cs typeface="Times New Roman"/>
                        </a:rPr>
                        <a:t>0</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a:latin typeface="Times New Roman"/>
                          <a:ea typeface="Times New Roman"/>
                          <a:cs typeface="Times New Roman"/>
                        </a:rPr>
                        <a:t>более 7 м/с</a:t>
                      </a: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p>
                      <a:pPr>
                        <a:spcAft>
                          <a:spcPts val="0"/>
                        </a:spcAft>
                      </a:pPr>
                      <a:r>
                        <a:rPr lang="ru-RU" sz="1100">
                          <a:latin typeface="Times New Roman"/>
                          <a:ea typeface="Times New Roman"/>
                          <a:cs typeface="Times New Roman"/>
                        </a:rPr>
                        <a:t>Время прогулки сокращается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p>
                      <a:pPr>
                        <a:spcAft>
                          <a:spcPts val="0"/>
                        </a:spcAft>
                      </a:pPr>
                      <a:r>
                        <a:rPr lang="ru-RU" sz="1100">
                          <a:latin typeface="Times New Roman"/>
                          <a:ea typeface="Times New Roman"/>
                          <a:cs typeface="Times New Roman"/>
                        </a:rPr>
                        <a:t>Время прогулки сокращается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p>
                      <a:pPr>
                        <a:spcAft>
                          <a:spcPts val="0"/>
                        </a:spcAft>
                      </a:pPr>
                      <a:r>
                        <a:rPr lang="ru-RU" sz="1100">
                          <a:latin typeface="Times New Roman"/>
                          <a:ea typeface="Times New Roman"/>
                          <a:cs typeface="Times New Roman"/>
                        </a:rPr>
                        <a:t>Время прогулки сокращается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p>
                      <a:pPr>
                        <a:spcAft>
                          <a:spcPts val="0"/>
                        </a:spcAft>
                      </a:pPr>
                      <a:r>
                        <a:rPr lang="ru-RU" sz="1100">
                          <a:latin typeface="Times New Roman"/>
                          <a:ea typeface="Times New Roman"/>
                          <a:cs typeface="Times New Roman"/>
                        </a:rPr>
                        <a:t>Время прогулки сокращается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p>
                      <a:pPr>
                        <a:spcAft>
                          <a:spcPts val="0"/>
                        </a:spcAft>
                      </a:pPr>
                      <a:r>
                        <a:rPr lang="ru-RU" sz="1100">
                          <a:latin typeface="Times New Roman"/>
                          <a:ea typeface="Times New Roman"/>
                          <a:cs typeface="Times New Roman"/>
                        </a:rPr>
                        <a:t>Время прогулки сокращается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011">
                <a:tc>
                  <a:txBody>
                    <a:bodyPr/>
                    <a:lstStyle/>
                    <a:p>
                      <a:pPr>
                        <a:spcAft>
                          <a:spcPts val="0"/>
                        </a:spcAft>
                      </a:pPr>
                      <a:r>
                        <a:rPr lang="ru-RU" sz="1400">
                          <a:latin typeface="Times New Roman"/>
                          <a:ea typeface="Times New Roman"/>
                          <a:cs typeface="Times New Roman"/>
                        </a:rPr>
                        <a:t>ниже  -15</a:t>
                      </a:r>
                      <a:r>
                        <a:rPr lang="ru-RU" sz="1400" baseline="30000">
                          <a:latin typeface="Times New Roman"/>
                          <a:ea typeface="Times New Roman"/>
                          <a:cs typeface="Times New Roman"/>
                        </a:rPr>
                        <a:t>0</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a:latin typeface="Times New Roman"/>
                          <a:ea typeface="Times New Roman"/>
                          <a:cs typeface="Times New Roman"/>
                        </a:rPr>
                        <a:t>более 15 м/с</a:t>
                      </a: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Для детей </a:t>
                      </a:r>
                      <a:endParaRPr lang="ru-RU" sz="1400">
                        <a:latin typeface="Times New Roman"/>
                        <a:ea typeface="Times New Roman"/>
                        <a:cs typeface="Times New Roman"/>
                      </a:endParaRPr>
                    </a:p>
                    <a:p>
                      <a:pPr>
                        <a:spcAft>
                          <a:spcPts val="0"/>
                        </a:spcAft>
                      </a:pPr>
                      <a:r>
                        <a:rPr lang="ru-RU" sz="1100">
                          <a:latin typeface="Times New Roman"/>
                          <a:ea typeface="Times New Roman"/>
                          <a:cs typeface="Times New Roman"/>
                        </a:rPr>
                        <a:t>до 4-х лет прогулка не проводится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Для детей </a:t>
                      </a:r>
                      <a:endParaRPr lang="ru-RU" sz="1400">
                        <a:latin typeface="Times New Roman"/>
                        <a:ea typeface="Times New Roman"/>
                        <a:cs typeface="Times New Roman"/>
                      </a:endParaRPr>
                    </a:p>
                    <a:p>
                      <a:pPr>
                        <a:spcAft>
                          <a:spcPts val="0"/>
                        </a:spcAft>
                      </a:pPr>
                      <a:r>
                        <a:rPr lang="ru-RU" sz="1100">
                          <a:latin typeface="Times New Roman"/>
                          <a:ea typeface="Times New Roman"/>
                          <a:cs typeface="Times New Roman"/>
                        </a:rPr>
                        <a:t>до 4-х лет прогулка не проводится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p>
                      <a:pPr>
                        <a:spcAft>
                          <a:spcPts val="0"/>
                        </a:spcAft>
                      </a:pPr>
                      <a:r>
                        <a:rPr lang="ru-RU" sz="1100">
                          <a:latin typeface="Times New Roman"/>
                          <a:ea typeface="Times New Roman"/>
                          <a:cs typeface="Times New Roman"/>
                        </a:rPr>
                        <a:t>Время прогулки сокращается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p>
                      <a:pPr>
                        <a:spcAft>
                          <a:spcPts val="0"/>
                        </a:spcAft>
                      </a:pPr>
                      <a:r>
                        <a:rPr lang="ru-RU" sz="1100">
                          <a:latin typeface="Times New Roman"/>
                          <a:ea typeface="Times New Roman"/>
                          <a:cs typeface="Times New Roman"/>
                        </a:rPr>
                        <a:t>Время прогулки сокращается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a:solidFill>
                            <a:srgbClr val="0000FF"/>
                          </a:solidFill>
                          <a:latin typeface="Times New Roman"/>
                          <a:ea typeface="Times New Roman"/>
                          <a:cs typeface="Times New Roman"/>
                        </a:rPr>
                        <a:t>Гуляют </a:t>
                      </a:r>
                      <a:endParaRPr lang="ru-RU" sz="1400">
                        <a:latin typeface="Times New Roman"/>
                        <a:ea typeface="Times New Roman"/>
                        <a:cs typeface="Times New Roman"/>
                      </a:endParaRPr>
                    </a:p>
                    <a:p>
                      <a:pPr>
                        <a:spcAft>
                          <a:spcPts val="0"/>
                        </a:spcAft>
                      </a:pPr>
                      <a:r>
                        <a:rPr lang="ru-RU" sz="1100">
                          <a:latin typeface="Times New Roman"/>
                          <a:ea typeface="Times New Roman"/>
                          <a:cs typeface="Times New Roman"/>
                        </a:rPr>
                        <a:t>Время прогулки сокращается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011">
                <a:tc>
                  <a:txBody>
                    <a:bodyPr/>
                    <a:lstStyle/>
                    <a:p>
                      <a:pPr>
                        <a:spcAft>
                          <a:spcPts val="0"/>
                        </a:spcAft>
                      </a:pPr>
                      <a:r>
                        <a:rPr lang="ru-RU" sz="1400">
                          <a:latin typeface="Times New Roman"/>
                          <a:ea typeface="Times New Roman"/>
                          <a:cs typeface="Times New Roman"/>
                        </a:rPr>
                        <a:t>ниже  -20</a:t>
                      </a:r>
                      <a:r>
                        <a:rPr lang="ru-RU" sz="1400" baseline="30000">
                          <a:latin typeface="Times New Roman"/>
                          <a:ea typeface="Times New Roman"/>
                          <a:cs typeface="Times New Roman"/>
                        </a:rPr>
                        <a:t>0</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a:latin typeface="Times New Roman"/>
                          <a:ea typeface="Times New Roman"/>
                          <a:cs typeface="Times New Roman"/>
                        </a:rPr>
                        <a:t>более 15 м/с</a:t>
                      </a: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Прогулка не проводится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Прогулка не проводится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Прогулка не проводится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Для детей </a:t>
                      </a:r>
                      <a:endParaRPr lang="ru-RU" sz="1400">
                        <a:latin typeface="Times New Roman"/>
                        <a:ea typeface="Times New Roman"/>
                        <a:cs typeface="Times New Roman"/>
                      </a:endParaRPr>
                    </a:p>
                    <a:p>
                      <a:pPr>
                        <a:spcAft>
                          <a:spcPts val="0"/>
                        </a:spcAft>
                      </a:pPr>
                      <a:r>
                        <a:rPr lang="ru-RU" sz="1100">
                          <a:latin typeface="Times New Roman"/>
                          <a:ea typeface="Times New Roman"/>
                          <a:cs typeface="Times New Roman"/>
                        </a:rPr>
                        <a:t>5-7 лет прогулка не проводится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Для детей </a:t>
                      </a:r>
                      <a:endParaRPr lang="ru-RU" sz="1400">
                        <a:latin typeface="Times New Roman"/>
                        <a:ea typeface="Times New Roman"/>
                        <a:cs typeface="Times New Roman"/>
                      </a:endParaRPr>
                    </a:p>
                    <a:p>
                      <a:pPr>
                        <a:spcAft>
                          <a:spcPts val="0"/>
                        </a:spcAft>
                      </a:pPr>
                      <a:r>
                        <a:rPr lang="ru-RU" sz="1100">
                          <a:latin typeface="Times New Roman"/>
                          <a:ea typeface="Times New Roman"/>
                          <a:cs typeface="Times New Roman"/>
                        </a:rPr>
                        <a:t>5-7 лет прогулка не проводится</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5">
                <a:tc gridSpan="2">
                  <a:txBody>
                    <a:bodyPr/>
                    <a:lstStyle/>
                    <a:p>
                      <a:pPr algn="ctr">
                        <a:spcAft>
                          <a:spcPts val="0"/>
                        </a:spcAft>
                      </a:pPr>
                      <a:r>
                        <a:rPr lang="ru-RU" sz="1600">
                          <a:latin typeface="Times New Roman"/>
                          <a:ea typeface="Times New Roman"/>
                          <a:cs typeface="Times New Roman"/>
                        </a:rPr>
                        <a:t>Летний период</a:t>
                      </a:r>
                    </a:p>
                    <a:p>
                      <a:pPr algn="ctr">
                        <a:spcAft>
                          <a:spcPts val="0"/>
                        </a:spcAft>
                      </a:pPr>
                      <a:r>
                        <a:rPr lang="ru-RU" sz="1600">
                          <a:latin typeface="Times New Roman"/>
                          <a:ea typeface="Times New Roman"/>
                          <a:cs typeface="Times New Roman"/>
                        </a:rPr>
                        <a:t>(п. 12.19)</a:t>
                      </a: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5">
                  <a:txBody>
                    <a:bodyPr/>
                    <a:lstStyle/>
                    <a:p>
                      <a:pPr algn="ctr">
                        <a:spcAft>
                          <a:spcPts val="0"/>
                        </a:spcAft>
                      </a:pPr>
                      <a:r>
                        <a:rPr lang="ru-RU" sz="1400" b="1">
                          <a:solidFill>
                            <a:srgbClr val="0000FF"/>
                          </a:solidFill>
                          <a:latin typeface="Times New Roman"/>
                          <a:ea typeface="Times New Roman"/>
                          <a:cs typeface="Times New Roman"/>
                        </a:rPr>
                        <a:t>Максимальное пребывание на открытом воздухе (п. 13.10)</a:t>
                      </a:r>
                      <a:endParaRPr lang="ru-RU" sz="1400">
                        <a:latin typeface="Times New Roman"/>
                        <a:ea typeface="Times New Roman"/>
                        <a:cs typeface="Times New Roman"/>
                      </a:endParaRPr>
                    </a:p>
                    <a:p>
                      <a:pPr algn="ctr">
                        <a:spcAft>
                          <a:spcPts val="0"/>
                        </a:spcAft>
                      </a:pPr>
                      <a:r>
                        <a:rPr lang="ru-RU" sz="1400" b="1">
                          <a:solidFill>
                            <a:srgbClr val="0000FF"/>
                          </a:solidFill>
                          <a:latin typeface="Times New Roman"/>
                          <a:ea typeface="Times New Roman"/>
                          <a:cs typeface="Times New Roman"/>
                        </a:rPr>
                        <a:t>Продолжительность прогулок увеличивается (п. 12.19)</a:t>
                      </a:r>
                      <a:endParaRPr lang="ru-RU" sz="140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28735">
                <a:tc gridSpan="2">
                  <a:txBody>
                    <a:bodyPr/>
                    <a:lstStyle/>
                    <a:p>
                      <a:pPr algn="ctr">
                        <a:spcAft>
                          <a:spcPts val="0"/>
                        </a:spcAft>
                      </a:pPr>
                      <a:r>
                        <a:rPr lang="ru-RU" sz="1600" dirty="0">
                          <a:latin typeface="Times New Roman"/>
                          <a:ea typeface="Times New Roman"/>
                          <a:cs typeface="Times New Roman"/>
                        </a:rPr>
                        <a:t>Дни каникул</a:t>
                      </a:r>
                    </a:p>
                    <a:p>
                      <a:pPr algn="ctr">
                        <a:spcAft>
                          <a:spcPts val="0"/>
                        </a:spcAft>
                      </a:pPr>
                      <a:r>
                        <a:rPr lang="ru-RU" sz="1600" dirty="0">
                          <a:latin typeface="Times New Roman"/>
                          <a:ea typeface="Times New Roman"/>
                          <a:cs typeface="Times New Roman"/>
                        </a:rPr>
                        <a:t>(п. 12.19)</a:t>
                      </a: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5">
                  <a:txBody>
                    <a:bodyPr/>
                    <a:lstStyle/>
                    <a:p>
                      <a:pPr algn="ctr">
                        <a:spcAft>
                          <a:spcPts val="0"/>
                        </a:spcAft>
                      </a:pPr>
                      <a:r>
                        <a:rPr lang="ru-RU" sz="1400" b="1" dirty="0">
                          <a:solidFill>
                            <a:srgbClr val="0000FF"/>
                          </a:solidFill>
                          <a:latin typeface="Times New Roman"/>
                          <a:ea typeface="Times New Roman"/>
                          <a:cs typeface="Times New Roman"/>
                        </a:rPr>
                        <a:t>Продолжительность прогулок увеличивается (п. 12.19)</a:t>
                      </a:r>
                      <a:endParaRPr lang="ru-RU" sz="1400" dirty="0">
                        <a:latin typeface="Times New Roman"/>
                        <a:ea typeface="Times New Roman"/>
                        <a:cs typeface="Times New Roman"/>
                      </a:endParaRPr>
                    </a:p>
                  </a:txBody>
                  <a:tcPr marL="60065" marR="60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38913" name="Rectangle 1"/>
          <p:cNvSpPr>
            <a:spLocks noChangeArrowheads="1"/>
          </p:cNvSpPr>
          <p:nvPr/>
        </p:nvSpPr>
        <p:spPr bwMode="auto">
          <a:xfrm>
            <a:off x="1763688" y="260648"/>
            <a:ext cx="5249514"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99"/>
                </a:solidFill>
                <a:effectLst/>
                <a:latin typeface="Comic Sans MS" pitchFamily="66" charset="0"/>
                <a:ea typeface="Times New Roman" pitchFamily="18" charset="0"/>
                <a:cs typeface="Arial" pitchFamily="34" charset="0"/>
              </a:rPr>
              <a:t>Прогулка</a:t>
            </a:r>
            <a:r>
              <a:rPr kumimoji="0" lang="ru-RU" sz="2000" b="0" i="0" u="none" strike="noStrike" cap="none" normalizeH="0" baseline="0" dirty="0" smtClean="0">
                <a:ln>
                  <a:noFill/>
                </a:ln>
                <a:solidFill>
                  <a:srgbClr val="000099"/>
                </a:solidFill>
                <a:effectLst/>
                <a:latin typeface="Comic Sans MS" pitchFamily="66" charset="0"/>
                <a:ea typeface="Times New Roman" pitchFamily="18" charset="0"/>
                <a:cs typeface="Arial" pitchFamily="34" charset="0"/>
              </a:rPr>
              <a:t> (</a:t>
            </a:r>
            <a:r>
              <a:rPr kumimoji="0" lang="ru-RU" sz="2000" b="0" i="0" u="none" strike="noStrike" cap="none" normalizeH="0" baseline="0" dirty="0" err="1" smtClean="0">
                <a:ln>
                  <a:noFill/>
                </a:ln>
                <a:solidFill>
                  <a:srgbClr val="000099"/>
                </a:solidFill>
                <a:effectLst/>
                <a:latin typeface="Comic Sans MS" pitchFamily="66" charset="0"/>
                <a:ea typeface="Times New Roman" pitchFamily="18" charset="0"/>
                <a:cs typeface="Arial" pitchFamily="34" charset="0"/>
              </a:rPr>
              <a:t>СанПиН</a:t>
            </a:r>
            <a:r>
              <a:rPr kumimoji="0" lang="ru-RU" sz="2000" b="0" i="0" u="none" strike="noStrike" cap="none" normalizeH="0" baseline="0" dirty="0" smtClean="0">
                <a:ln>
                  <a:noFill/>
                </a:ln>
                <a:solidFill>
                  <a:srgbClr val="000099"/>
                </a:solidFill>
                <a:effectLst/>
                <a:latin typeface="Comic Sans MS" pitchFamily="66" charset="0"/>
                <a:ea typeface="Times New Roman" pitchFamily="18" charset="0"/>
                <a:cs typeface="Arial" pitchFamily="34" charset="0"/>
              </a:rPr>
              <a:t> 2.4.1.3049-13– п.12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251520" y="1412776"/>
            <a:ext cx="6768752" cy="1015663"/>
          </a:xfrm>
          <a:prstGeom prst="rect">
            <a:avLst/>
          </a:prstGeom>
        </p:spPr>
        <p:txBody>
          <a:bodyPr wrap="square">
            <a:spAutoFit/>
          </a:bodyPr>
          <a:lstStyle/>
          <a:p>
            <a:pPr algn="ctr"/>
            <a:r>
              <a:rPr lang="ru-RU" sz="2000" b="1" dirty="0" smtClean="0">
                <a:solidFill>
                  <a:srgbClr val="000099"/>
                </a:solidFill>
                <a:effectLst>
                  <a:outerShdw blurRad="38100" dist="38100" dir="2700000" algn="tl">
                    <a:srgbClr val="000000">
                      <a:alpha val="43137"/>
                    </a:srgbClr>
                  </a:outerShdw>
                </a:effectLst>
                <a:latin typeface="Comic Sans MS" pitchFamily="66" charset="0"/>
              </a:rPr>
              <a:t>ДОМАШНЕЕ ЗАДАНИЕ:</a:t>
            </a:r>
          </a:p>
          <a:p>
            <a:pPr algn="ctr"/>
            <a:endParaRPr lang="ru-RU" sz="2000" b="1" dirty="0" smtClean="0">
              <a:solidFill>
                <a:srgbClr val="000099"/>
              </a:solidFill>
              <a:effectLst>
                <a:outerShdw blurRad="38100" dist="38100" dir="2700000" algn="tl">
                  <a:srgbClr val="000000">
                    <a:alpha val="43137"/>
                  </a:srgbClr>
                </a:outerShdw>
              </a:effectLst>
              <a:latin typeface="Comic Sans MS" pitchFamily="66" charset="0"/>
            </a:endParaRPr>
          </a:p>
          <a:p>
            <a:pPr marL="342900" indent="-342900">
              <a:buAutoNum type="arabicPeriod"/>
            </a:pPr>
            <a:r>
              <a:rPr lang="ru-RU" sz="2000" b="1" dirty="0" smtClean="0">
                <a:solidFill>
                  <a:srgbClr val="000099"/>
                </a:solidFill>
                <a:effectLst>
                  <a:outerShdw blurRad="38100" dist="38100" dir="2700000" algn="tl">
                    <a:srgbClr val="000000">
                      <a:alpha val="43137"/>
                    </a:srgbClr>
                  </a:outerShdw>
                </a:effectLst>
                <a:latin typeface="Comic Sans MS" pitchFamily="66" charset="0"/>
              </a:rPr>
              <a:t>Возрастные особенности от рождения до года.</a:t>
            </a:r>
            <a:endParaRPr lang="ru-RU" sz="2000" b="1" dirty="0" smtClean="0">
              <a:solidFill>
                <a:srgbClr val="000099"/>
              </a:solidFill>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cademy.cross-kpk.ru/bank/9/003/image/mivanie.jpg"/>
          <p:cNvPicPr/>
          <p:nvPr/>
        </p:nvPicPr>
        <p:blipFill>
          <a:blip r:embed="rId2" cstate="print"/>
          <a:srcRect/>
          <a:stretch>
            <a:fillRect/>
          </a:stretch>
        </p:blipFill>
        <p:spPr bwMode="auto">
          <a:xfrm>
            <a:off x="2018347" y="1323022"/>
            <a:ext cx="5107305" cy="4211955"/>
          </a:xfrm>
          <a:prstGeom prst="rect">
            <a:avLst/>
          </a:prstGeom>
          <a:noFill/>
          <a:ln w="9525">
            <a:noFill/>
            <a:miter lim="800000"/>
            <a:headEnd/>
            <a:tailEnd/>
          </a:ln>
        </p:spPr>
      </p:pic>
      <p:sp>
        <p:nvSpPr>
          <p:cNvPr id="3" name="Прямоугольник 2"/>
          <p:cNvSpPr/>
          <p:nvPr/>
        </p:nvSpPr>
        <p:spPr>
          <a:xfrm>
            <a:off x="2443628" y="908720"/>
            <a:ext cx="4256743" cy="369332"/>
          </a:xfrm>
          <a:prstGeom prst="rect">
            <a:avLst/>
          </a:prstGeom>
        </p:spPr>
        <p:txBody>
          <a:bodyPr wrap="square">
            <a:spAutoFit/>
          </a:bodyPr>
          <a:lstStyle/>
          <a:p>
            <a:r>
              <a:rPr lang="ru-RU" dirty="0" smtClean="0"/>
              <a:t>Каждое утро все дети должны умываться</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95536" y="1412776"/>
            <a:ext cx="7704856" cy="2246769"/>
          </a:xfrm>
          <a:prstGeom prst="rect">
            <a:avLst/>
          </a:prstGeom>
        </p:spPr>
        <p:txBody>
          <a:bodyPr wrap="square">
            <a:spAutoFit/>
          </a:bodyPr>
          <a:lstStyle/>
          <a:p>
            <a:r>
              <a:rPr lang="ru-RU" sz="2800" b="1" i="1" dirty="0" smtClean="0">
                <a:solidFill>
                  <a:srgbClr val="0070C0"/>
                </a:solidFill>
                <a:latin typeface="Comic Sans MS" pitchFamily="66" charset="0"/>
              </a:rPr>
              <a:t>Режим</a:t>
            </a:r>
            <a:r>
              <a:rPr lang="ru-RU" sz="2800" dirty="0" smtClean="0">
                <a:solidFill>
                  <a:srgbClr val="0070C0"/>
                </a:solidFill>
                <a:latin typeface="Comic Sans MS" pitchFamily="66" charset="0"/>
              </a:rPr>
              <a:t> - это рациональное распределение во времени </a:t>
            </a:r>
            <a:r>
              <a:rPr lang="ru-RU" sz="2800" dirty="0" smtClean="0">
                <a:solidFill>
                  <a:srgbClr val="0070C0"/>
                </a:solidFill>
                <a:latin typeface="Comic Sans MS" pitchFamily="66" charset="0"/>
              </a:rPr>
              <a:t>основных физиологических потребностей ребенка </a:t>
            </a:r>
            <a:r>
              <a:rPr lang="ru-RU" sz="2800" dirty="0" smtClean="0">
                <a:solidFill>
                  <a:srgbClr val="0070C0"/>
                </a:solidFill>
                <a:latin typeface="Comic Sans MS" pitchFamily="66" charset="0"/>
              </a:rPr>
              <a:t>(сон, прием пищи, бодрствование), </a:t>
            </a:r>
            <a:r>
              <a:rPr lang="ru-RU" sz="2800" dirty="0" smtClean="0">
                <a:solidFill>
                  <a:srgbClr val="0070C0"/>
                </a:solidFill>
                <a:latin typeface="Comic Sans MS" pitchFamily="66" charset="0"/>
              </a:rPr>
              <a:t>и смена видов деятельности</a:t>
            </a:r>
            <a:endParaRPr lang="ru-RU" sz="2800" dirty="0">
              <a:solidFill>
                <a:srgbClr val="0070C0"/>
              </a:solidFill>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1" name="Rectangle 1"/>
          <p:cNvSpPr>
            <a:spLocks noChangeArrowheads="1"/>
          </p:cNvSpPr>
          <p:nvPr/>
        </p:nvSpPr>
        <p:spPr bwMode="auto">
          <a:xfrm>
            <a:off x="107504" y="888395"/>
            <a:ext cx="885698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70C0"/>
                </a:solidFill>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Бодрствование</a:t>
            </a:r>
            <a:r>
              <a:rPr kumimoji="0" lang="ru-RU" sz="2000" b="1" i="0" u="none" strike="noStrike" cap="none" normalizeH="0" baseline="0" dirty="0" smtClean="0">
                <a:ln>
                  <a:noFill/>
                </a:ln>
                <a:solidFill>
                  <a:srgbClr val="0070C0"/>
                </a:solidFill>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a:t>
            </a:r>
            <a:r>
              <a:rPr kumimoji="0" lang="ru-RU" sz="2000" b="0" i="0" u="none" strike="noStrike" cap="none" normalizeH="0" baseline="0" dirty="0" smtClean="0">
                <a:ln>
                  <a:noFill/>
                </a:ln>
                <a:solidFill>
                  <a:srgbClr val="0070C0"/>
                </a:solidFill>
                <a:effectLst/>
                <a:latin typeface="Comic Sans MS" pitchFamily="66" charset="0"/>
                <a:ea typeface="Times New Roman" pitchFamily="18" charset="0"/>
                <a:cs typeface="Times New Roman" pitchFamily="18" charset="0"/>
              </a:rPr>
              <a:t>- это деятельное состояние коры головного мозга, которое поддерживается раздражителями из внешнего мира.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70C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70C0"/>
                </a:solidFill>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Сон</a:t>
            </a:r>
            <a:r>
              <a:rPr kumimoji="0" lang="ru-RU" sz="2000" b="0" i="0" u="none" strike="noStrike" cap="none" normalizeH="0" baseline="0" dirty="0" smtClean="0">
                <a:ln>
                  <a:noFill/>
                </a:ln>
                <a:solidFill>
                  <a:srgbClr val="0070C0"/>
                </a:solidFill>
                <a:effectLst/>
                <a:latin typeface="Comic Sans MS" pitchFamily="66" charset="0"/>
                <a:ea typeface="Times New Roman" pitchFamily="18" charset="0"/>
                <a:cs typeface="Times New Roman" pitchFamily="18" charset="0"/>
              </a:rPr>
              <a:t> - это также активный процесс, поскольку многие нервные клетки во время сна находятся в активном состоянии. Но деятельность органов чувств в это время заторможена. Сон возникает в результате естественной усталости после достаточного по длительности (в соответствии с возрастом) бодрствования. Чередование сна и бодрствования - важное условие нормальной психической деятельности человека.</a:t>
            </a:r>
            <a:endParaRPr kumimoji="0" lang="ru-RU" sz="3200" b="0" i="0" u="none" strike="noStrike" cap="none" normalizeH="0" baseline="0" dirty="0" smtClean="0">
              <a:ln>
                <a:noFill/>
              </a:ln>
              <a:solidFill>
                <a:srgbClr val="0070C0"/>
              </a:solidFill>
              <a:effectLst/>
              <a:latin typeface="Comic Sans MS" pitchFamily="66"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5220072" y="3789040"/>
            <a:ext cx="3719990" cy="29759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7" name="Rectangle 1"/>
          <p:cNvSpPr>
            <a:spLocks noChangeArrowheads="1"/>
          </p:cNvSpPr>
          <p:nvPr/>
        </p:nvSpPr>
        <p:spPr bwMode="auto">
          <a:xfrm>
            <a:off x="107504" y="116632"/>
            <a:ext cx="88569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70C0"/>
                </a:solidFill>
                <a:effectLst/>
                <a:latin typeface="Comic Sans MS" pitchFamily="66" charset="0"/>
                <a:ea typeface="Times New Roman" pitchFamily="18" charset="0"/>
                <a:cs typeface="Times New Roman" pitchFamily="18" charset="0"/>
              </a:rPr>
              <a:t>Показателями правильно составленного режима являются: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70C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70C0"/>
                </a:solidFill>
                <a:effectLst/>
                <a:latin typeface="Comic Sans MS" pitchFamily="66" charset="0"/>
                <a:ea typeface="Times New Roman" pitchFamily="18" charset="0"/>
                <a:cs typeface="Times New Roman" pitchFamily="18" charset="0"/>
              </a:rPr>
              <a:t>1. Отсутствие у ребенка отрицательных эмоций (плача, капризов, негативных реакций и т.д.).</a:t>
            </a:r>
            <a:endParaRPr kumimoji="0" lang="ru-RU" sz="2400" b="0" i="0" u="none" strike="noStrike" cap="none" normalizeH="0" baseline="0" dirty="0" smtClean="0">
              <a:ln>
                <a:noFill/>
              </a:ln>
              <a:solidFill>
                <a:srgbClr val="0070C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70C0"/>
                </a:solidFill>
                <a:effectLst/>
                <a:latin typeface="Comic Sans MS" pitchFamily="66" charset="0"/>
                <a:ea typeface="Times New Roman" pitchFamily="18" charset="0"/>
                <a:cs typeface="Times New Roman" pitchFamily="18" charset="0"/>
              </a:rPr>
              <a:t>2. Уровень деятельности ребенка соответствует возрасту.</a:t>
            </a:r>
            <a:endParaRPr kumimoji="0" lang="ru-RU" sz="2400" b="0" i="0" u="none" strike="noStrike" cap="none" normalizeH="0" baseline="0" dirty="0" smtClean="0">
              <a:ln>
                <a:noFill/>
              </a:ln>
              <a:solidFill>
                <a:srgbClr val="0070C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70C0"/>
                </a:solidFill>
                <a:effectLst/>
                <a:latin typeface="Comic Sans MS" pitchFamily="66" charset="0"/>
                <a:ea typeface="Times New Roman" pitchFamily="18" charset="0"/>
                <a:cs typeface="Times New Roman" pitchFamily="18" charset="0"/>
              </a:rPr>
              <a:t>3. Ребенок спокойно переходит от одного состояния к другому (от бодрствования ко сну и наоборот), от одного вида деятельности к другому.</a:t>
            </a:r>
            <a:endParaRPr kumimoji="0" lang="ru-RU" sz="2400" b="0" i="0" u="none" strike="noStrike" cap="none" normalizeH="0" baseline="0" dirty="0" smtClean="0">
              <a:ln>
                <a:noFill/>
              </a:ln>
              <a:solidFill>
                <a:srgbClr val="0070C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70C0"/>
                </a:solidFill>
                <a:effectLst/>
                <a:latin typeface="Comic Sans MS" pitchFamily="66" charset="0"/>
                <a:ea typeface="Times New Roman" pitchFamily="18" charset="0"/>
                <a:cs typeface="Times New Roman" pitchFamily="18" charset="0"/>
              </a:rPr>
              <a:t>4. У ребенка хороший аппетит, глубокий сон.</a:t>
            </a:r>
            <a:endParaRPr kumimoji="0" lang="ru-RU" sz="2400" b="0" i="0" u="none" strike="noStrike" cap="none" normalizeH="0" baseline="0" dirty="0" smtClean="0">
              <a:ln>
                <a:noFill/>
              </a:ln>
              <a:solidFill>
                <a:srgbClr val="0070C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70C0"/>
                </a:solidFill>
                <a:effectLst/>
                <a:latin typeface="Comic Sans MS" pitchFamily="66" charset="0"/>
                <a:ea typeface="Times New Roman" pitchFamily="18" charset="0"/>
                <a:cs typeface="Times New Roman" pitchFamily="18" charset="0"/>
              </a:rPr>
              <a:t>5. Ребенок принимает активное участие во всех режимных процессах и положительно к ним относится.</a:t>
            </a:r>
            <a:endParaRPr kumimoji="0" lang="ru-RU" sz="2400" b="0" i="0" u="none" strike="noStrike" cap="none" normalizeH="0" baseline="0" dirty="0" smtClean="0">
              <a:ln>
                <a:noFill/>
              </a:ln>
              <a:solidFill>
                <a:srgbClr val="0070C0"/>
              </a:solidFill>
              <a:effectLst/>
              <a:latin typeface="Comic Sans MS" pitchFamily="66"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3" name="Rectangle 1"/>
          <p:cNvSpPr>
            <a:spLocks noChangeArrowheads="1"/>
          </p:cNvSpPr>
          <p:nvPr/>
        </p:nvSpPr>
        <p:spPr bwMode="auto">
          <a:xfrm>
            <a:off x="0" y="73069"/>
            <a:ext cx="878497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rPr>
              <a:t>Ведущими педагогами (Н.М. </a:t>
            </a:r>
            <a:r>
              <a:rPr kumimoji="0" lang="ru-RU" i="1" u="none" strike="noStrike" cap="none" normalizeH="0" baseline="0" dirty="0" err="1" smtClean="0">
                <a:ln>
                  <a:noFill/>
                </a:ln>
                <a:solidFill>
                  <a:srgbClr val="000099"/>
                </a:solidFill>
                <a:effectLst/>
                <a:latin typeface="Comic Sans MS" pitchFamily="66" charset="0"/>
                <a:ea typeface="Times New Roman" pitchFamily="18" charset="0"/>
                <a:cs typeface="Times New Roman" pitchFamily="18" charset="0"/>
              </a:rPr>
              <a:t>Аксариной</a:t>
            </a:r>
            <a:r>
              <a:rPr kumimoji="0" lang="ru-RU" i="1"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rPr>
              <a:t>, Г.М. </a:t>
            </a:r>
            <a:r>
              <a:rPr kumimoji="0" lang="ru-RU" i="1" u="none" strike="noStrike" cap="none" normalizeH="0" baseline="0" dirty="0" err="1" smtClean="0">
                <a:ln>
                  <a:noFill/>
                </a:ln>
                <a:solidFill>
                  <a:srgbClr val="000099"/>
                </a:solidFill>
                <a:effectLst/>
                <a:latin typeface="Comic Sans MS" pitchFamily="66" charset="0"/>
                <a:ea typeface="Times New Roman" pitchFamily="18" charset="0"/>
                <a:cs typeface="Times New Roman" pitchFamily="18" charset="0"/>
              </a:rPr>
              <a:t>Ляминой</a:t>
            </a:r>
            <a:r>
              <a:rPr kumimoji="0" lang="ru-RU" i="1"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rPr>
              <a:t>, М.Ю. </a:t>
            </a:r>
            <a:r>
              <a:rPr kumimoji="0" lang="ru-RU" i="1" u="none" strike="noStrike" cap="none" normalizeH="0" baseline="0" dirty="0" err="1" smtClean="0">
                <a:ln>
                  <a:noFill/>
                </a:ln>
                <a:solidFill>
                  <a:srgbClr val="000099"/>
                </a:solidFill>
                <a:effectLst/>
                <a:latin typeface="Comic Sans MS" pitchFamily="66" charset="0"/>
                <a:ea typeface="Times New Roman" pitchFamily="18" charset="0"/>
                <a:cs typeface="Times New Roman" pitchFamily="18" charset="0"/>
              </a:rPr>
              <a:t>Кистяковской</a:t>
            </a:r>
            <a:r>
              <a:rPr kumimoji="0" lang="ru-RU" i="1"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rPr>
              <a:t> и др.) были сформулированы основные методические правила проведения режимных процессов</a:t>
            </a:r>
            <a:r>
              <a:rPr kumimoji="0" lang="ru-RU" b="0" i="0"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70C0"/>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ru-RU" b="0" i="0"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rPr>
              <a:t>Все режимные процессы должны быть направлены на своевременное и полное удовлетворение органических потребностей организма ребенка. Внимание взрослых сосредоточивается на воспитании положительного отношения ребенка ко всем режимным процессам (к приему пищи, гигиеническим процедурам, занятиям, движениям, к укладыванию на сон и т.д.). Для этого требования взрослого должны всегда совпадать с потребностями ребенка. Взрослый предлагает ребенку принимать пищу тогда, когда ребенок голоден, предлагает спать, когда он устал, и т.д.</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kumimoji="0" lang="ru-RU" b="0" i="0"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endParaRPr>
          </a:p>
          <a:p>
            <a:pPr marL="342900" indent="-342900" eaLnBrk="0" fontAlgn="base" hangingPunct="0">
              <a:spcBef>
                <a:spcPct val="0"/>
              </a:spcBef>
              <a:spcAft>
                <a:spcPct val="0"/>
              </a:spcAft>
              <a:buFontTx/>
              <a:buAutoNum type="arabicPeriod"/>
            </a:pPr>
            <a:r>
              <a:rPr lang="ru-RU" dirty="0" smtClean="0">
                <a:solidFill>
                  <a:srgbClr val="000099"/>
                </a:solidFill>
                <a:latin typeface="Comic Sans MS" pitchFamily="66" charset="0"/>
              </a:rPr>
              <a:t> </a:t>
            </a:r>
            <a:r>
              <a:rPr lang="ru-RU" dirty="0" smtClean="0">
                <a:solidFill>
                  <a:srgbClr val="000099"/>
                </a:solidFill>
                <a:latin typeface="Comic Sans MS" pitchFamily="66" charset="0"/>
              </a:rPr>
              <a:t>Интерес к режимному процессу у ребенка увеличивается, если он принимает посильное активное участие в нем. Активно участвуя в режимных процессах, ребенок может ошибаться, делать не так, как требует взрослый. Чаще всего это происходит от недостатка опыта, знаний ребенка. Очень важно, чтобы взрослый не заострял внимание детей на неправильных поступках, а учил, как надо сделать правильно. Например, во время кормления воспитатель заметил, что ребенок берет пищу из тарелки не ложкой, а рукой. Он подходит к ребенку и тихо говорит: «Миша, возьми ложку и кушай. Вот, какой ты молодец, правильно держишь ложку».</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kumimoji="0" lang="ru-RU" b="0" i="0" u="none" strike="noStrike" cap="none" normalizeH="0" baseline="0" dirty="0" smtClean="0">
              <a:ln>
                <a:noFill/>
              </a:ln>
              <a:solidFill>
                <a:srgbClr val="0070C0"/>
              </a:solidFill>
              <a:effectLst/>
              <a:latin typeface="Comic Sans MS" pitchFamily="66"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3553" name="Rectangle 1"/>
          <p:cNvSpPr>
            <a:spLocks noChangeArrowheads="1"/>
          </p:cNvSpPr>
          <p:nvPr/>
        </p:nvSpPr>
        <p:spPr bwMode="auto">
          <a:xfrm>
            <a:off x="0" y="277199"/>
            <a:ext cx="896347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rPr>
              <a:t>	3</a:t>
            </a:r>
            <a:r>
              <a:rPr kumimoji="0" lang="ru-RU" sz="1200" b="0" i="0" u="none" strike="noStrike" cap="none" normalizeH="0" baseline="0" dirty="0" smtClean="0">
                <a:ln>
                  <a:noFill/>
                </a:ln>
                <a:solidFill>
                  <a:srgbClr val="000099"/>
                </a:solidFill>
                <a:effectLst/>
                <a:latin typeface="Calibri" pitchFamily="34" charset="0"/>
                <a:ea typeface="Times New Roman" pitchFamily="18" charset="0"/>
                <a:cs typeface="Times New Roman" pitchFamily="18" charset="0"/>
              </a:rPr>
              <a:t>. </a:t>
            </a:r>
            <a:r>
              <a:rPr kumimoji="0" lang="ru-RU" b="0" i="0"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rPr>
              <a:t>Все режимные процессы должны использоваться взрослыми для воспитания ребенка.</a:t>
            </a:r>
            <a:endParaRPr kumimoji="0" lang="ru-RU" b="0" i="0" u="none" strike="noStrike" cap="none" normalizeH="0" baseline="0" dirty="0" smtClean="0">
              <a:ln>
                <a:noFill/>
              </a:ln>
              <a:solidFill>
                <a:srgbClr val="000099"/>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rPr>
              <a:t>Жизнь ребенка проходит в постоянном чередовании сна, бодрствования, кормления. Важно все это использовать для развития малыша. С этой целью необходимо обговаривать все действия взрослого и ребенка, называть свойства предметов, явлений. Формировать нужные привычки и навыки поведения. Например, во время кормления воспитатель не только формирует у ребенка правила поведения, но и обогащает словарь названием блюд, их качеств (кисель сладкий, молоко теплое - горячее и т.д.).</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99"/>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rPr>
              <a:t>	4. Организация режима в детском </a:t>
            </a:r>
            <a:r>
              <a:rPr kumimoji="0" lang="ru-RU" b="0" i="0" u="none" strike="noStrike" cap="none" normalizeH="0" baseline="0" dirty="0" err="1" smtClean="0">
                <a:ln>
                  <a:noFill/>
                </a:ln>
                <a:solidFill>
                  <a:srgbClr val="000099"/>
                </a:solidFill>
                <a:effectLst/>
                <a:latin typeface="Comic Sans MS" pitchFamily="66" charset="0"/>
                <a:ea typeface="Times New Roman" pitchFamily="18" charset="0"/>
                <a:cs typeface="Times New Roman" pitchFamily="18" charset="0"/>
              </a:rPr>
              <a:t>оздаровительном</a:t>
            </a:r>
            <a:r>
              <a:rPr kumimoji="0" lang="ru-RU" b="0" i="0"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rPr>
              <a:t> учреждении предполагает постепенное вовлечение детей в тот или иной режимный процесс (принцип постепенности). Например, при организации кормления воспитатель предлагает 2-3 детям убрать игрушки и вымыть руки, после чего дети садятся за стол и им тут же подают пищу, а в это время другие 2-3 детей моют руки и садятся за стол и т.д.</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99"/>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99"/>
                </a:solidFill>
                <a:effectLst/>
                <a:latin typeface="Comic Sans MS" pitchFamily="66" charset="0"/>
                <a:ea typeface="Times New Roman" pitchFamily="18" charset="0"/>
                <a:cs typeface="Times New Roman" pitchFamily="18" charset="0"/>
              </a:rPr>
              <a:t>	5. Перед каждым режимным процессом воспитатель дает установку. Например: «Скоро будем обедать. Сережа, Маша, уберите игрушки на место и пойдем мыть руки». Установка должна даваться за несколько минут до начала режимного процесса, с тем, чтобы дети могли переключиться на новый вид деятельности.</a:t>
            </a:r>
            <a:endParaRPr kumimoji="0" lang="ru-RU" b="0" i="0" u="none" strike="noStrike" cap="none" normalizeH="0" baseline="0" dirty="0" smtClean="0">
              <a:ln>
                <a:noFill/>
              </a:ln>
              <a:solidFill>
                <a:srgbClr val="000099"/>
              </a:solidFill>
              <a:effectLst/>
              <a:latin typeface="Comic Sans MS" pitchFamily="66"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0" y="116632"/>
            <a:ext cx="9144000" cy="5109091"/>
          </a:xfrm>
          <a:prstGeom prst="rect">
            <a:avLst/>
          </a:prstGeom>
        </p:spPr>
        <p:txBody>
          <a:bodyPr wrap="square">
            <a:spAutoFit/>
          </a:bodyPr>
          <a:lstStyle/>
          <a:p>
            <a:pPr algn="ctr"/>
            <a:r>
              <a:rPr lang="ru-RU" sz="2000" b="1" dirty="0" smtClean="0">
                <a:solidFill>
                  <a:srgbClr val="000099"/>
                </a:solidFill>
              </a:rPr>
              <a:t>Физиологические основы режима дня в ДОУ </a:t>
            </a:r>
          </a:p>
          <a:p>
            <a:endParaRPr lang="ru-RU" i="1" dirty="0" smtClean="0"/>
          </a:p>
          <a:p>
            <a:r>
              <a:rPr lang="ru-RU" i="1" dirty="0" smtClean="0"/>
              <a:t>        </a:t>
            </a:r>
            <a:r>
              <a:rPr lang="ru-RU" i="1" dirty="0" smtClean="0">
                <a:solidFill>
                  <a:srgbClr val="002060"/>
                </a:solidFill>
              </a:rPr>
              <a:t>Сон </a:t>
            </a:r>
            <a:r>
              <a:rPr lang="ru-RU" i="1" dirty="0" smtClean="0">
                <a:solidFill>
                  <a:srgbClr val="002060"/>
                </a:solidFill>
              </a:rPr>
              <a:t>и бодрствование</a:t>
            </a:r>
            <a:r>
              <a:rPr lang="ru-RU" dirty="0" smtClean="0">
                <a:solidFill>
                  <a:srgbClr val="002060"/>
                </a:solidFill>
              </a:rPr>
              <a:t> - это два сопряженных состояния. От того, насколько активным был ребенок во время бодрствования, зависят характер засыпания, глубина и длительность сна. Если ребенок хорошо выспался, то бодрствование его, как правило, протекает активно</a:t>
            </a:r>
            <a:r>
              <a:rPr lang="ru-RU" dirty="0" smtClean="0">
                <a:solidFill>
                  <a:srgbClr val="002060"/>
                </a:solidFill>
              </a:rPr>
              <a:t>.</a:t>
            </a:r>
          </a:p>
          <a:p>
            <a:endParaRPr lang="ru-RU" dirty="0" smtClean="0">
              <a:solidFill>
                <a:srgbClr val="002060"/>
              </a:solidFill>
            </a:endParaRPr>
          </a:p>
          <a:p>
            <a:r>
              <a:rPr lang="ru-RU" dirty="0" smtClean="0">
                <a:solidFill>
                  <a:srgbClr val="002060"/>
                </a:solidFill>
              </a:rPr>
              <a:t>         Режим </a:t>
            </a:r>
            <a:r>
              <a:rPr lang="ru-RU" dirty="0" smtClean="0">
                <a:solidFill>
                  <a:srgbClr val="002060"/>
                </a:solidFill>
              </a:rPr>
              <a:t>должен обеспечить суточное количество сна и бодрствования. Для детей, посещающих детское учреждение, режим составляется не только на время пребывания малыша в детском саду, но и для дома, т.е. на сутки.</a:t>
            </a:r>
          </a:p>
          <a:p>
            <a:r>
              <a:rPr lang="ru-RU" dirty="0" smtClean="0">
                <a:solidFill>
                  <a:srgbClr val="002060"/>
                </a:solidFill>
              </a:rPr>
              <a:t>         Если </a:t>
            </a:r>
            <a:r>
              <a:rPr lang="ru-RU" dirty="0" smtClean="0">
                <a:solidFill>
                  <a:srgbClr val="002060"/>
                </a:solidFill>
              </a:rPr>
              <a:t>ребенка укладывать спать, кормить, организовывать бодрствование в одно и то же время, то у него формируется система условных рефлексов на время приема пищи, укладывания на сон, активной деятельности.</a:t>
            </a:r>
          </a:p>
          <a:p>
            <a:r>
              <a:rPr lang="ru-RU" dirty="0" smtClean="0">
                <a:solidFill>
                  <a:srgbClr val="002060"/>
                </a:solidFill>
              </a:rPr>
              <a:t>         Эта </a:t>
            </a:r>
            <a:r>
              <a:rPr lang="ru-RU" dirty="0" smtClean="0">
                <a:solidFill>
                  <a:srgbClr val="002060"/>
                </a:solidFill>
              </a:rPr>
              <a:t>система условных рефлексов на время, которую И.П.Павлов назвал </a:t>
            </a:r>
            <a:r>
              <a:rPr lang="ru-RU" b="1" dirty="0" smtClean="0">
                <a:solidFill>
                  <a:srgbClr val="002060"/>
                </a:solidFill>
                <a:effectLst>
                  <a:outerShdw blurRad="38100" dist="38100" dir="2700000" algn="tl">
                    <a:srgbClr val="000000">
                      <a:alpha val="43137"/>
                    </a:srgbClr>
                  </a:outerShdw>
                </a:effectLst>
              </a:rPr>
              <a:t>динамическим стереотипом</a:t>
            </a:r>
            <a:r>
              <a:rPr lang="ru-RU" dirty="0" smtClean="0">
                <a:solidFill>
                  <a:srgbClr val="002060"/>
                </a:solidFill>
              </a:rPr>
              <a:t>, и составляет физиологическую основу режима. Сложившийся динамический стереотип заранее подготавливает организм к приему пищи в определенное время, сну, активной деятельности и тем самым экономит нервную энергию ребенка.</a:t>
            </a:r>
            <a:endParaRPr lang="ru-RU"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ны презентаций\397c15233ca570a2a572bad5846d8750b0c4382e.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0" y="836712"/>
            <a:ext cx="9144000" cy="3693319"/>
          </a:xfrm>
          <a:prstGeom prst="rect">
            <a:avLst/>
          </a:prstGeom>
        </p:spPr>
        <p:txBody>
          <a:bodyPr wrap="square">
            <a:spAutoFit/>
          </a:bodyPr>
          <a:lstStyle/>
          <a:p>
            <a:r>
              <a:rPr lang="ru-RU" dirty="0" smtClean="0"/>
              <a:t>             Бодрствование </a:t>
            </a:r>
            <a:r>
              <a:rPr lang="ru-RU" dirty="0" smtClean="0"/>
              <a:t>ребенка связано с активной деятельностью – возбуждением нервных клеток под влиянием внешних раздражителей, поступающих в кору головного мозга через соответствующие рецепторы (глаз, ухо, кожа и т.д.). Центральная нервная система дошкольного возраста еще слаба, и во время бодрствования он легко утомляется.</a:t>
            </a:r>
          </a:p>
          <a:p>
            <a:r>
              <a:rPr lang="ru-RU" dirty="0" smtClean="0"/>
              <a:t>             При </a:t>
            </a:r>
            <a:r>
              <a:rPr lang="ru-RU" dirty="0" smtClean="0"/>
              <a:t>составлении режима за основу берется предел работоспособности нервной системы ребенка, который, например, на протяжении раннего возраста меняется многократно. Предел работоспособности нервной системы в разные возрастные периоды и определяет длительность бодрствования, количество дневного и ночного сна. </a:t>
            </a:r>
            <a:r>
              <a:rPr lang="ru-RU" dirty="0" smtClean="0"/>
              <a:t>                               	Правильно </a:t>
            </a:r>
            <a:r>
              <a:rPr lang="ru-RU" dirty="0" smtClean="0"/>
              <a:t>организованный и достаточно продолжительный сон имеет огромное значение для восстановления нормального состояния нервных клеток. Во время сна ребенок должен полностью восстановить свои силы. А для этого сон должен быть полноценным, глубоким. В таблице 1. представлена частота и продолжительность сна детей от 2,5 мес. до 7 лет.</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2617</Words>
  <Application>Microsoft Office PowerPoint</Application>
  <PresentationFormat>Экран (4:3)</PresentationFormat>
  <Paragraphs>361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kuznecova.larisa</cp:lastModifiedBy>
  <cp:revision>23</cp:revision>
  <dcterms:modified xsi:type="dcterms:W3CDTF">2013-09-19T09:45:16Z</dcterms:modified>
</cp:coreProperties>
</file>