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sldIdLst>
    <p:sldId id="260" r:id="rId2"/>
    <p:sldId id="275" r:id="rId3"/>
    <p:sldId id="276" r:id="rId4"/>
    <p:sldId id="277" r:id="rId5"/>
    <p:sldId id="278" r:id="rId6"/>
    <p:sldId id="266" r:id="rId7"/>
    <p:sldId id="262" r:id="rId8"/>
    <p:sldId id="265" r:id="rId9"/>
    <p:sldId id="267" r:id="rId10"/>
    <p:sldId id="257" r:id="rId11"/>
    <p:sldId id="268" r:id="rId12"/>
    <p:sldId id="263" r:id="rId13"/>
    <p:sldId id="274" r:id="rId14"/>
    <p:sldId id="264" r:id="rId15"/>
    <p:sldId id="270" r:id="rId16"/>
    <p:sldId id="269" r:id="rId17"/>
    <p:sldId id="271" r:id="rId18"/>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56E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29" autoAdjust="0"/>
  </p:normalViewPr>
  <p:slideViewPr>
    <p:cSldViewPr>
      <p:cViewPr>
        <p:scale>
          <a:sx n="80" d="100"/>
          <a:sy n="80" d="100"/>
        </p:scale>
        <p:origin x="-852" y="-1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5EEE98D-2DCA-404D-B02E-F1AFC36C5674}" type="datetimeFigureOut">
              <a:rPr lang="ru-RU"/>
              <a:pPr>
                <a:defRPr/>
              </a:pPr>
              <a:t>29.01.2013</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70811F3-FF7E-48AA-B2BC-D432389300F2}" type="slidenum">
              <a:rPr lang="ru-RU"/>
              <a:pPr>
                <a:defRPr/>
              </a:pPr>
              <a:t>‹#›</a:t>
            </a:fld>
            <a:endParaRPr lang="ru-RU" dirty="0"/>
          </a:p>
        </p:txBody>
      </p:sp>
    </p:spTree>
    <p:extLst>
      <p:ext uri="{BB962C8B-B14F-4D97-AF65-F5344CB8AC3E}">
        <p14:creationId xmlns:p14="http://schemas.microsoft.com/office/powerpoint/2010/main" val="229794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70811F3-FF7E-48AA-B2BC-D432389300F2}" type="slidenum">
              <a:rPr lang="ru-RU" smtClean="0"/>
              <a:pPr>
                <a:defRPr/>
              </a:pPr>
              <a:t>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F32A0F-369A-4E51-8550-E7A52063A674}" type="slidenum">
              <a:rPr lang="ru-RU">
                <a:cs typeface="Arial" charset="0"/>
              </a:rPr>
              <a:pPr fontAlgn="base">
                <a:spcBef>
                  <a:spcPct val="0"/>
                </a:spcBef>
                <a:spcAft>
                  <a:spcPct val="0"/>
                </a:spcAft>
              </a:pPr>
              <a:t>6</a:t>
            </a:fld>
            <a:endParaRPr lang="ru-RU"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983E1BF0-C484-48F0-A5B3-A9CF08F17E25}" type="datetimeFigureOut">
              <a:rPr lang="ru-RU" smtClean="0"/>
              <a:pPr>
                <a:defRPr/>
              </a:pPr>
              <a:t>29.01.2013</a:t>
            </a:fld>
            <a:endParaRPr lang="ru-RU" dirty="0"/>
          </a:p>
        </p:txBody>
      </p:sp>
      <p:sp>
        <p:nvSpPr>
          <p:cNvPr id="17" name="Нижний колонтитул 16"/>
          <p:cNvSpPr>
            <a:spLocks noGrp="1"/>
          </p:cNvSpPr>
          <p:nvPr>
            <p:ph type="ftr" sz="quarter" idx="11"/>
          </p:nvPr>
        </p:nvSpPr>
        <p:spPr/>
        <p:txBody>
          <a:bodyPr/>
          <a:lstStyle/>
          <a:p>
            <a:pPr>
              <a:defRPr/>
            </a:pPr>
            <a:endParaRPr lang="ru-RU" dirty="0"/>
          </a:p>
        </p:txBody>
      </p:sp>
      <p:sp>
        <p:nvSpPr>
          <p:cNvPr id="29" name="Номер слайда 28"/>
          <p:cNvSpPr>
            <a:spLocks noGrp="1"/>
          </p:cNvSpPr>
          <p:nvPr>
            <p:ph type="sldNum" sz="quarter" idx="12"/>
          </p:nvPr>
        </p:nvSpPr>
        <p:spPr/>
        <p:txBody>
          <a:bodyPr/>
          <a:lstStyle/>
          <a:p>
            <a:pPr>
              <a:defRPr/>
            </a:pPr>
            <a:fld id="{B2ADA846-A551-4DE6-8A50-C5C53845135E}" type="slidenum">
              <a:rPr lang="ru-RU" smtClean="0"/>
              <a:pPr>
                <a:defRPr/>
              </a:pPr>
              <a:t>‹#›</a:t>
            </a:fld>
            <a:endParaRPr lang="ru-RU" dirty="0"/>
          </a:p>
        </p:txBody>
      </p:sp>
      <p:sp>
        <p:nvSpPr>
          <p:cNvPr id="9" name="Подзаголовок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111686E-803C-4BA4-9C53-8195B3A47B01}" type="datetimeFigureOut">
              <a:rPr lang="ru-RU" smtClean="0"/>
              <a:pPr>
                <a:defRPr/>
              </a:pPr>
              <a:t>29.01.2013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30AC48F3-D54D-44EF-A799-15F6298F8CCD}"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41B9045-5C9A-4FE5-B875-539FEC33D4A1}" type="datetimeFigureOut">
              <a:rPr lang="ru-RU" smtClean="0"/>
              <a:pPr>
                <a:defRPr/>
              </a:pPr>
              <a:t>29.01.2013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811EF772-0F4F-463C-B26D-0CA6C319C1E8}"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B5A47C5A-073D-4EC3-AB4C-9FFA96313B30}" type="datetimeFigureOut">
              <a:rPr lang="ru-RU" smtClean="0"/>
              <a:pPr>
                <a:defRPr/>
              </a:pPr>
              <a:t>29.01.2013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C455D318-00F2-4E83-A906-3EDCCB7A6CAF}"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7DC81091-EC0C-4D73-B495-2A4AC6DC228D}" type="datetimeFigureOut">
              <a:rPr lang="ru-RU" smtClean="0"/>
              <a:pPr>
                <a:defRPr/>
              </a:pPr>
              <a:t>29.01.2013</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a:xfrm>
            <a:off x="7924800" y="4812507"/>
            <a:ext cx="762000" cy="273844"/>
          </a:xfrm>
        </p:spPr>
        <p:txBody>
          <a:bodyPr/>
          <a:lstStyle/>
          <a:p>
            <a:pPr>
              <a:defRPr/>
            </a:pPr>
            <a:fld id="{6B3ABF15-D468-4D23-A944-A1E97558CE0E}" type="slidenum">
              <a:rPr lang="ru-RU" smtClean="0"/>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AB6D919-C537-4FF7-9713-C147E1C6B7D0}" type="datetimeFigureOut">
              <a:rPr lang="ru-RU" smtClean="0"/>
              <a:pPr>
                <a:defRPr/>
              </a:pPr>
              <a:t>29.01.2013</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A133D560-CF24-4069-BBD1-3987387BA1FA}"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99554F5-88BE-44FD-A334-40192552B85D}" type="datetimeFigureOut">
              <a:rPr lang="ru-RU" smtClean="0"/>
              <a:pPr>
                <a:defRPr/>
              </a:pPr>
              <a:t>29.01.2013</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9422AB5-B42C-474E-A32B-0E71841F205F}"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29933A71-A100-4E23-9304-A203B4B80DBE}" type="datetimeFigureOut">
              <a:rPr lang="ru-RU" smtClean="0"/>
              <a:pPr>
                <a:defRPr/>
              </a:pPr>
              <a:t>29.01.2013</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A597B851-3B65-475D-A252-5EC2D8949522}"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36AFB9-A321-471A-8EA8-4C14D35F2223}" type="datetimeFigureOut">
              <a:rPr lang="ru-RU" smtClean="0"/>
              <a:pPr>
                <a:defRPr/>
              </a:pPr>
              <a:t>29.01.2013</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97A4FD59-EFCB-4BE2-9A1E-1A63A8AB9F5C}"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EB86A5F-83B8-4AF1-B70A-D6BC6A9AAA7A}" type="datetimeFigureOut">
              <a:rPr lang="ru-RU" smtClean="0"/>
              <a:pPr>
                <a:defRPr/>
              </a:pPr>
              <a:t>29.01.2013</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0E2A1502-C16A-48CE-9447-3F6ABC53A357}"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78567CC8-5DEB-42CD-A107-B558051441FD}" type="datetimeFigureOut">
              <a:rPr lang="ru-RU" smtClean="0"/>
              <a:pPr>
                <a:defRPr/>
              </a:pPr>
              <a:t>29.01.2013</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C528F4B1-9AFE-4C54-9475-BE605621CE4C}" type="slidenum">
              <a:rPr lang="ru-RU" smtClean="0"/>
              <a:pPr>
                <a:defRPr/>
              </a:pPr>
              <a:t>‹#›</a:t>
            </a:fld>
            <a:endParaRPr lang="ru-RU"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3C6610B8-36A7-4B1F-B8B4-C9B71B446E75}" type="datetimeFigureOut">
              <a:rPr lang="ru-RU" smtClean="0"/>
              <a:pPr>
                <a:defRPr/>
              </a:pPr>
              <a:t>29.01.2013</a:t>
            </a:fld>
            <a:endParaRPr lang="ru-RU" dirty="0"/>
          </a:p>
        </p:txBody>
      </p:sp>
      <p:sp>
        <p:nvSpPr>
          <p:cNvPr id="3" name="Нижний колонтитул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dirty="0"/>
          </a:p>
        </p:txBody>
      </p:sp>
      <p:sp>
        <p:nvSpPr>
          <p:cNvPr id="23" name="Номер слайда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2F879BD-57C6-4721-8F70-D6ADAAB02843}" type="slidenum">
              <a:rPr lang="ru-RU" smtClean="0"/>
              <a:pPr>
                <a:defRPr/>
              </a:pPr>
              <a:t>‹#›</a:t>
            </a:fld>
            <a:endParaRPr lang="ru-RU" dirty="0"/>
          </a:p>
        </p:txBody>
      </p:sp>
    </p:spTree>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7" name="Рисунок 6" descr="1210068190_ladojskoe-ozero.jpg"/>
          <p:cNvPicPr>
            <a:picLocks noChangeAspect="1"/>
          </p:cNvPicPr>
          <p:nvPr/>
        </p:nvPicPr>
        <p:blipFill>
          <a:blip r:embed="rId4"/>
          <a:stretch>
            <a:fillRect/>
          </a:stretch>
        </p:blipFill>
        <p:spPr>
          <a:xfrm>
            <a:off x="2195736" y="718550"/>
            <a:ext cx="3493052" cy="1746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Безымянный.bmp"/>
          <p:cNvPicPr>
            <a:picLocks noChangeAspect="1"/>
          </p:cNvPicPr>
          <p:nvPr/>
        </p:nvPicPr>
        <p:blipFill>
          <a:blip r:embed="rId5" cstate="print"/>
          <a:stretch>
            <a:fillRect/>
          </a:stretch>
        </p:blipFill>
        <p:spPr>
          <a:xfrm>
            <a:off x="6110373" y="696504"/>
            <a:ext cx="2871473" cy="12704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Рисунок 9" descr="IMG_0163.JPG"/>
          <p:cNvPicPr>
            <a:picLocks noChangeAspect="1"/>
          </p:cNvPicPr>
          <p:nvPr/>
        </p:nvPicPr>
        <p:blipFill>
          <a:blip r:embed="rId6" cstate="print"/>
          <a:stretch>
            <a:fillRect/>
          </a:stretch>
        </p:blipFill>
        <p:spPr>
          <a:xfrm rot="441463">
            <a:off x="6215074" y="2196702"/>
            <a:ext cx="2714612" cy="13573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IMG_0083.JPG"/>
          <p:cNvPicPr>
            <a:picLocks noChangeAspect="1"/>
          </p:cNvPicPr>
          <p:nvPr/>
        </p:nvPicPr>
        <p:blipFill>
          <a:blip r:embed="rId7"/>
          <a:stretch>
            <a:fillRect/>
          </a:stretch>
        </p:blipFill>
        <p:spPr>
          <a:xfrm>
            <a:off x="3059113" y="2874964"/>
            <a:ext cx="2786062" cy="139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Рисунок 11" descr="IMG_0076.JPG"/>
          <p:cNvPicPr>
            <a:picLocks noChangeAspect="1"/>
          </p:cNvPicPr>
          <p:nvPr/>
        </p:nvPicPr>
        <p:blipFill>
          <a:blip r:embed="rId8" cstate="print"/>
          <a:stretch>
            <a:fillRect/>
          </a:stretch>
        </p:blipFill>
        <p:spPr>
          <a:xfrm rot="21276224">
            <a:off x="266183" y="3979896"/>
            <a:ext cx="2349029" cy="11745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Рисунок 3" descr="5zq.jpg"/>
          <p:cNvPicPr>
            <a:picLocks noChangeAspect="1"/>
          </p:cNvPicPr>
          <p:nvPr/>
        </p:nvPicPr>
        <p:blipFill>
          <a:blip r:embed="rId9"/>
          <a:stretch>
            <a:fillRect/>
          </a:stretch>
        </p:blipFill>
        <p:spPr>
          <a:xfrm rot="21144004">
            <a:off x="6324107" y="3685778"/>
            <a:ext cx="2714644" cy="1328926"/>
          </a:xfrm>
          <a:prstGeom prst="roundRect">
            <a:avLst>
              <a:gd name="adj" fmla="val 2344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6236-4204.jpg"/>
          <p:cNvPicPr>
            <a:picLocks noChangeAspect="1"/>
          </p:cNvPicPr>
          <p:nvPr/>
        </p:nvPicPr>
        <p:blipFill>
          <a:blip r:embed="rId10"/>
          <a:stretch>
            <a:fillRect/>
          </a:stretch>
        </p:blipFill>
        <p:spPr>
          <a:xfrm rot="1068072">
            <a:off x="190800" y="2384767"/>
            <a:ext cx="2786082" cy="13860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Прямоугольник 8"/>
          <p:cNvSpPr/>
          <p:nvPr/>
        </p:nvSpPr>
        <p:spPr>
          <a:xfrm>
            <a:off x="1531706" y="101339"/>
            <a:ext cx="5405261" cy="923330"/>
          </a:xfrm>
          <a:prstGeom prst="rect">
            <a:avLst/>
          </a:prstGeom>
          <a:noFill/>
        </p:spPr>
        <p:txBody>
          <a:bodyPr wrap="none">
            <a:spAutoFit/>
          </a:bodyPr>
          <a:lstStyle/>
          <a:p>
            <a:pPr algn="ctr" fontAlgn="auto">
              <a:spcBef>
                <a:spcPts val="0"/>
              </a:spcBef>
              <a:spcAft>
                <a:spcPts val="0"/>
              </a:spcAft>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Ладожское озеро</a:t>
            </a:r>
          </a:p>
        </p:txBody>
      </p:sp>
      <p:pic>
        <p:nvPicPr>
          <p:cNvPr id="6" name="Рисунок 5" descr="Ladoga.jpg"/>
          <p:cNvPicPr>
            <a:picLocks noChangeAspect="1"/>
          </p:cNvPicPr>
          <p:nvPr/>
        </p:nvPicPr>
        <p:blipFill>
          <a:blip r:embed="rId11" cstate="print"/>
          <a:stretch>
            <a:fillRect/>
          </a:stretch>
        </p:blipFill>
        <p:spPr>
          <a:xfrm>
            <a:off x="2" y="1"/>
            <a:ext cx="9189945" cy="5125535"/>
          </a:xfrm>
          <a:prstGeom prst="rect">
            <a:avLst/>
          </a:prstGeom>
          <a:ln>
            <a:noFill/>
          </a:ln>
          <a:effectLst>
            <a:softEdge rad="1125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526">
        <p:split orient="vert"/>
      </p:transition>
    </mc:Choice>
    <mc:Fallback xmlns="">
      <p:transition spd="slow" advTm="652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4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4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4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4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4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750" fill="hold"/>
                                        <p:tgtEl>
                                          <p:spTgt spid="4"/>
                                        </p:tgtEl>
                                        <p:attrNameLst>
                                          <p:attrName>ppt_w</p:attrName>
                                        </p:attrNameLst>
                                      </p:cBhvr>
                                      <p:tavLst>
                                        <p:tav tm="0">
                                          <p:val>
                                            <p:fltVal val="0"/>
                                          </p:val>
                                        </p:tav>
                                        <p:tav tm="100000">
                                          <p:val>
                                            <p:strVal val="#ppt_w"/>
                                          </p:val>
                                        </p:tav>
                                      </p:tavLst>
                                    </p:anim>
                                    <p:anim calcmode="lin" valueType="num">
                                      <p:cBhvr>
                                        <p:cTn id="33" dur="4750" fill="hold"/>
                                        <p:tgtEl>
                                          <p:spTgt spid="4"/>
                                        </p:tgtEl>
                                        <p:attrNameLst>
                                          <p:attrName>ppt_h</p:attrName>
                                        </p:attrNameLst>
                                      </p:cBhvr>
                                      <p:tavLst>
                                        <p:tav tm="0">
                                          <p:val>
                                            <p:fltVal val="0"/>
                                          </p:val>
                                        </p:tav>
                                        <p:tav tm="100000">
                                          <p:val>
                                            <p:strVal val="#ppt_h"/>
                                          </p:val>
                                        </p:tav>
                                      </p:tavLst>
                                    </p:anim>
                                    <p:animEffect transition="in" filter="fade">
                                      <p:cBhvr>
                                        <p:cTn id="34" dur="475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4)">
                                      <p:cBhvr>
                                        <p:cTn id="39" dur="475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250"/>
                                        <p:tgtEl>
                                          <p:spTgt spid="6"/>
                                        </p:tgtEl>
                                      </p:cBhvr>
                                    </p:animEffect>
                                    <p:anim calcmode="lin" valueType="num">
                                      <p:cBhvr>
                                        <p:cTn id="45" dur="3250" fill="hold"/>
                                        <p:tgtEl>
                                          <p:spTgt spid="6"/>
                                        </p:tgtEl>
                                        <p:attrNameLst>
                                          <p:attrName>ppt_x</p:attrName>
                                        </p:attrNameLst>
                                      </p:cBhvr>
                                      <p:tavLst>
                                        <p:tav tm="0">
                                          <p:val>
                                            <p:strVal val="#ppt_x"/>
                                          </p:val>
                                        </p:tav>
                                        <p:tav tm="100000">
                                          <p:val>
                                            <p:strVal val="#ppt_x"/>
                                          </p:val>
                                        </p:tav>
                                      </p:tavLst>
                                    </p:anim>
                                    <p:anim calcmode="lin" valueType="num">
                                      <p:cBhvr>
                                        <p:cTn id="46" dur="3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
        <p14:stopEvt time="6526"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tile tx="0" ty="0" sx="100000" sy="100000" flip="y" algn="tl"/>
        </a:blipFill>
        <a:effectLst/>
      </p:bgPr>
    </p:bg>
    <p:spTree>
      <p:nvGrpSpPr>
        <p:cNvPr id="1" name=""/>
        <p:cNvGrpSpPr/>
        <p:nvPr/>
      </p:nvGrpSpPr>
      <p:grpSpPr>
        <a:xfrm>
          <a:off x="0" y="0"/>
          <a:ext cx="0" cy="0"/>
          <a:chOff x="0" y="0"/>
          <a:chExt cx="0" cy="0"/>
        </a:xfrm>
      </p:grpSpPr>
      <p:pic>
        <p:nvPicPr>
          <p:cNvPr id="9" name="Рисунок 8" descr="map-ladoga.png"/>
          <p:cNvPicPr>
            <a:picLocks noChangeAspect="1"/>
          </p:cNvPicPr>
          <p:nvPr/>
        </p:nvPicPr>
        <p:blipFill>
          <a:blip r:embed="rId4"/>
          <a:stretch>
            <a:fillRect/>
          </a:stretch>
        </p:blipFill>
        <p:spPr>
          <a:xfrm>
            <a:off x="2786050" y="435310"/>
            <a:ext cx="5214974" cy="47081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Прямоугольник 4"/>
          <p:cNvSpPr/>
          <p:nvPr/>
        </p:nvSpPr>
        <p:spPr>
          <a:xfrm>
            <a:off x="3786182" y="2250279"/>
            <a:ext cx="3286148" cy="523220"/>
          </a:xfrm>
          <a:prstGeom prst="rect">
            <a:avLst/>
          </a:prstGeom>
          <a:noFill/>
        </p:spPr>
        <p:txBody>
          <a:bodyPr>
            <a:spAutoFit/>
          </a:bodyPr>
          <a:lstStyle/>
          <a:p>
            <a:pPr algn="ctr" fontAlgn="auto">
              <a:spcBef>
                <a:spcPts val="0"/>
              </a:spcBef>
              <a:spcAft>
                <a:spcPts val="0"/>
              </a:spcAft>
              <a:defRPr/>
            </a:pPr>
            <a:r>
              <a:rPr lang="ru-RU"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на карте</a:t>
            </a:r>
          </a:p>
        </p:txBody>
      </p:sp>
      <p:sp>
        <p:nvSpPr>
          <p:cNvPr id="7" name="Стрелка вправо 6"/>
          <p:cNvSpPr/>
          <p:nvPr/>
        </p:nvSpPr>
        <p:spPr>
          <a:xfrm rot="2936887">
            <a:off x="1185475" y="2787622"/>
            <a:ext cx="3814195" cy="45767"/>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8" name="Стрелка вправо 7"/>
          <p:cNvSpPr/>
          <p:nvPr/>
        </p:nvSpPr>
        <p:spPr>
          <a:xfrm rot="439854">
            <a:off x="1776115" y="4200545"/>
            <a:ext cx="2188647" cy="35904"/>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1" name="Стрелка вправо 10"/>
          <p:cNvSpPr/>
          <p:nvPr/>
        </p:nvSpPr>
        <p:spPr>
          <a:xfrm rot="3943634">
            <a:off x="2221511" y="2649629"/>
            <a:ext cx="3348564" cy="4571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2" name="Стрелка вправо 11"/>
          <p:cNvSpPr/>
          <p:nvPr/>
        </p:nvSpPr>
        <p:spPr>
          <a:xfrm rot="5865154">
            <a:off x="5683419" y="2410528"/>
            <a:ext cx="2745419" cy="4571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7" name="TextBox 16"/>
          <p:cNvSpPr txBox="1"/>
          <p:nvPr/>
        </p:nvSpPr>
        <p:spPr>
          <a:xfrm>
            <a:off x="2857501" y="642938"/>
            <a:ext cx="2336152" cy="738664"/>
          </a:xfrm>
          <a:prstGeom prst="rect">
            <a:avLst/>
          </a:prstGeom>
          <a:noFill/>
        </p:spPr>
        <p:txBody>
          <a:bodyPr wrap="none">
            <a:spAutoFit/>
          </a:bodyPr>
          <a:lstStyle/>
          <a:p>
            <a:pPr fontAlgn="auto">
              <a:spcBef>
                <a:spcPts val="0"/>
              </a:spcBef>
              <a:spcAft>
                <a:spcPts val="0"/>
              </a:spcAft>
              <a:defRPr/>
            </a:pPr>
            <a:r>
              <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Завод </a:t>
            </a:r>
            <a:r>
              <a:rPr lang="en-US"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a:t>
            </a:r>
            <a:r>
              <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Ладога</a:t>
            </a:r>
            <a:r>
              <a:rPr lang="en-US"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a:t>
            </a:r>
            <a:endPar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endParaRPr>
          </a:p>
          <a:p>
            <a:pPr fontAlgn="auto">
              <a:spcBef>
                <a:spcPts val="0"/>
              </a:spcBef>
              <a:spcAft>
                <a:spcPts val="0"/>
              </a:spcAft>
              <a:defRPr/>
            </a:pPr>
            <a:endParaRPr lang="ru-RU" dirty="0">
              <a:solidFill>
                <a:srgbClr val="FFFF00"/>
              </a:solidFill>
              <a:latin typeface="+mn-lt"/>
              <a:cs typeface="+mn-cs"/>
            </a:endParaRPr>
          </a:p>
        </p:txBody>
      </p:sp>
      <p:sp>
        <p:nvSpPr>
          <p:cNvPr id="18" name="TextBox 17"/>
          <p:cNvSpPr txBox="1"/>
          <p:nvPr/>
        </p:nvSpPr>
        <p:spPr>
          <a:xfrm rot="20060402">
            <a:off x="357190" y="707142"/>
            <a:ext cx="2428875" cy="1200329"/>
          </a:xfrm>
          <a:prstGeom prst="rect">
            <a:avLst/>
          </a:prstGeom>
          <a:noFill/>
        </p:spPr>
        <p:txBody>
          <a:bodyPr>
            <a:spAutoFit/>
          </a:bodyPr>
          <a:lstStyle/>
          <a:p>
            <a:pPr fontAlgn="auto">
              <a:spcBef>
                <a:spcPts val="0"/>
              </a:spcBef>
              <a:spcAft>
                <a:spcPts val="0"/>
              </a:spcAft>
              <a:defRPr/>
            </a:pPr>
            <a:r>
              <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Компания Автоприцепов</a:t>
            </a:r>
          </a:p>
          <a:p>
            <a:pPr fontAlgn="auto">
              <a:spcBef>
                <a:spcPts val="0"/>
              </a:spcBef>
              <a:spcAft>
                <a:spcPts val="0"/>
              </a:spcAft>
              <a:defRPr/>
            </a:pPr>
            <a:endParaRPr lang="ru-RU" sz="2400" dirty="0">
              <a:solidFill>
                <a:srgbClr val="FFFF00"/>
              </a:solidFill>
              <a:latin typeface="+mn-lt"/>
              <a:cs typeface="+mn-cs"/>
            </a:endParaRPr>
          </a:p>
        </p:txBody>
      </p:sp>
      <p:sp>
        <p:nvSpPr>
          <p:cNvPr id="23" name="TextBox 22"/>
          <p:cNvSpPr txBox="1"/>
          <p:nvPr/>
        </p:nvSpPr>
        <p:spPr>
          <a:xfrm rot="933801">
            <a:off x="6018215" y="331828"/>
            <a:ext cx="3235325" cy="1107996"/>
          </a:xfrm>
          <a:prstGeom prst="rect">
            <a:avLst/>
          </a:prstGeom>
          <a:noFill/>
        </p:spPr>
        <p:txBody>
          <a:bodyPr>
            <a:spAutoFit/>
          </a:bodyPr>
          <a:lstStyle/>
          <a:p>
            <a:pPr fontAlgn="auto">
              <a:spcBef>
                <a:spcPts val="0"/>
              </a:spcBef>
              <a:spcAft>
                <a:spcPts val="0"/>
              </a:spcAft>
              <a:defRPr/>
            </a:pPr>
            <a:r>
              <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Новоладожский Племенной Завод</a:t>
            </a:r>
          </a:p>
          <a:p>
            <a:pPr fontAlgn="auto">
              <a:spcBef>
                <a:spcPts val="0"/>
              </a:spcBef>
              <a:spcAft>
                <a:spcPts val="0"/>
              </a:spcAft>
              <a:defRPr/>
            </a:pPr>
            <a:endParaRPr lang="ru-RU" dirty="0">
              <a:latin typeface="+mn-lt"/>
              <a:cs typeface="+mn-cs"/>
            </a:endParaRPr>
          </a:p>
        </p:txBody>
      </p:sp>
      <p:sp>
        <p:nvSpPr>
          <p:cNvPr id="24" name="TextBox 23"/>
          <p:cNvSpPr txBox="1"/>
          <p:nvPr/>
        </p:nvSpPr>
        <p:spPr>
          <a:xfrm rot="19088061">
            <a:off x="152400" y="3010090"/>
            <a:ext cx="3068638" cy="1569660"/>
          </a:xfrm>
          <a:prstGeom prst="rect">
            <a:avLst/>
          </a:prstGeom>
          <a:noFill/>
        </p:spPr>
        <p:txBody>
          <a:bodyPr>
            <a:spAutoFit/>
          </a:bodyPr>
          <a:lstStyle/>
          <a:p>
            <a:pPr fontAlgn="auto">
              <a:spcBef>
                <a:spcPts val="0"/>
              </a:spcBef>
              <a:spcAft>
                <a:spcPts val="0"/>
              </a:spcAft>
              <a:defRPr/>
            </a:pPr>
            <a:r>
              <a:rPr lang="ru-RU" sz="2400" b="1" dirty="0">
                <a:ln>
                  <a:prstDash val="solid"/>
                </a:ln>
                <a:solidFill>
                  <a:srgbClr val="FFFF00"/>
                </a:solidFill>
                <a:effectLst>
                  <a:outerShdw blurRad="88000" dist="50800" dir="5040000" algn="tl">
                    <a:schemeClr val="accent4">
                      <a:tint val="80000"/>
                      <a:satMod val="250000"/>
                      <a:alpha val="45000"/>
                    </a:schemeClr>
                  </a:outerShdw>
                </a:effectLst>
                <a:latin typeface="+mn-lt"/>
                <a:cs typeface="+mn-cs"/>
              </a:rPr>
              <a:t>Средне-невский Судостроительный Завод</a:t>
            </a:r>
          </a:p>
          <a:p>
            <a:pPr fontAlgn="auto">
              <a:spcBef>
                <a:spcPts val="0"/>
              </a:spcBef>
              <a:spcAft>
                <a:spcPts val="0"/>
              </a:spcAft>
              <a:defRPr/>
            </a:pPr>
            <a:endParaRPr lang="ru-RU" sz="2400" dirty="0">
              <a:solidFill>
                <a:srgbClr val="FFFF00"/>
              </a:solidFill>
              <a:latin typeface="+mn-lt"/>
              <a:cs typeface="+mn-cs"/>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plus(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anim calcmode="lin" valueType="num">
                                      <p:cBhvr>
                                        <p:cTn id="51" dur="2000" fill="hold"/>
                                        <p:tgtEl>
                                          <p:spTgt spid="17"/>
                                        </p:tgtEl>
                                        <p:attrNameLst>
                                          <p:attrName>ppt_w</p:attrName>
                                        </p:attrNameLst>
                                      </p:cBhvr>
                                      <p:tavLst>
                                        <p:tav tm="0" fmla="#ppt_w*sin(2.5*pi*$)">
                                          <p:val>
                                            <p:fltVal val="0"/>
                                          </p:val>
                                        </p:tav>
                                        <p:tav tm="100000">
                                          <p:val>
                                            <p:fltVal val="1"/>
                                          </p:val>
                                        </p:tav>
                                      </p:tavLst>
                                    </p:anim>
                                    <p:anim calcmode="lin" valueType="num">
                                      <p:cBhvr>
                                        <p:cTn id="5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1" y="1285866"/>
            <a:ext cx="3024867" cy="707886"/>
          </a:xfrm>
          <a:prstGeom prst="rect">
            <a:avLst/>
          </a:prstGeom>
          <a:noFill/>
        </p:spPr>
        <p:txBody>
          <a:bodyPr wrap="none">
            <a:spAutoFit/>
          </a:bodyPr>
          <a:lstStyle/>
          <a:p>
            <a:pPr fontAlgn="auto">
              <a:spcBef>
                <a:spcPts val="0"/>
              </a:spcBef>
              <a:spcAft>
                <a:spcPts val="0"/>
              </a:spcAft>
              <a:defRPr/>
            </a:pPr>
            <a:r>
              <a:rPr lang="ru-RU" sz="4000" b="1" spc="50" dirty="0">
                <a:ln w="13500">
                  <a:solidFill>
                    <a:schemeClr val="accent1">
                      <a:shade val="2500"/>
                      <a:alpha val="6500"/>
                    </a:schemeClr>
                  </a:solidFill>
                  <a:prstDash val="solid"/>
                </a:ln>
                <a:solidFill>
                  <a:schemeClr val="accent4">
                    <a:lumMod val="60000"/>
                    <a:lumOff val="40000"/>
                  </a:schemeClr>
                </a:solidFill>
                <a:effectLst>
                  <a:innerShdw blurRad="50900" dist="38500" dir="13500000">
                    <a:srgbClr val="000000">
                      <a:alpha val="60000"/>
                    </a:srgbClr>
                  </a:innerShdw>
                </a:effectLst>
                <a:latin typeface="+mn-lt"/>
                <a:cs typeface="+mn-cs"/>
              </a:rPr>
              <a:t>Продукция:</a:t>
            </a:r>
          </a:p>
        </p:txBody>
      </p:sp>
      <p:sp>
        <p:nvSpPr>
          <p:cNvPr id="7" name="Прямоугольник 6"/>
          <p:cNvSpPr/>
          <p:nvPr/>
        </p:nvSpPr>
        <p:spPr>
          <a:xfrm>
            <a:off x="2185852" y="-142894"/>
            <a:ext cx="4555734"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Компания</a:t>
            </a:r>
          </a:p>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автоприцепов</a:t>
            </a:r>
          </a:p>
        </p:txBody>
      </p:sp>
      <p:sp>
        <p:nvSpPr>
          <p:cNvPr id="8" name="TextBox 7"/>
          <p:cNvSpPr txBox="1">
            <a:spLocks noChangeArrowheads="1"/>
          </p:cNvSpPr>
          <p:nvPr/>
        </p:nvSpPr>
        <p:spPr bwMode="auto">
          <a:xfrm>
            <a:off x="2" y="1857375"/>
            <a:ext cx="6500813" cy="3416320"/>
          </a:xfrm>
          <a:prstGeom prst="rect">
            <a:avLst/>
          </a:prstGeom>
          <a:noFill/>
          <a:ln w="9525">
            <a:noFill/>
            <a:miter lim="800000"/>
            <a:headEnd/>
            <a:tailEnd/>
          </a:ln>
        </p:spPr>
        <p:txBody>
          <a:bodyPr>
            <a:spAutoFit/>
          </a:bodyPr>
          <a:lstStyle/>
          <a:p>
            <a:r>
              <a:rPr lang="ru-RU" dirty="0">
                <a:solidFill>
                  <a:srgbClr val="3366FF"/>
                </a:solidFill>
                <a:latin typeface="Constantia" pitchFamily="18" charset="0"/>
              </a:rPr>
              <a:t>Автоцистерны для перевозки бензина и дизельного топлива.</a:t>
            </a:r>
            <a:br>
              <a:rPr lang="ru-RU" dirty="0">
                <a:solidFill>
                  <a:srgbClr val="3366FF"/>
                </a:solidFill>
                <a:latin typeface="Constantia" pitchFamily="18" charset="0"/>
              </a:rPr>
            </a:br>
            <a:r>
              <a:rPr lang="ru-RU" dirty="0">
                <a:solidFill>
                  <a:srgbClr val="3366FF"/>
                </a:solidFill>
                <a:latin typeface="Constantia" pitchFamily="18" charset="0"/>
              </a:rPr>
              <a:t>Автоцистерны с термоизоляцией для перевозки мазута, битума, нефти.</a:t>
            </a:r>
            <a:br>
              <a:rPr lang="ru-RU" dirty="0">
                <a:solidFill>
                  <a:srgbClr val="3366FF"/>
                </a:solidFill>
                <a:latin typeface="Constantia" pitchFamily="18" charset="0"/>
              </a:rPr>
            </a:br>
            <a:r>
              <a:rPr lang="ru-RU" dirty="0">
                <a:solidFill>
                  <a:srgbClr val="3366FF"/>
                </a:solidFill>
                <a:latin typeface="Constantia" pitchFamily="18" charset="0"/>
              </a:rPr>
              <a:t>Полуприцепы-цистерны для перевозки бензина и дизельного топлива.</a:t>
            </a:r>
            <a:br>
              <a:rPr lang="ru-RU" dirty="0">
                <a:solidFill>
                  <a:srgbClr val="3366FF"/>
                </a:solidFill>
                <a:latin typeface="Constantia" pitchFamily="18" charset="0"/>
              </a:rPr>
            </a:br>
            <a:r>
              <a:rPr lang="ru-RU" dirty="0">
                <a:solidFill>
                  <a:srgbClr val="3366FF"/>
                </a:solidFill>
                <a:latin typeface="Constantia" pitchFamily="18" charset="0"/>
              </a:rPr>
              <a:t>Полуприцепы-цистерны для перевозки нефти, мазута, битума.</a:t>
            </a:r>
            <a:br>
              <a:rPr lang="ru-RU" dirty="0">
                <a:solidFill>
                  <a:srgbClr val="3366FF"/>
                </a:solidFill>
                <a:latin typeface="Constantia" pitchFamily="18" charset="0"/>
              </a:rPr>
            </a:br>
            <a:r>
              <a:rPr lang="ru-RU" dirty="0">
                <a:solidFill>
                  <a:srgbClr val="3366FF"/>
                </a:solidFill>
                <a:latin typeface="Constantia" pitchFamily="18" charset="0"/>
              </a:rPr>
              <a:t>Полуприцепы-цистерны для перевозки сыпучих грузов.</a:t>
            </a:r>
            <a:br>
              <a:rPr lang="ru-RU" dirty="0">
                <a:solidFill>
                  <a:srgbClr val="3366FF"/>
                </a:solidFill>
                <a:latin typeface="Constantia" pitchFamily="18" charset="0"/>
              </a:rPr>
            </a:br>
            <a:r>
              <a:rPr lang="ru-RU" dirty="0">
                <a:solidFill>
                  <a:srgbClr val="3366FF"/>
                </a:solidFill>
                <a:latin typeface="Constantia" pitchFamily="18" charset="0"/>
              </a:rPr>
              <a:t>Полуприцепы-цистерны из алюминия для перевозки бензина и дизельного топлива.</a:t>
            </a:r>
            <a:r>
              <a:rPr lang="ru-RU" dirty="0">
                <a:latin typeface="Constantia" pitchFamily="18" charset="0"/>
              </a:rPr>
              <a:t/>
            </a:r>
            <a:br>
              <a:rPr lang="ru-RU" dirty="0">
                <a:latin typeface="Constantia" pitchFamily="18" charset="0"/>
              </a:rPr>
            </a:br>
            <a:endParaRPr lang="ru-RU" dirty="0">
              <a:latin typeface="Constantia" pitchFamily="18" charset="0"/>
            </a:endParaRPr>
          </a:p>
        </p:txBody>
      </p:sp>
      <p:pic>
        <p:nvPicPr>
          <p:cNvPr id="9" name="Рисунок 8" descr="4.jpg"/>
          <p:cNvPicPr>
            <a:picLocks noChangeAspect="1"/>
          </p:cNvPicPr>
          <p:nvPr/>
        </p:nvPicPr>
        <p:blipFill>
          <a:blip r:embed="rId3"/>
          <a:srcRect/>
          <a:stretch>
            <a:fillRect/>
          </a:stretch>
        </p:blipFill>
        <p:spPr bwMode="auto">
          <a:xfrm>
            <a:off x="6000752" y="1714501"/>
            <a:ext cx="3000375" cy="2605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anim calcmode="lin" valueType="num">
                                      <p:cBhvr>
                                        <p:cTn id="16" dur="2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8"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5000" fill="hold"/>
                                        <p:tgtEl>
                                          <p:spTgt spid="9"/>
                                        </p:tgtEl>
                                        <p:attrNameLst>
                                          <p:attrName>ppt_x</p:attrName>
                                        </p:attrNameLst>
                                      </p:cBhvr>
                                      <p:tavLst>
                                        <p:tav tm="0">
                                          <p:val>
                                            <p:strVal val="#ppt_x"/>
                                          </p:val>
                                        </p:tav>
                                        <p:tav tm="100000">
                                          <p:val>
                                            <p:strVal val="#ppt_x"/>
                                          </p:val>
                                        </p:tav>
                                      </p:tavLst>
                                    </p:anim>
                                    <p:anim calcmode="lin" valueType="num">
                                      <p:cBhvr>
                                        <p:cTn id="40" dur="15000" fill="hold"/>
                                        <p:tgtEl>
                                          <p:spTgt spid="9"/>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135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71472" y="267877"/>
            <a:ext cx="6858048"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Средне-невский Судостроительный Завод</a:t>
            </a:r>
          </a:p>
        </p:txBody>
      </p:sp>
      <p:pic>
        <p:nvPicPr>
          <p:cNvPr id="3" name="Рисунок 2" descr="156685-a0c17-33128908-.jpg"/>
          <p:cNvPicPr>
            <a:picLocks noChangeAspect="1"/>
          </p:cNvPicPr>
          <p:nvPr/>
        </p:nvPicPr>
        <p:blipFill>
          <a:blip r:embed="rId2" cstate="print"/>
          <a:stretch>
            <a:fillRect/>
          </a:stretch>
        </p:blipFill>
        <p:spPr>
          <a:xfrm rot="515358">
            <a:off x="6383691" y="1908892"/>
            <a:ext cx="2638178" cy="158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d87ad38a14cf.jpg"/>
          <p:cNvPicPr>
            <a:picLocks noChangeAspect="1"/>
          </p:cNvPicPr>
          <p:nvPr/>
        </p:nvPicPr>
        <p:blipFill>
          <a:blip r:embed="rId3"/>
          <a:stretch>
            <a:fillRect/>
          </a:stretch>
        </p:blipFill>
        <p:spPr>
          <a:xfrm rot="20961746">
            <a:off x="270378" y="1838898"/>
            <a:ext cx="2205401" cy="158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643174" y="1785933"/>
            <a:ext cx="3786214" cy="3139321"/>
          </a:xfrm>
          <a:prstGeom prst="rect">
            <a:avLst/>
          </a:prstGeom>
          <a:noFill/>
        </p:spPr>
        <p:txBody>
          <a:bodyPr wrap="square" rtlCol="0">
            <a:spAutoFit/>
          </a:bodyPr>
          <a:lstStyle/>
          <a:p>
            <a:r>
              <a:rPr lang="ru-RU"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 настоящее время завод строит ракетные катера, тральщики, пассажирские и рабочие суда различного назначения и готовится к крупномасштабному строительству противоминных кораблей нового поколения .</a:t>
            </a:r>
          </a:p>
          <a:p>
            <a:r>
              <a:rPr lang="ru-RU"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Является основным загрязнителем Ладоги нефтепродуктами.</a:t>
            </a:r>
          </a:p>
          <a:p>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3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Horizontal)">
                                      <p:cBhvr>
                                        <p:cTn id="2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63621315"/>
              </p:ext>
            </p:extLst>
          </p:nvPr>
        </p:nvGraphicFramePr>
        <p:xfrm>
          <a:off x="2" y="1"/>
          <a:ext cx="9120341" cy="5603749"/>
        </p:xfrm>
        <a:graphic>
          <a:graphicData uri="http://schemas.openxmlformats.org/drawingml/2006/table">
            <a:tbl>
              <a:tblPr firstRow="1" firstCol="1" bandRow="1">
                <a:tableStyleId>{5C22544A-7EE6-4342-B048-85BDC9FD1C3A}</a:tableStyleId>
              </a:tblPr>
              <a:tblGrid>
                <a:gridCol w="1859136"/>
                <a:gridCol w="3106499"/>
                <a:gridCol w="4154706"/>
              </a:tblGrid>
              <a:tr h="192786">
                <a:tc>
                  <a:txBody>
                    <a:bodyPr/>
                    <a:lstStyle/>
                    <a:p>
                      <a:pPr>
                        <a:lnSpc>
                          <a:spcPct val="115000"/>
                        </a:lnSpc>
                        <a:spcAft>
                          <a:spcPts val="0"/>
                        </a:spcAft>
                      </a:pPr>
                      <a:r>
                        <a:rPr lang="ru-RU" sz="1100" dirty="0" smtClean="0">
                          <a:effectLst/>
                          <a:latin typeface="Times New Roman" pitchFamily="18" charset="0"/>
                          <a:cs typeface="Times New Roman" pitchFamily="18" charset="0"/>
                        </a:rPr>
                        <a:t>ВЕЩЕСТВО</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ИСТОЧНИК</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ОБЪЕКТ ВОЗДЕЙСТВИЯ</a:t>
                      </a:r>
                      <a:endParaRPr lang="ru-RU" sz="1100">
                        <a:effectLst/>
                        <a:latin typeface="Times New Roman" pitchFamily="18" charset="0"/>
                        <a:ea typeface="Times New Roman"/>
                        <a:cs typeface="Times New Roman" pitchFamily="18" charset="0"/>
                      </a:endParaRPr>
                    </a:p>
                  </a:txBody>
                  <a:tcPr marL="52703" marR="52703" marT="0" marB="0"/>
                </a:tc>
              </a:tr>
              <a:tr h="772859">
                <a:tc>
                  <a:txBody>
                    <a:bodyPr/>
                    <a:lstStyle/>
                    <a:p>
                      <a:pPr>
                        <a:lnSpc>
                          <a:spcPct val="115000"/>
                        </a:lnSpc>
                        <a:spcAft>
                          <a:spcPts val="0"/>
                        </a:spcAft>
                      </a:pPr>
                      <a:r>
                        <a:rPr lang="ru-RU" sz="1100" dirty="0">
                          <a:effectLst/>
                          <a:latin typeface="Times New Roman" pitchFamily="18" charset="0"/>
                          <a:cs typeface="Times New Roman" pitchFamily="18" charset="0"/>
                        </a:rPr>
                        <a:t>РТУТЬ (</a:t>
                      </a:r>
                      <a:r>
                        <a:rPr lang="en-US" sz="1100" dirty="0">
                          <a:effectLst/>
                          <a:latin typeface="Times New Roman" pitchFamily="18" charset="0"/>
                          <a:cs typeface="Times New Roman" pitchFamily="18" charset="0"/>
                        </a:rPr>
                        <a:t>Hg)</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СЖИГАНИЕ ОРГАНИЧЕСКОГО ТОПЛИВА, ПРОИЗВОДСТВО ПЛАСТМАСС, ХЛОРА, БУМАГИ, ЭЛЕКТРОЛИЗ, ОБРАБОТКА РУД</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ОТРАВЛЕНИЕ ПОЧВ И ВОДОЁМОВ, ПОРАЖЕНИЕ НЕРВНОЙ СИСТЕМЫ И ПОЧЕК СО СМЕРТЕЛЬНЫМ ИСХОДОМ</a:t>
                      </a:r>
                      <a:endParaRPr lang="ru-RU" sz="1100">
                        <a:effectLst/>
                        <a:latin typeface="Times New Roman" pitchFamily="18" charset="0"/>
                        <a:ea typeface="Times New Roman"/>
                        <a:cs typeface="Times New Roman" pitchFamily="18" charset="0"/>
                      </a:endParaRPr>
                    </a:p>
                  </a:txBody>
                  <a:tcPr marL="52703" marR="52703" marT="0" marB="0"/>
                </a:tc>
              </a:tr>
              <a:tr h="385572">
                <a:tc>
                  <a:txBody>
                    <a:bodyPr/>
                    <a:lstStyle/>
                    <a:p>
                      <a:pPr>
                        <a:lnSpc>
                          <a:spcPct val="115000"/>
                        </a:lnSpc>
                        <a:spcAft>
                          <a:spcPts val="0"/>
                        </a:spcAft>
                      </a:pPr>
                      <a:r>
                        <a:rPr lang="ru-RU" sz="1100" dirty="0">
                          <a:effectLst/>
                          <a:latin typeface="Times New Roman" pitchFamily="18" charset="0"/>
                          <a:cs typeface="Times New Roman" pitchFamily="18" charset="0"/>
                        </a:rPr>
                        <a:t>СВИНЕЦ</a:t>
                      </a:r>
                      <a:r>
                        <a:rPr lang="en-US" sz="1100" dirty="0">
                          <a:effectLst/>
                          <a:latin typeface="Times New Roman" pitchFamily="18" charset="0"/>
                          <a:cs typeface="Times New Roman" pitchFamily="18" charset="0"/>
                        </a:rPr>
                        <a:t> (</a:t>
                      </a:r>
                      <a:r>
                        <a:rPr lang="en-US" sz="1100" dirty="0" err="1">
                          <a:effectLst/>
                          <a:latin typeface="Times New Roman" pitchFamily="18" charset="0"/>
                          <a:cs typeface="Times New Roman" pitchFamily="18" charset="0"/>
                        </a:rPr>
                        <a:t>Pb</a:t>
                      </a:r>
                      <a:r>
                        <a:rPr lang="en-US" sz="1100" dirty="0">
                          <a:effectLst/>
                          <a:latin typeface="Times New Roman" pitchFamily="18" charset="0"/>
                          <a:cs typeface="Times New Roman" pitchFamily="18" charset="0"/>
                        </a:rPr>
                        <a:t>)</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АВТОТРАНСПОРТ, ЦВЕТНАЯ МЕТАЛЛУРГИЯ</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ПОРАЖЕНИЕ НЕРВНОЙ СИСТЕМЫ, ПЕЧЕНИ, КРОВИ</a:t>
                      </a:r>
                      <a:endParaRPr lang="ru-RU" sz="1100">
                        <a:effectLst/>
                        <a:latin typeface="Times New Roman" pitchFamily="18" charset="0"/>
                        <a:ea typeface="Times New Roman"/>
                        <a:cs typeface="Times New Roman" pitchFamily="18" charset="0"/>
                      </a:endParaRPr>
                    </a:p>
                  </a:txBody>
                  <a:tcPr marL="52703" marR="52703" marT="0" marB="0"/>
                </a:tc>
              </a:tr>
              <a:tr h="192786">
                <a:tc>
                  <a:txBody>
                    <a:bodyPr/>
                    <a:lstStyle/>
                    <a:p>
                      <a:pPr>
                        <a:lnSpc>
                          <a:spcPct val="115000"/>
                        </a:lnSpc>
                        <a:spcAft>
                          <a:spcPts val="0"/>
                        </a:spcAft>
                      </a:pPr>
                      <a:r>
                        <a:rPr lang="ru-RU" sz="1100" dirty="0">
                          <a:effectLst/>
                          <a:latin typeface="Times New Roman" pitchFamily="18" charset="0"/>
                          <a:cs typeface="Times New Roman" pitchFamily="18" charset="0"/>
                        </a:rPr>
                        <a:t>КАДМИЙ</a:t>
                      </a:r>
                      <a:r>
                        <a:rPr lang="en-US" sz="1100" dirty="0">
                          <a:effectLst/>
                          <a:latin typeface="Times New Roman" pitchFamily="18" charset="0"/>
                          <a:cs typeface="Times New Roman" pitchFamily="18" charset="0"/>
                        </a:rPr>
                        <a:t> ( Cd)</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ЦВЕТНАЯ МЕТАЛЛУРГИЯ</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КАНЦЕРОГЕНЕЗ</a:t>
                      </a:r>
                      <a:endParaRPr lang="ru-RU" sz="1100">
                        <a:effectLst/>
                        <a:latin typeface="Times New Roman" pitchFamily="18" charset="0"/>
                        <a:ea typeface="Times New Roman"/>
                        <a:cs typeface="Times New Roman" pitchFamily="18" charset="0"/>
                      </a:endParaRPr>
                    </a:p>
                  </a:txBody>
                  <a:tcPr marL="52703" marR="52703" marT="0" marB="0"/>
                </a:tc>
              </a:tr>
              <a:tr h="192786">
                <a:tc>
                  <a:txBody>
                    <a:bodyPr/>
                    <a:lstStyle/>
                    <a:p>
                      <a:pPr>
                        <a:lnSpc>
                          <a:spcPct val="115000"/>
                        </a:lnSpc>
                        <a:spcAft>
                          <a:spcPts val="0"/>
                        </a:spcAft>
                      </a:pPr>
                      <a:r>
                        <a:rPr lang="ru-RU" sz="1100" dirty="0">
                          <a:effectLst/>
                          <a:latin typeface="Times New Roman" pitchFamily="18" charset="0"/>
                          <a:cs typeface="Times New Roman" pitchFamily="18" charset="0"/>
                        </a:rPr>
                        <a:t>МЫШЬЯК</a:t>
                      </a:r>
                      <a:r>
                        <a:rPr lang="en-US" sz="1100" dirty="0">
                          <a:effectLst/>
                          <a:latin typeface="Times New Roman" pitchFamily="18" charset="0"/>
                          <a:cs typeface="Times New Roman" pitchFamily="18" charset="0"/>
                        </a:rPr>
                        <a:t>( As)</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ЦВЕТНАЯ МЕТАЛЛУРГИЯ</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ЯДОВИТ </a:t>
                      </a:r>
                      <a:endParaRPr lang="ru-RU" sz="1100">
                        <a:effectLst/>
                        <a:latin typeface="Times New Roman" pitchFamily="18" charset="0"/>
                        <a:ea typeface="Times New Roman"/>
                        <a:cs typeface="Times New Roman" pitchFamily="18" charset="0"/>
                      </a:endParaRPr>
                    </a:p>
                  </a:txBody>
                  <a:tcPr marL="52703" marR="52703" marT="0" marB="0"/>
                </a:tc>
              </a:tr>
              <a:tr h="578358">
                <a:tc>
                  <a:txBody>
                    <a:bodyPr/>
                    <a:lstStyle/>
                    <a:p>
                      <a:pPr>
                        <a:lnSpc>
                          <a:spcPct val="115000"/>
                        </a:lnSpc>
                        <a:spcAft>
                          <a:spcPts val="0"/>
                        </a:spcAft>
                      </a:pPr>
                      <a:r>
                        <a:rPr lang="ru-RU" sz="1100">
                          <a:effectLst/>
                          <a:latin typeface="Times New Roman" pitchFamily="18" charset="0"/>
                          <a:cs typeface="Times New Roman" pitchFamily="18" charset="0"/>
                        </a:rPr>
                        <a:t>ОКИСЛЫ СЕРЫ </a:t>
                      </a:r>
                      <a:r>
                        <a:rPr lang="en-US" sz="1100">
                          <a:effectLst/>
                          <a:latin typeface="Times New Roman" pitchFamily="18" charset="0"/>
                          <a:cs typeface="Times New Roman" pitchFamily="18" charset="0"/>
                        </a:rPr>
                        <a:t>( SOx)</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МЕТАЛЛУРГИЯ, НЕФТЕХИМИЯ</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a:effectLst/>
                          <a:latin typeface="Times New Roman" pitchFamily="18" charset="0"/>
                          <a:cs typeface="Times New Roman" pitchFamily="18" charset="0"/>
                        </a:rPr>
                        <a:t>ЗАКИСЛЕНИЕ ПОЧВ И ВОДОЁМОВ, ГИБЕЛЬ ЛЕСОВ, ЗАБОЛЕВАНИЯ ОРГАНОВ ДЫХАНИЯ, КОРРОЗИЯ МЕТАЛЛОВ</a:t>
                      </a:r>
                      <a:endParaRPr lang="ru-RU" sz="1100">
                        <a:effectLst/>
                        <a:latin typeface="Times New Roman" pitchFamily="18" charset="0"/>
                        <a:ea typeface="Times New Roman"/>
                        <a:cs typeface="Times New Roman" pitchFamily="18" charset="0"/>
                      </a:endParaRPr>
                    </a:p>
                  </a:txBody>
                  <a:tcPr marL="52703" marR="52703" marT="0" marB="0"/>
                </a:tc>
              </a:tr>
              <a:tr h="772859">
                <a:tc>
                  <a:txBody>
                    <a:bodyPr/>
                    <a:lstStyle/>
                    <a:p>
                      <a:pPr>
                        <a:lnSpc>
                          <a:spcPct val="115000"/>
                        </a:lnSpc>
                        <a:spcAft>
                          <a:spcPts val="0"/>
                        </a:spcAft>
                      </a:pPr>
                      <a:r>
                        <a:rPr lang="ru-RU" sz="1100">
                          <a:effectLst/>
                          <a:latin typeface="Times New Roman" pitchFamily="18" charset="0"/>
                          <a:cs typeface="Times New Roman" pitchFamily="18" charset="0"/>
                        </a:rPr>
                        <a:t>ОКИСЛЫ АЗОТА</a:t>
                      </a:r>
                      <a:r>
                        <a:rPr lang="en-US" sz="1100">
                          <a:effectLst/>
                          <a:latin typeface="Times New Roman" pitchFamily="18" charset="0"/>
                          <a:cs typeface="Times New Roman" pitchFamily="18" charset="0"/>
                        </a:rPr>
                        <a:t>( NOx)</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АВТОТРАНСПОРТ, МЕТАЛЛУРГИЯ И ДРУГИЕ ВЫСОКОТЕМПЕРАТУРНЫЕ ПРОЦЕССЫ И ТЕХНОЛОГИИ</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smtClean="0">
                          <a:effectLst/>
                          <a:latin typeface="Times New Roman" pitchFamily="18" charset="0"/>
                          <a:cs typeface="Times New Roman" pitchFamily="18" charset="0"/>
                        </a:rPr>
                        <a:t>ЗАКИСЛЕНИЕ ПОЧВ И ВОДОЁМОВ,ПРИ ПОПАДАНИИ В ОРГАНИЗМ С ПИЩЕЙ ПРЕВРАЩАЮТСЯ В НИТРОЗАМИНЫ- СИЛЬНЕЙШИЕ КАНЦЕРОГЕНЫ</a:t>
                      </a:r>
                      <a:endParaRPr lang="ru-RU" sz="1100" dirty="0">
                        <a:effectLst/>
                        <a:latin typeface="Times New Roman" pitchFamily="18" charset="0"/>
                        <a:ea typeface="Times New Roman"/>
                        <a:cs typeface="Times New Roman" pitchFamily="18" charset="0"/>
                      </a:endParaRPr>
                    </a:p>
                  </a:txBody>
                  <a:tcPr marL="52703" marR="52703" marT="0" marB="0"/>
                </a:tc>
              </a:tr>
              <a:tr h="575691">
                <a:tc>
                  <a:txBody>
                    <a:bodyPr/>
                    <a:lstStyle/>
                    <a:p>
                      <a:pPr>
                        <a:lnSpc>
                          <a:spcPct val="115000"/>
                        </a:lnSpc>
                        <a:spcAft>
                          <a:spcPts val="0"/>
                        </a:spcAft>
                      </a:pPr>
                      <a:r>
                        <a:rPr lang="ru-RU" sz="1100">
                          <a:effectLst/>
                          <a:latin typeface="Times New Roman" pitchFamily="18" charset="0"/>
                          <a:cs typeface="Times New Roman" pitchFamily="18" charset="0"/>
                        </a:rPr>
                        <a:t>АММИАК И АММОНИЙ</a:t>
                      </a:r>
                      <a:r>
                        <a:rPr lang="en-US" sz="1100">
                          <a:effectLst/>
                          <a:latin typeface="Times New Roman" pitchFamily="18" charset="0"/>
                          <a:cs typeface="Times New Roman" pitchFamily="18" charset="0"/>
                        </a:rPr>
                        <a:t> (NHx)</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АММОНИЙНЫЕ  УДОБРЕНИЯ, ЖИВОТНОВОДСТВО, НЕЧИСТОТЫ</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ЗАБОЛЕВАНИЯ ОРГАНОВ ДЫХАНИЯ</a:t>
                      </a:r>
                      <a:endParaRPr lang="ru-RU" sz="1100" dirty="0">
                        <a:effectLst/>
                        <a:latin typeface="Times New Roman" pitchFamily="18" charset="0"/>
                        <a:ea typeface="Times New Roman"/>
                        <a:cs typeface="Times New Roman" pitchFamily="18" charset="0"/>
                      </a:endParaRPr>
                    </a:p>
                  </a:txBody>
                  <a:tcPr marL="52703" marR="52703" marT="0" marB="0"/>
                </a:tc>
              </a:tr>
              <a:tr h="970026">
                <a:tc>
                  <a:txBody>
                    <a:bodyPr/>
                    <a:lstStyle/>
                    <a:p>
                      <a:pPr>
                        <a:lnSpc>
                          <a:spcPct val="115000"/>
                        </a:lnSpc>
                        <a:spcAft>
                          <a:spcPts val="0"/>
                        </a:spcAft>
                      </a:pPr>
                      <a:r>
                        <a:rPr lang="ru-RU" sz="1100">
                          <a:effectLst/>
                          <a:latin typeface="Times New Roman" pitchFamily="18" charset="0"/>
                          <a:cs typeface="Times New Roman" pitchFamily="18" charset="0"/>
                        </a:rPr>
                        <a:t>ДИОКСИНЫ И ДР. ОРГАНИЧЕСКИЕ ВЕЩЕСТВА</a:t>
                      </a:r>
                    </a:p>
                    <a:p>
                      <a:pPr>
                        <a:lnSpc>
                          <a:spcPct val="115000"/>
                        </a:lnSpc>
                        <a:spcAft>
                          <a:spcPts val="0"/>
                        </a:spcAft>
                      </a:pPr>
                      <a:r>
                        <a:rPr lang="ru-RU" sz="1100">
                          <a:effectLst/>
                          <a:latin typeface="Times New Roman" pitchFamily="18" charset="0"/>
                          <a:cs typeface="Times New Roman" pitchFamily="18" charset="0"/>
                        </a:rPr>
                        <a:t>(ТЕТРАДИБЕНЗОПАРАДИОКСИН)</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ХИМИЧЕСКОЕ И БИОХИМИЧЕСКОЕ ПРОИЗВОДСТВО( ЛАКИ, КРАСКИ, ПЛАСТТМАССЫ)</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В МАЛЫХ КОНЦЕНТРАЦИЯХ- СИЛЬНЕЙШИЕ КАНЦЕРОГЕНЫ И МУТАГЕНЫ</a:t>
                      </a:r>
                      <a:endParaRPr lang="ru-RU" sz="1100" dirty="0">
                        <a:effectLst/>
                        <a:latin typeface="Times New Roman" pitchFamily="18" charset="0"/>
                        <a:ea typeface="Times New Roman"/>
                        <a:cs typeface="Times New Roman" pitchFamily="18" charset="0"/>
                      </a:endParaRPr>
                    </a:p>
                  </a:txBody>
                  <a:tcPr marL="52703" marR="52703" marT="0" marB="0"/>
                </a:tc>
              </a:tr>
              <a:tr h="970026">
                <a:tc>
                  <a:txBody>
                    <a:bodyPr/>
                    <a:lstStyle/>
                    <a:p>
                      <a:pPr>
                        <a:lnSpc>
                          <a:spcPct val="115000"/>
                        </a:lnSpc>
                        <a:spcAft>
                          <a:spcPts val="0"/>
                        </a:spcAft>
                      </a:pPr>
                      <a:r>
                        <a:rPr lang="ru-RU" sz="1100">
                          <a:effectLst/>
                          <a:latin typeface="Times New Roman" pitchFamily="18" charset="0"/>
                          <a:cs typeface="Times New Roman" pitchFamily="18" charset="0"/>
                        </a:rPr>
                        <a:t>ХЛОРФТОРУГЛЕВОДОРОДЫ</a:t>
                      </a:r>
                    </a:p>
                    <a:p>
                      <a:pPr>
                        <a:lnSpc>
                          <a:spcPct val="115000"/>
                        </a:lnSpc>
                        <a:spcAft>
                          <a:spcPts val="0"/>
                        </a:spcAft>
                      </a:pPr>
                      <a:r>
                        <a:rPr lang="ru-RU" sz="1100">
                          <a:effectLst/>
                          <a:latin typeface="Times New Roman" pitchFamily="18" charset="0"/>
                          <a:cs typeface="Times New Roman" pitchFamily="18" charset="0"/>
                        </a:rPr>
                        <a:t>(ФРЕОНЫ </a:t>
                      </a:r>
                      <a:r>
                        <a:rPr lang="en-US" sz="1100">
                          <a:effectLst/>
                          <a:latin typeface="Times New Roman" pitchFamily="18" charset="0"/>
                          <a:cs typeface="Times New Roman" pitchFamily="18" charset="0"/>
                        </a:rPr>
                        <a:t>CF</a:t>
                      </a:r>
                      <a:r>
                        <a:rPr lang="ru-RU" sz="1100" baseline="-25000">
                          <a:effectLst/>
                          <a:latin typeface="Times New Roman" pitchFamily="18" charset="0"/>
                          <a:cs typeface="Times New Roman" pitchFamily="18" charset="0"/>
                        </a:rPr>
                        <a:t>2</a:t>
                      </a:r>
                      <a:r>
                        <a:rPr lang="en-US" sz="1100">
                          <a:effectLst/>
                          <a:latin typeface="Times New Roman" pitchFamily="18" charset="0"/>
                          <a:cs typeface="Times New Roman" pitchFamily="18" charset="0"/>
                        </a:rPr>
                        <a:t>CL</a:t>
                      </a:r>
                      <a:r>
                        <a:rPr lang="ru-RU" sz="1100" baseline="-25000">
                          <a:effectLst/>
                          <a:latin typeface="Times New Roman" pitchFamily="18" charset="0"/>
                          <a:cs typeface="Times New Roman" pitchFamily="18" charset="0"/>
                        </a:rPr>
                        <a:t>2  </a:t>
                      </a:r>
                      <a:r>
                        <a:rPr lang="ru-RU" sz="1100">
                          <a:effectLst/>
                          <a:latin typeface="Times New Roman" pitchFamily="18" charset="0"/>
                          <a:cs typeface="Times New Roman" pitchFamily="18" charset="0"/>
                        </a:rPr>
                        <a:t>И  </a:t>
                      </a:r>
                      <a:r>
                        <a:rPr lang="en-US" sz="1100">
                          <a:effectLst/>
                          <a:latin typeface="Times New Roman" pitchFamily="18" charset="0"/>
                          <a:cs typeface="Times New Roman" pitchFamily="18" charset="0"/>
                        </a:rPr>
                        <a:t>CFCL</a:t>
                      </a:r>
                      <a:r>
                        <a:rPr lang="en-US" sz="1100" baseline="-25000">
                          <a:effectLst/>
                          <a:latin typeface="Times New Roman" pitchFamily="18" charset="0"/>
                          <a:cs typeface="Times New Roman" pitchFamily="18" charset="0"/>
                        </a:rPr>
                        <a:t>3</a:t>
                      </a:r>
                      <a:r>
                        <a:rPr lang="en-US" sz="1100">
                          <a:effectLst/>
                          <a:latin typeface="Times New Roman" pitchFamily="18" charset="0"/>
                          <a:cs typeface="Times New Roman" pitchFamily="18" charset="0"/>
                        </a:rPr>
                        <a:t>)</a:t>
                      </a:r>
                      <a:endParaRPr lang="ru-RU" sz="110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ХОЛОДИЛЬНЫЕ УСТАНОВКИ, АЭРОЗОЛИ, ЭЛЕКТРОТЕХНИЧЕСКАЯ И ЭЛЕКТРОННАЯ ПРОМЫШЛЕННОСТЬ</a:t>
                      </a:r>
                      <a:endParaRPr lang="ru-RU" sz="1100" dirty="0">
                        <a:effectLst/>
                        <a:latin typeface="Times New Roman" pitchFamily="18" charset="0"/>
                        <a:ea typeface="Times New Roman"/>
                        <a:cs typeface="Times New Roman" pitchFamily="18" charset="0"/>
                      </a:endParaRPr>
                    </a:p>
                  </a:txBody>
                  <a:tcPr marL="52703" marR="52703" marT="0" marB="0"/>
                </a:tc>
                <a:tc>
                  <a:txBody>
                    <a:bodyPr/>
                    <a:lstStyle/>
                    <a:p>
                      <a:pPr>
                        <a:lnSpc>
                          <a:spcPct val="115000"/>
                        </a:lnSpc>
                        <a:spcAft>
                          <a:spcPts val="0"/>
                        </a:spcAft>
                      </a:pPr>
                      <a:r>
                        <a:rPr lang="ru-RU" sz="1100" dirty="0">
                          <a:effectLst/>
                          <a:latin typeface="Times New Roman" pitchFamily="18" charset="0"/>
                          <a:cs typeface="Times New Roman" pitchFamily="18" charset="0"/>
                        </a:rPr>
                        <a:t>РАЗРУШАЮТ ОЗОНОВЫЙ СЛОЙ</a:t>
                      </a:r>
                      <a:endParaRPr lang="ru-RU" sz="1100" dirty="0">
                        <a:effectLst/>
                        <a:latin typeface="Times New Roman" pitchFamily="18" charset="0"/>
                        <a:ea typeface="Times New Roman"/>
                        <a:cs typeface="Times New Roman" pitchFamily="18" charset="0"/>
                      </a:endParaRPr>
                    </a:p>
                  </a:txBody>
                  <a:tcPr marL="52703" marR="52703" marT="0" marB="0"/>
                </a:tc>
              </a:tr>
            </a:tbl>
          </a:graphicData>
        </a:graphic>
      </p:graphicFrame>
    </p:spTree>
    <p:extLst>
      <p:ext uri="{BB962C8B-B14F-4D97-AF65-F5344CB8AC3E}">
        <p14:creationId xmlns:p14="http://schemas.microsoft.com/office/powerpoint/2010/main" val="128009324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rgbClr val="CCCCFF">
                <a:alpha val="0"/>
              </a:srgbClr>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379161" y="1059582"/>
            <a:ext cx="6143668" cy="2554545"/>
          </a:xfrm>
          <a:prstGeom prst="rect">
            <a:avLst/>
          </a:prstGeom>
          <a:noFill/>
        </p:spPr>
        <p:txBody>
          <a:bodyPr>
            <a:spAutoFit/>
          </a:bodyPr>
          <a:lstStyle/>
          <a:p>
            <a:pPr fontAlgn="auto">
              <a:spcBef>
                <a:spcPts val="0"/>
              </a:spcBef>
              <a:spcAft>
                <a:spcPts val="0"/>
              </a:spcAft>
              <a:defRPr/>
            </a:pPr>
            <a:r>
              <a:rPr lang="ru-RU" sz="2000" b="1" spc="50" dirty="0">
                <a:ln w="13500">
                  <a:solidFill>
                    <a:schemeClr val="accent1">
                      <a:shade val="2500"/>
                      <a:alpha val="6500"/>
                    </a:schemeClr>
                  </a:solidFill>
                  <a:prstDash val="solid"/>
                </a:ln>
                <a:solidFill>
                  <a:schemeClr val="bg1">
                    <a:lumMod val="95000"/>
                    <a:lumOff val="5000"/>
                  </a:schemeClr>
                </a:solidFill>
                <a:effectLst>
                  <a:innerShdw blurRad="50900" dist="38500" dir="13500000">
                    <a:srgbClr val="000000">
                      <a:alpha val="60000"/>
                    </a:srgbClr>
                  </a:innerShdw>
                </a:effectLst>
                <a:latin typeface="+mn-lt"/>
                <a:cs typeface="+mn-cs"/>
              </a:rPr>
              <a:t>Ихтиофауна Ладожского озера представлена 14 семействами: миноговые,</a:t>
            </a:r>
          </a:p>
          <a:p>
            <a:pPr fontAlgn="auto">
              <a:spcBef>
                <a:spcPts val="0"/>
              </a:spcBef>
              <a:spcAft>
                <a:spcPts val="0"/>
              </a:spcAft>
              <a:defRPr/>
            </a:pPr>
            <a:r>
              <a:rPr lang="ru-RU" sz="2000" b="1" spc="50" dirty="0">
                <a:ln w="13500">
                  <a:solidFill>
                    <a:schemeClr val="accent1">
                      <a:shade val="2500"/>
                      <a:alpha val="6500"/>
                    </a:schemeClr>
                  </a:solidFill>
                  <a:prstDash val="solid"/>
                </a:ln>
                <a:solidFill>
                  <a:schemeClr val="bg1">
                    <a:lumMod val="95000"/>
                    <a:lumOff val="5000"/>
                  </a:schemeClr>
                </a:solidFill>
                <a:effectLst>
                  <a:innerShdw blurRad="50900" dist="38500" dir="13500000">
                    <a:srgbClr val="000000">
                      <a:alpha val="60000"/>
                    </a:srgbClr>
                  </a:innerShdw>
                </a:effectLst>
                <a:latin typeface="+mn-lt"/>
                <a:cs typeface="+mn-cs"/>
              </a:rPr>
              <a:t> осетровые, лососевые, хариусовые, корюшковые, щуковые, карповые, </a:t>
            </a:r>
          </a:p>
          <a:p>
            <a:pPr fontAlgn="auto">
              <a:spcBef>
                <a:spcPts val="0"/>
              </a:spcBef>
              <a:spcAft>
                <a:spcPts val="0"/>
              </a:spcAft>
              <a:defRPr/>
            </a:pPr>
            <a:r>
              <a:rPr lang="ru-RU" sz="2000" b="1" spc="50" dirty="0">
                <a:ln w="13500">
                  <a:solidFill>
                    <a:schemeClr val="accent1">
                      <a:shade val="2500"/>
                      <a:alpha val="6500"/>
                    </a:schemeClr>
                  </a:solidFill>
                  <a:prstDash val="solid"/>
                </a:ln>
                <a:solidFill>
                  <a:schemeClr val="bg1">
                    <a:lumMod val="95000"/>
                    <a:lumOff val="5000"/>
                  </a:schemeClr>
                </a:solidFill>
                <a:effectLst>
                  <a:innerShdw blurRad="50900" dist="38500" dir="13500000">
                    <a:srgbClr val="000000">
                      <a:alpha val="60000"/>
                    </a:srgbClr>
                  </a:innerShdw>
                </a:effectLst>
                <a:latin typeface="+mn-lt"/>
                <a:cs typeface="+mn-cs"/>
              </a:rPr>
              <a:t>вьюновые, сомовые, угревые, тресковые, </a:t>
            </a:r>
          </a:p>
          <a:p>
            <a:pPr fontAlgn="auto">
              <a:spcBef>
                <a:spcPts val="0"/>
              </a:spcBef>
              <a:spcAft>
                <a:spcPts val="0"/>
              </a:spcAft>
              <a:defRPr/>
            </a:pPr>
            <a:r>
              <a:rPr lang="ru-RU" sz="2000" b="1" spc="50" dirty="0">
                <a:ln w="13500">
                  <a:solidFill>
                    <a:schemeClr val="accent1">
                      <a:shade val="2500"/>
                      <a:alpha val="6500"/>
                    </a:schemeClr>
                  </a:solidFill>
                  <a:prstDash val="solid"/>
                </a:ln>
                <a:solidFill>
                  <a:schemeClr val="bg1">
                    <a:lumMod val="95000"/>
                    <a:lumOff val="5000"/>
                  </a:schemeClr>
                </a:solidFill>
                <a:effectLst>
                  <a:innerShdw blurRad="50900" dist="38500" dir="13500000">
                    <a:srgbClr val="000000">
                      <a:alpha val="60000"/>
                    </a:srgbClr>
                  </a:innerShdw>
                </a:effectLst>
                <a:latin typeface="+mn-lt"/>
                <a:cs typeface="+mn-cs"/>
              </a:rPr>
              <a:t>колюшковые, окуневые и подкаменщиковые. </a:t>
            </a:r>
          </a:p>
          <a:p>
            <a:pPr fontAlgn="auto">
              <a:spcBef>
                <a:spcPts val="0"/>
              </a:spcBef>
              <a:spcAft>
                <a:spcPts val="0"/>
              </a:spcAft>
              <a:defRPr/>
            </a:pPr>
            <a:r>
              <a:rPr lang="ru-RU" sz="2000" b="1" spc="50" dirty="0">
                <a:ln w="13500">
                  <a:solidFill>
                    <a:schemeClr val="accent1">
                      <a:shade val="2500"/>
                      <a:alpha val="6500"/>
                    </a:schemeClr>
                  </a:solidFill>
                  <a:prstDash val="solid"/>
                </a:ln>
                <a:solidFill>
                  <a:schemeClr val="bg1">
                    <a:lumMod val="95000"/>
                    <a:lumOff val="5000"/>
                  </a:schemeClr>
                </a:solidFill>
                <a:effectLst>
                  <a:innerShdw blurRad="50900" dist="38500" dir="13500000">
                    <a:srgbClr val="000000">
                      <a:alpha val="60000"/>
                    </a:srgbClr>
                  </a:innerShdw>
                </a:effectLst>
                <a:latin typeface="+mn-lt"/>
                <a:cs typeface="+mn-cs"/>
              </a:rPr>
              <a:t>Всех видов и разновидностей рыб в Ладоге насчитывается 53.</a:t>
            </a:r>
          </a:p>
        </p:txBody>
      </p:sp>
      <p:sp>
        <p:nvSpPr>
          <p:cNvPr id="4" name="Прямоугольник 3"/>
          <p:cNvSpPr/>
          <p:nvPr/>
        </p:nvSpPr>
        <p:spPr>
          <a:xfrm>
            <a:off x="1772141" y="-143881"/>
            <a:ext cx="5702137" cy="132343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Виды рыб в Ладожском</a:t>
            </a:r>
          </a:p>
          <a:p>
            <a:pPr algn="ctr" fontAlgn="auto">
              <a:spcBef>
                <a:spcPts val="0"/>
              </a:spcBef>
              <a:spcAft>
                <a:spcPts val="0"/>
              </a:spcAft>
              <a:defRPr/>
            </a:pP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Озере</a:t>
            </a:r>
          </a:p>
        </p:txBody>
      </p:sp>
      <p:pic>
        <p:nvPicPr>
          <p:cNvPr id="5" name="Рисунок 4" descr="%D0%BE%D0%BA%D1%83%D0%BD%D1%8C-%D0%BD%D0%B0-%D1%81%D0%B0%D0%B9%D1%821.jpg"/>
          <p:cNvPicPr>
            <a:picLocks noChangeAspect="1"/>
          </p:cNvPicPr>
          <p:nvPr/>
        </p:nvPicPr>
        <p:blipFill>
          <a:blip r:embed="rId2" cstate="print"/>
          <a:stretch>
            <a:fillRect/>
          </a:stretch>
        </p:blipFill>
        <p:spPr>
          <a:xfrm rot="21348308">
            <a:off x="199971" y="3891166"/>
            <a:ext cx="2142390" cy="11833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Channel_catfish_%28North_America%27s%2C_Missouri%2C_Iowa%2C_Nebraska%2C_and_Tennessee%29.jpg"/>
          <p:cNvPicPr>
            <a:picLocks noChangeAspect="1"/>
          </p:cNvPicPr>
          <p:nvPr/>
        </p:nvPicPr>
        <p:blipFill>
          <a:blip r:embed="rId3" cstate="print"/>
          <a:stretch>
            <a:fillRect/>
          </a:stretch>
        </p:blipFill>
        <p:spPr>
          <a:xfrm rot="940852">
            <a:off x="6143636" y="1500181"/>
            <a:ext cx="2571736" cy="1446602"/>
          </a:xfrm>
          <a:prstGeom prst="rect">
            <a:avLst/>
          </a:prstGeom>
          <a:ln>
            <a:noFill/>
          </a:ln>
          <a:effectLst>
            <a:softEdge rad="112500"/>
          </a:effectLst>
        </p:spPr>
      </p:pic>
      <p:pic>
        <p:nvPicPr>
          <p:cNvPr id="7" name="Рисунок 6" descr="nemnogo_o_schuke.jpg"/>
          <p:cNvPicPr>
            <a:picLocks noChangeAspect="1"/>
          </p:cNvPicPr>
          <p:nvPr/>
        </p:nvPicPr>
        <p:blipFill>
          <a:blip r:embed="rId4"/>
          <a:stretch>
            <a:fillRect/>
          </a:stretch>
        </p:blipFill>
        <p:spPr>
          <a:xfrm>
            <a:off x="3143244" y="3643322"/>
            <a:ext cx="2428877" cy="12387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Рисунок 7" descr="sw20-4.jpg"/>
          <p:cNvPicPr>
            <a:picLocks noChangeAspect="1"/>
          </p:cNvPicPr>
          <p:nvPr/>
        </p:nvPicPr>
        <p:blipFill>
          <a:blip r:embed="rId5"/>
          <a:stretch>
            <a:fillRect/>
          </a:stretch>
        </p:blipFill>
        <p:spPr>
          <a:xfrm rot="504165">
            <a:off x="6072198" y="3375429"/>
            <a:ext cx="2643206" cy="13656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ppt_w</p:attrName>
                                        </p:attrNameLst>
                                      </p:cBhvr>
                                      <p:tavLst>
                                        <p:tav tm="0" fmla="#ppt_w*sin(2.5*pi*$)">
                                          <p:val>
                                            <p:fltVal val="0"/>
                                          </p:val>
                                        </p:tav>
                                        <p:tav tm="100000">
                                          <p:val>
                                            <p:fltVal val="1"/>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2"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2)">
                                      <p:cBhvr>
                                        <p:cTn id="49" dur="2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bg1">
                <a:lumMod val="50000"/>
                <a:lumOff val="50000"/>
              </a:schemeClr>
            </a:gs>
            <a:gs pos="100000">
              <a:schemeClr val="accent1">
                <a:tint val="23500"/>
                <a:satMod val="1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214415" y="357172"/>
            <a:ext cx="660411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Ладожские Шхеры</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0" y="1643057"/>
            <a:ext cx="3857652" cy="2554545"/>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Шхеры у северо-западного и северного побережья Ладожского озера.</a:t>
            </a:r>
          </a:p>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 2009 года это был природный парк, а на данный момент он считается национальным парком.</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800px-Baranyi_lby.jpg"/>
          <p:cNvPicPr>
            <a:picLocks noChangeAspect="1"/>
          </p:cNvPicPr>
          <p:nvPr/>
        </p:nvPicPr>
        <p:blipFill>
          <a:blip r:embed="rId2"/>
          <a:stretch>
            <a:fillRect/>
          </a:stretch>
        </p:blipFill>
        <p:spPr>
          <a:xfrm>
            <a:off x="3714746" y="1571619"/>
            <a:ext cx="5204805" cy="2934209"/>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0"/>
                                        <p:tgtEl>
                                          <p:spTgt spid="6"/>
                                        </p:tgtEl>
                                      </p:cBhvr>
                                    </p:animEffect>
                                    <p:anim calcmode="lin" valueType="num">
                                      <p:cBhvr>
                                        <p:cTn id="24" dur="3000" fill="hold"/>
                                        <p:tgtEl>
                                          <p:spTgt spid="6"/>
                                        </p:tgtEl>
                                        <p:attrNameLst>
                                          <p:attrName>ppt_x</p:attrName>
                                        </p:attrNameLst>
                                      </p:cBhvr>
                                      <p:tavLst>
                                        <p:tav tm="0">
                                          <p:val>
                                            <p:strVal val="#ppt_x"/>
                                          </p:val>
                                        </p:tav>
                                        <p:tav tm="100000">
                                          <p:val>
                                            <p:strVal val="#ppt_x"/>
                                          </p:val>
                                        </p:tav>
                                      </p:tavLst>
                                    </p:anim>
                                    <p:anim calcmode="lin" valueType="num">
                                      <p:cBhvr>
                                        <p:cTn id="25"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3366FF"/>
            </a:gs>
            <a:gs pos="100000">
              <a:srgbClr val="56E1E4"/>
            </a:gs>
          </a:gsLst>
          <a:path path="shape">
            <a:fillToRect l="50000" t="50000" r="50000" b="50000"/>
          </a:path>
        </a:gradFill>
        <a:effectLst/>
      </p:bgPr>
    </p:bg>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155570" y="2266132"/>
            <a:ext cx="7786710" cy="2031325"/>
          </a:xfrm>
          <a:prstGeom prst="rect">
            <a:avLst/>
          </a:prstGeom>
          <a:noFill/>
          <a:ln w="9525">
            <a:noFill/>
            <a:miter lim="800000"/>
            <a:headEnd/>
            <a:tailEnd/>
          </a:ln>
          <a:effectLst/>
        </p:spPr>
        <p:txBody>
          <a:bodyPr wrap="square">
            <a:spAutoFit/>
          </a:bodyPr>
          <a:lstStyle/>
          <a:p>
            <a:r>
              <a:rPr lang="ru-RU" dirty="0"/>
              <a:t>Правильно говорят: не плюй в колодец. «Ладожское озеро скоро может стать непригодным для питьевого водоснабжения, - считает глава «Водоканала СПб»Ладога - это единственный для Петербурга источник питьевого водоснабжения». Причем не только для Петербурга. Всего она снабжает питьевой водой примерно 15-20 млн. человек. Проект закона «Об охране Ладожского озера» уже во второй раз дошел до Государственной думы. </a:t>
            </a:r>
          </a:p>
        </p:txBody>
      </p:sp>
      <p:sp>
        <p:nvSpPr>
          <p:cNvPr id="29702" name="WordArt 6"/>
          <p:cNvSpPr>
            <a:spLocks noChangeArrowheads="1" noChangeShapeType="1" noTextEdit="1"/>
          </p:cNvSpPr>
          <p:nvPr/>
        </p:nvSpPr>
        <p:spPr bwMode="auto">
          <a:xfrm>
            <a:off x="142844" y="285734"/>
            <a:ext cx="8786842" cy="1017588"/>
          </a:xfrm>
          <a:prstGeom prst="rect">
            <a:avLst/>
          </a:prstGeom>
        </p:spPr>
        <p:txBody>
          <a:bodyPr wrap="none" fromWordArt="1">
            <a:prstTxWarp prst="textDoubleWave1">
              <a:avLst>
                <a:gd name="adj1" fmla="val 6500"/>
                <a:gd name="adj2" fmla="val 0"/>
              </a:avLst>
            </a:prstTxWarp>
          </a:bodyPr>
          <a:lstStyle/>
          <a:p>
            <a:pPr algn="ctr"/>
            <a:r>
              <a:rPr lang="ru-RU"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Охрана Ладожского озера</a:t>
            </a:r>
          </a:p>
        </p:txBody>
      </p:sp>
      <p:pic>
        <p:nvPicPr>
          <p:cNvPr id="29703" name="Picture 7" descr="Портрет Куинджи"/>
          <p:cNvPicPr>
            <a:picLocks noChangeAspect="1" noChangeArrowheads="1"/>
          </p:cNvPicPr>
          <p:nvPr/>
        </p:nvPicPr>
        <p:blipFill>
          <a:blip r:embed="rId2" cstate="print"/>
          <a:srcRect/>
          <a:stretch>
            <a:fillRect/>
          </a:stretch>
        </p:blipFill>
        <p:spPr bwMode="auto">
          <a:xfrm>
            <a:off x="147632" y="1248877"/>
            <a:ext cx="2001837" cy="2606675"/>
          </a:xfrm>
          <a:prstGeom prst="rect">
            <a:avLst/>
          </a:prstGeom>
          <a:noFill/>
        </p:spPr>
      </p:pic>
      <p:pic>
        <p:nvPicPr>
          <p:cNvPr id="29704" name="Picture 8" descr="928fdb8b49eb"/>
          <p:cNvPicPr>
            <a:picLocks noChangeAspect="1" noChangeArrowheads="1"/>
          </p:cNvPicPr>
          <p:nvPr/>
        </p:nvPicPr>
        <p:blipFill>
          <a:blip r:embed="rId3"/>
          <a:srcRect/>
          <a:stretch>
            <a:fillRect/>
          </a:stretch>
        </p:blipFill>
        <p:spPr bwMode="auto">
          <a:xfrm>
            <a:off x="6245977" y="1287506"/>
            <a:ext cx="2683711" cy="3512504"/>
          </a:xfrm>
          <a:prstGeom prst="rect">
            <a:avLst/>
          </a:prstGeom>
          <a:noFill/>
        </p:spPr>
      </p:pic>
      <p:sp>
        <p:nvSpPr>
          <p:cNvPr id="4" name="Прямоугольник 3"/>
          <p:cNvSpPr/>
          <p:nvPr/>
        </p:nvSpPr>
        <p:spPr>
          <a:xfrm>
            <a:off x="1" y="3965743"/>
            <a:ext cx="3648755"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cap="none" spc="150" dirty="0" smtClean="0">
                <a:ln w="11430"/>
                <a:solidFill>
                  <a:srgbClr val="F8F8F8"/>
                </a:solidFill>
                <a:effectLst>
                  <a:outerShdw blurRad="25400" algn="tl" rotWithShape="0">
                    <a:srgbClr val="000000">
                      <a:alpha val="43000"/>
                    </a:srgbClr>
                  </a:outerShdw>
                </a:effectLst>
              </a:rPr>
              <a:t>А.И.Куинджи</a:t>
            </a:r>
            <a:endParaRPr lang="ru-RU" sz="4000" b="1" cap="none" spc="150" dirty="0">
              <a:ln w="11430"/>
              <a:solidFill>
                <a:srgbClr val="F8F8F8"/>
              </a:solidFill>
              <a:effectLst>
                <a:outerShdw blurRad="25400" algn="tl" rotWithShape="0">
                  <a:srgbClr val="000000">
                    <a:alpha val="43000"/>
                  </a:srgbClr>
                </a:outerShdw>
              </a:effectLst>
            </a:endParaRPr>
          </a:p>
        </p:txBody>
      </p:sp>
      <p:sp>
        <p:nvSpPr>
          <p:cNvPr id="5" name="Прямоугольник 4"/>
          <p:cNvSpPr/>
          <p:nvPr/>
        </p:nvSpPr>
        <p:spPr>
          <a:xfrm>
            <a:off x="2034611" y="2334527"/>
            <a:ext cx="4176464" cy="1631216"/>
          </a:xfrm>
          <a:prstGeom prst="rect">
            <a:avLst/>
          </a:prstGeom>
          <a:noFill/>
        </p:spPr>
        <p:txBody>
          <a:bodyPr wrap="square" lIns="91440" tIns="45720" rIns="91440" bIns="45720">
            <a:spAutoFit/>
          </a:bodyPr>
          <a:lstStyle/>
          <a:p>
            <a:pPr algn="ctr"/>
            <a:r>
              <a:rPr lang="ru-RU"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Архип Иванович Куинджи.</a:t>
            </a:r>
          </a:p>
          <a:p>
            <a:pPr algn="ctr"/>
            <a:r>
              <a:rPr lang="ru-RU"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Первый русский живописец,</a:t>
            </a:r>
          </a:p>
          <a:p>
            <a:pPr algn="ctr"/>
            <a:r>
              <a:rPr lang="ru-RU"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a:t>
            </a:r>
            <a:r>
              <a:rPr lang="ru-RU"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аписавший картину Ладожского озера</a:t>
            </a:r>
          </a:p>
          <a:p>
            <a:pPr algn="ctr"/>
            <a:r>
              <a:rPr lang="ru-RU"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r>
              <a:rPr lang="ru-RU" sz="20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1873 году</a:t>
            </a:r>
            <a:endParaRPr lang="ru-RU" sz="20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spd="slow" advTm="43833">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9702"/>
                                        </p:tgtEl>
                                        <p:attrNameLst>
                                          <p:attrName>style.visibility</p:attrName>
                                        </p:attrNameLst>
                                      </p:cBhvr>
                                      <p:to>
                                        <p:strVal val="visible"/>
                                      </p:to>
                                    </p:set>
                                    <p:anim by="(-#ppt_w*2)" calcmode="lin" valueType="num">
                                      <p:cBhvr rctx="PPT">
                                        <p:cTn id="7" dur="500" autoRev="1" fill="hold">
                                          <p:stCondLst>
                                            <p:cond delay="0"/>
                                          </p:stCondLst>
                                        </p:cTn>
                                        <p:tgtEl>
                                          <p:spTgt spid="29702"/>
                                        </p:tgtEl>
                                        <p:attrNameLst>
                                          <p:attrName>ppt_w</p:attrName>
                                        </p:attrNameLst>
                                      </p:cBhvr>
                                    </p:anim>
                                    <p:anim by="(#ppt_w*0.50)" calcmode="lin" valueType="num">
                                      <p:cBhvr>
                                        <p:cTn id="8" dur="500" decel="50000" autoRev="1" fill="hold">
                                          <p:stCondLst>
                                            <p:cond delay="0"/>
                                          </p:stCondLst>
                                        </p:cTn>
                                        <p:tgtEl>
                                          <p:spTgt spid="29702"/>
                                        </p:tgtEl>
                                        <p:attrNameLst>
                                          <p:attrName>ppt_x</p:attrName>
                                        </p:attrNameLst>
                                      </p:cBhvr>
                                    </p:anim>
                                    <p:anim from="(-#ppt_h/2)" to="(#ppt_y)" calcmode="lin" valueType="num">
                                      <p:cBhvr>
                                        <p:cTn id="9" dur="1000" fill="hold">
                                          <p:stCondLst>
                                            <p:cond delay="0"/>
                                          </p:stCondLst>
                                        </p:cTn>
                                        <p:tgtEl>
                                          <p:spTgt spid="29702"/>
                                        </p:tgtEl>
                                        <p:attrNameLst>
                                          <p:attrName>ppt_y</p:attrName>
                                        </p:attrNameLst>
                                      </p:cBhvr>
                                    </p:anim>
                                    <p:animRot by="21600000">
                                      <p:cBhvr>
                                        <p:cTn id="10" dur="1000" fill="hold">
                                          <p:stCondLst>
                                            <p:cond delay="0"/>
                                          </p:stCondLst>
                                        </p:cTn>
                                        <p:tgtEl>
                                          <p:spTgt spid="2970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5000" fill="hold"/>
                                        <p:tgtEl>
                                          <p:spTgt spid="29700"/>
                                        </p:tgtEl>
                                        <p:attrNameLst>
                                          <p:attrName>ppt_w</p:attrName>
                                        </p:attrNameLst>
                                      </p:cBhvr>
                                      <p:tavLst>
                                        <p:tav tm="0">
                                          <p:val>
                                            <p:fltVal val="0"/>
                                          </p:val>
                                        </p:tav>
                                        <p:tav tm="100000">
                                          <p:val>
                                            <p:strVal val="#ppt_w"/>
                                          </p:val>
                                        </p:tav>
                                      </p:tavLst>
                                    </p:anim>
                                    <p:anim calcmode="lin" valueType="num">
                                      <p:cBhvr>
                                        <p:cTn id="16" dur="5000" fill="hold"/>
                                        <p:tgtEl>
                                          <p:spTgt spid="29700"/>
                                        </p:tgtEl>
                                        <p:attrNameLst>
                                          <p:attrName>ppt_h</p:attrName>
                                        </p:attrNameLst>
                                      </p:cBhvr>
                                      <p:tavLst>
                                        <p:tav tm="0">
                                          <p:val>
                                            <p:fltVal val="0"/>
                                          </p:val>
                                        </p:tav>
                                        <p:tav tm="100000">
                                          <p:val>
                                            <p:strVal val="#ppt_h"/>
                                          </p:val>
                                        </p:tav>
                                      </p:tavLst>
                                    </p:anim>
                                    <p:anim calcmode="lin" valueType="num">
                                      <p:cBhvr>
                                        <p:cTn id="17" dur="5000" fill="hold"/>
                                        <p:tgtEl>
                                          <p:spTgt spid="29700"/>
                                        </p:tgtEl>
                                        <p:attrNameLst>
                                          <p:attrName>ppt_x</p:attrName>
                                        </p:attrNameLst>
                                      </p:cBhvr>
                                      <p:tavLst>
                                        <p:tav tm="0" fmla="#ppt_x+(cos(-2*pi*(1-$))*-#ppt_x-sin(-2*pi*(1-$))*(1-#ppt_y))*(1-$)">
                                          <p:val>
                                            <p:fltVal val="0"/>
                                          </p:val>
                                        </p:tav>
                                        <p:tav tm="100000">
                                          <p:val>
                                            <p:fltVal val="1"/>
                                          </p:val>
                                        </p:tav>
                                      </p:tavLst>
                                    </p:anim>
                                    <p:anim calcmode="lin" valueType="num">
                                      <p:cBhvr>
                                        <p:cTn id="18" dur="5000" fill="hold"/>
                                        <p:tgtEl>
                                          <p:spTgt spid="297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6" presetClass="exit" presetSubtype="16" fill="hold" grpId="1" nodeType="clickEffect">
                                  <p:stCondLst>
                                    <p:cond delay="0"/>
                                  </p:stCondLst>
                                  <p:childTnLst>
                                    <p:animEffect transition="out" filter="circle(in)">
                                      <p:cBhvr>
                                        <p:cTn id="22" dur="2000"/>
                                        <p:tgtEl>
                                          <p:spTgt spid="29700"/>
                                        </p:tgtEl>
                                      </p:cBhvr>
                                    </p:animEffect>
                                    <p:set>
                                      <p:cBhvr>
                                        <p:cTn id="23" dur="1" fill="hold">
                                          <p:stCondLst>
                                            <p:cond delay="1999"/>
                                          </p:stCondLst>
                                        </p:cTn>
                                        <p:tgtEl>
                                          <p:spTgt spid="2970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29703"/>
                                        </p:tgtEl>
                                        <p:attrNameLst>
                                          <p:attrName>style.visibility</p:attrName>
                                        </p:attrNameLst>
                                      </p:cBhvr>
                                      <p:to>
                                        <p:strVal val="visible"/>
                                      </p:to>
                                    </p:set>
                                    <p:anim from="(-#ppt_w/2)" to="(#ppt_x)" calcmode="lin" valueType="num">
                                      <p:cBhvr>
                                        <p:cTn id="28" dur="600" fill="hold">
                                          <p:stCondLst>
                                            <p:cond delay="0"/>
                                          </p:stCondLst>
                                        </p:cTn>
                                        <p:tgtEl>
                                          <p:spTgt spid="29703"/>
                                        </p:tgtEl>
                                        <p:attrNameLst>
                                          <p:attrName>ppt_x</p:attrName>
                                        </p:attrNameLst>
                                      </p:cBhvr>
                                    </p:anim>
                                    <p:anim from="0" to="-1.0" calcmode="lin" valueType="num">
                                      <p:cBhvr>
                                        <p:cTn id="29" dur="200" decel="50000" autoRev="1" fill="hold">
                                          <p:stCondLst>
                                            <p:cond delay="600"/>
                                          </p:stCondLst>
                                        </p:cTn>
                                        <p:tgtEl>
                                          <p:spTgt spid="29703"/>
                                        </p:tgtEl>
                                        <p:attrNameLst>
                                          <p:attrName>xshear</p:attrName>
                                        </p:attrNameLst>
                                      </p:cBhvr>
                                    </p:anim>
                                    <p:animScale>
                                      <p:cBhvr>
                                        <p:cTn id="30" dur="200" decel="100000" autoRev="1" fill="hold">
                                          <p:stCondLst>
                                            <p:cond delay="600"/>
                                          </p:stCondLst>
                                        </p:cTn>
                                        <p:tgtEl>
                                          <p:spTgt spid="29703"/>
                                        </p:tgtEl>
                                      </p:cBhvr>
                                      <p:from x="100000" y="100000"/>
                                      <p:to x="80000" y="100000"/>
                                    </p:animScale>
                                    <p:anim by="(#ppt_h/3+#ppt_w*0.1)" calcmode="lin" valueType="num">
                                      <p:cBhvr additive="sum">
                                        <p:cTn id="31" dur="200" decel="100000" autoRev="1" fill="hold">
                                          <p:stCondLst>
                                            <p:cond delay="600"/>
                                          </p:stCondLst>
                                        </p:cTn>
                                        <p:tgtEl>
                                          <p:spTgt spid="29703"/>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ppt_x"/>
                                          </p:val>
                                        </p:tav>
                                        <p:tav tm="100000">
                                          <p:val>
                                            <p:strVal val="#ppt_x"/>
                                          </p:val>
                                        </p:tav>
                                      </p:tavLst>
                                    </p:anim>
                                    <p:anim calcmode="lin" valueType="num">
                                      <p:cBhvr additive="base">
                                        <p:cTn id="3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9704"/>
                                        </p:tgtEl>
                                        <p:attrNameLst>
                                          <p:attrName>style.visibility</p:attrName>
                                        </p:attrNameLst>
                                      </p:cBhvr>
                                      <p:to>
                                        <p:strVal val="visible"/>
                                      </p:to>
                                    </p:set>
                                    <p:animEffect transition="in" filter="wheel(1)">
                                      <p:cBhvr>
                                        <p:cTn id="47" dur="20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P spid="2970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3328">
              <a:srgbClr val="AEB7FF"/>
            </a:gs>
            <a:gs pos="93000">
              <a:srgbClr val="B4CCFF"/>
            </a:gs>
            <a:gs pos="65000">
              <a:srgbClr val="C1CCFF"/>
            </a:gs>
            <a:gs pos="0">
              <a:srgbClr val="CCCCFF"/>
            </a:gs>
            <a:gs pos="36000">
              <a:srgbClr val="998DFF"/>
            </a:gs>
            <a:gs pos="13000">
              <a:srgbClr val="99CCFF"/>
            </a:gs>
            <a:gs pos="45000">
              <a:srgbClr val="9966FF"/>
            </a:gs>
            <a:gs pos="61000">
              <a:srgbClr val="CC99FF"/>
            </a:gs>
            <a:gs pos="42000">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108520" y="-92546"/>
            <a:ext cx="4427984"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Вся информация</a:t>
            </a:r>
          </a:p>
          <a:p>
            <a:pPr algn="ctr"/>
            <a:r>
              <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б</a:t>
            </a:r>
            <a:r>
              <a:rPr lang="ru-RU"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ыла выбрана </a:t>
            </a:r>
          </a:p>
          <a:p>
            <a:pPr algn="ctr"/>
            <a:r>
              <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a:t>
            </a:r>
            <a:r>
              <a:rPr lang="ru-RU" sz="3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сайтов:</a:t>
            </a:r>
            <a:endParaRPr lang="ru-RU"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Прямоугольник 4"/>
          <p:cNvSpPr/>
          <p:nvPr/>
        </p:nvSpPr>
        <p:spPr>
          <a:xfrm>
            <a:off x="4932040" y="-52561"/>
            <a:ext cx="4340342" cy="120032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smtClean="0">
                <a:ln/>
                <a:solidFill>
                  <a:schemeClr val="accent3"/>
                </a:solidFill>
                <a:effectLst/>
              </a:rPr>
              <a:t>Над проектом работали:</a:t>
            </a:r>
            <a:endParaRPr lang="ru-RU" sz="3600" b="1" cap="none" spc="0" dirty="0">
              <a:ln/>
              <a:solidFill>
                <a:schemeClr val="accent3"/>
              </a:solidFill>
              <a:effectLst/>
            </a:endParaRPr>
          </a:p>
        </p:txBody>
      </p:sp>
      <p:sp>
        <p:nvSpPr>
          <p:cNvPr id="6" name="TextBox 5"/>
          <p:cNvSpPr txBox="1"/>
          <p:nvPr/>
        </p:nvSpPr>
        <p:spPr>
          <a:xfrm>
            <a:off x="6012160" y="1147768"/>
            <a:ext cx="3131840" cy="3170099"/>
          </a:xfrm>
          <a:prstGeom prst="rect">
            <a:avLst/>
          </a:prstGeom>
          <a:noFill/>
        </p:spPr>
        <p:txBody>
          <a:bodyPr wrap="square" rtlCol="0">
            <a:spAutoFit/>
          </a:bodyPr>
          <a:lstStyle/>
          <a:p>
            <a:r>
              <a:rPr lang="ru-RU" sz="2000" dirty="0" smtClean="0">
                <a:solidFill>
                  <a:srgbClr val="FF0000"/>
                </a:solidFill>
              </a:rPr>
              <a:t>Студенты:</a:t>
            </a:r>
          </a:p>
          <a:p>
            <a:r>
              <a:rPr lang="ru-RU" sz="2000" dirty="0" err="1" smtClean="0">
                <a:solidFill>
                  <a:srgbClr val="3366FF"/>
                </a:solidFill>
              </a:rPr>
              <a:t>Гудзык</a:t>
            </a:r>
            <a:r>
              <a:rPr lang="ru-RU" sz="2000" dirty="0" smtClean="0">
                <a:solidFill>
                  <a:srgbClr val="3366FF"/>
                </a:solidFill>
              </a:rPr>
              <a:t> Н.</a:t>
            </a:r>
          </a:p>
          <a:p>
            <a:r>
              <a:rPr lang="ru-RU" sz="2000" dirty="0" smtClean="0">
                <a:solidFill>
                  <a:srgbClr val="3366FF"/>
                </a:solidFill>
              </a:rPr>
              <a:t>Шевченко А.</a:t>
            </a:r>
          </a:p>
          <a:p>
            <a:r>
              <a:rPr lang="ru-RU" sz="2000" dirty="0" smtClean="0">
                <a:solidFill>
                  <a:srgbClr val="3366FF"/>
                </a:solidFill>
              </a:rPr>
              <a:t>Зимарина А.</a:t>
            </a:r>
          </a:p>
          <a:p>
            <a:r>
              <a:rPr lang="ru-RU" sz="2000" dirty="0" smtClean="0">
                <a:solidFill>
                  <a:srgbClr val="3366FF"/>
                </a:solidFill>
              </a:rPr>
              <a:t>Романова Н.</a:t>
            </a:r>
          </a:p>
          <a:p>
            <a:r>
              <a:rPr lang="ru-RU" sz="2000" dirty="0" smtClean="0">
                <a:solidFill>
                  <a:srgbClr val="3366FF"/>
                </a:solidFill>
              </a:rPr>
              <a:t>Ершова А.</a:t>
            </a:r>
          </a:p>
          <a:p>
            <a:r>
              <a:rPr lang="ru-RU" sz="2000" dirty="0" smtClean="0">
                <a:solidFill>
                  <a:srgbClr val="3366FF"/>
                </a:solidFill>
              </a:rPr>
              <a:t>Януш С.</a:t>
            </a:r>
          </a:p>
          <a:p>
            <a:r>
              <a:rPr lang="ru-RU" sz="2000" dirty="0" smtClean="0">
                <a:solidFill>
                  <a:srgbClr val="3366FF"/>
                </a:solidFill>
              </a:rPr>
              <a:t>Ермаков П.</a:t>
            </a:r>
          </a:p>
          <a:p>
            <a:r>
              <a:rPr lang="ru-RU" sz="2000" dirty="0" smtClean="0">
                <a:solidFill>
                  <a:srgbClr val="FF0000"/>
                </a:solidFill>
              </a:rPr>
              <a:t>Руководитель:</a:t>
            </a:r>
          </a:p>
          <a:p>
            <a:r>
              <a:rPr lang="ru-RU" sz="2000" dirty="0" err="1" smtClean="0">
                <a:solidFill>
                  <a:srgbClr val="3366FF"/>
                </a:solidFill>
              </a:rPr>
              <a:t>Балышева</a:t>
            </a:r>
            <a:r>
              <a:rPr lang="ru-RU" sz="2000" dirty="0" smtClean="0">
                <a:solidFill>
                  <a:srgbClr val="3366FF"/>
                </a:solidFill>
              </a:rPr>
              <a:t> И.Л.</a:t>
            </a:r>
            <a:endParaRPr lang="ru-RU" sz="2000" dirty="0">
              <a:solidFill>
                <a:srgbClr val="3366FF"/>
              </a:solidFill>
            </a:endParaRPr>
          </a:p>
        </p:txBody>
      </p:sp>
      <p:sp>
        <p:nvSpPr>
          <p:cNvPr id="2" name="TextBox 1"/>
          <p:cNvSpPr txBox="1"/>
          <p:nvPr/>
        </p:nvSpPr>
        <p:spPr>
          <a:xfrm>
            <a:off x="251522" y="1851670"/>
            <a:ext cx="3369833" cy="2677656"/>
          </a:xfrm>
          <a:prstGeom prst="rect">
            <a:avLst/>
          </a:prstGeom>
          <a:noFill/>
        </p:spPr>
        <p:txBody>
          <a:bodyPr wrap="none" rtlCol="0">
            <a:spAutoFit/>
          </a:bodyPr>
          <a:lstStyle/>
          <a:p>
            <a:r>
              <a:rPr lang="en-US" sz="2400" dirty="0" smtClean="0">
                <a:solidFill>
                  <a:srgbClr val="3366FF"/>
                </a:solidFill>
              </a:rPr>
              <a:t>www.moominclub.ru</a:t>
            </a:r>
          </a:p>
          <a:p>
            <a:endParaRPr lang="en-US" sz="2400" dirty="0" smtClean="0">
              <a:solidFill>
                <a:srgbClr val="3366FF"/>
              </a:solidFill>
            </a:endParaRPr>
          </a:p>
          <a:p>
            <a:r>
              <a:rPr lang="en-US" sz="2400" dirty="0" smtClean="0">
                <a:solidFill>
                  <a:srgbClr val="3366FF"/>
                </a:solidFill>
              </a:rPr>
              <a:t>Ladoga-art.html.</a:t>
            </a:r>
          </a:p>
          <a:p>
            <a:endParaRPr lang="en-US" sz="2400" dirty="0" smtClean="0">
              <a:solidFill>
                <a:srgbClr val="3366FF"/>
              </a:solidFill>
            </a:endParaRPr>
          </a:p>
          <a:p>
            <a:r>
              <a:rPr lang="en-US" sz="2400" dirty="0" smtClean="0">
                <a:solidFill>
                  <a:srgbClr val="3366FF"/>
                </a:solidFill>
              </a:rPr>
              <a:t>Ladoga-park.ru\content</a:t>
            </a:r>
          </a:p>
          <a:p>
            <a:endParaRPr lang="en-US" sz="2400" dirty="0" smtClean="0">
              <a:solidFill>
                <a:srgbClr val="3366FF"/>
              </a:solidFill>
            </a:endParaRPr>
          </a:p>
          <a:p>
            <a:r>
              <a:rPr lang="en-US" sz="2400" dirty="0" smtClean="0">
                <a:solidFill>
                  <a:srgbClr val="3366FF"/>
                </a:solidFill>
              </a:rPr>
              <a:t>www.ecosystema.ru</a:t>
            </a:r>
          </a:p>
        </p:txBody>
      </p:sp>
    </p:spTree>
    <p:extLst>
      <p:ext uri="{BB962C8B-B14F-4D97-AF65-F5344CB8AC3E}">
        <p14:creationId xmlns:p14="http://schemas.microsoft.com/office/powerpoint/2010/main" val="2433362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Межпредметный</a:t>
            </a:r>
            <a:r>
              <a:rPr lang="ru-RU" sz="32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ru-RU" sz="32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проект</a:t>
            </a:r>
            <a:br>
              <a:rPr lang="ru-RU" sz="32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32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ru-RU" sz="28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ЭКОЛОГИЧЕСКИЕ ПРОБЛЕМЫ ЛАДОЖСКОГО ОЗЕРА»</a:t>
            </a:r>
            <a:endParaRPr lang="ru-RU" sz="28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p:txBody>
          <a:bodyPr>
            <a:normAutofit lnSpcReduction="10000"/>
            <a:scene3d>
              <a:camera prst="orthographicFront"/>
              <a:lightRig rig="balanced" dir="t">
                <a:rot lat="0" lon="0" rev="2100000"/>
              </a:lightRig>
            </a:scene3d>
            <a:sp3d extrusionH="57150" prstMaterial="metal">
              <a:bevelT w="38100" h="25400"/>
              <a:contourClr>
                <a:schemeClr val="bg2"/>
              </a:contourClr>
            </a:sp3d>
          </a:bodyPr>
          <a:lstStyle/>
          <a:p>
            <a:r>
              <a:rPr lang="ru-RU" b="1" dirty="0" smtClean="0">
                <a:ln w="50800"/>
                <a:solidFill>
                  <a:schemeClr val="bg1">
                    <a:shade val="50000"/>
                  </a:schemeClr>
                </a:solidFill>
              </a:rPr>
              <a:t>Предметы: экология, биология, химия, география.</a:t>
            </a:r>
          </a:p>
          <a:p>
            <a:r>
              <a:rPr lang="ru-RU" b="1" dirty="0" smtClean="0">
                <a:ln w="50800"/>
                <a:solidFill>
                  <a:schemeClr val="bg1">
                    <a:shade val="50000"/>
                  </a:schemeClr>
                </a:solidFill>
              </a:rPr>
              <a:t>Цель проекта: изучить степень загрязнённости воды Ладожского озера, выявить причины загрязнения, предложить меры по улучшению экологического состояния водоёма с привлечением природоохранных организаций.</a:t>
            </a:r>
            <a:endParaRPr lang="ru-RU" b="1" dirty="0">
              <a:ln w="50800"/>
              <a:solidFill>
                <a:schemeClr val="bg1">
                  <a:shade val="50000"/>
                </a:schemeClr>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Подготовительная работа</a:t>
            </a:r>
            <a:endParaRPr lang="ru-RU"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Содержимое 2"/>
          <p:cNvSpPr>
            <a:spLocks noGrp="1"/>
          </p:cNvSpPr>
          <p:nvPr>
            <p:ph idx="1"/>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Работа в команде из 6 человек.</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Подготовка макета Ладоги, как наглядного пособия для уроков экологии, географии.</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Подготовка теоретического обоснования вопроса (изучение истории и географии озера, биологических и химико-экологических аспектов жизни водоёма).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Ход работы</a:t>
            </a:r>
            <a:endParaRPr lang="ru-RU"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1этап: изучение специальной литературы, информации из интернета , личные поездки на Ладогу,  фотографирование озера и окружающей природы.</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2этап: выявление источников загрязнения и описание природоохранной деятельности на территории Ладожского озера ( презентация).</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3этап:  организация и  выступление на городском интерактивном мероприятии «Сохраним природное наследие!», приуроченном к Дню Земли.</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14494"/>
          </a:xfrm>
        </p:spPr>
        <p:txBody>
          <a:bodyPr>
            <a:normAutofit fontScale="90000"/>
          </a:bodyPr>
          <a:lstStyle/>
          <a:p>
            <a: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Рекомендации по улучшению экологической обстановки на Ладоге</a:t>
            </a:r>
            <a:endParaRPr lang="ru-RU"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Содержимое 2"/>
          <p:cNvSpPr>
            <a:spLocks noGrp="1"/>
          </p:cNvSpPr>
          <p:nvPr>
            <p:ph idx="1"/>
          </p:nvPr>
        </p:nvSpPr>
        <p:spPr>
          <a:xfrm>
            <a:off x="457200" y="1857370"/>
            <a:ext cx="8229600" cy="2874650"/>
          </a:xfrm>
        </p:spPr>
        <p:txBody>
          <a:bodyPr/>
          <a:lstStyle/>
          <a:p>
            <a:r>
              <a:rPr lang="ru-RU" dirty="0" smtClean="0"/>
              <a:t>предложено ликвидировать свалки мусора на территории Ладожского озера, установить контейнеры.</a:t>
            </a:r>
          </a:p>
          <a:p>
            <a:r>
              <a:rPr lang="ru-RU" dirty="0" smtClean="0"/>
              <a:t> местным предприятиям предложено установить дымоуловители и очистные сооружения.</a:t>
            </a:r>
            <a:endParaRPr lang="ru-RU"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xy" algn="ctr"/>
        </a:blipFill>
        <a:effectLst/>
      </p:bgPr>
    </p:bg>
    <p:spTree>
      <p:nvGrpSpPr>
        <p:cNvPr id="1" name=""/>
        <p:cNvGrpSpPr/>
        <p:nvPr/>
      </p:nvGrpSpPr>
      <p:grpSpPr>
        <a:xfrm>
          <a:off x="0" y="0"/>
          <a:ext cx="0" cy="0"/>
          <a:chOff x="0" y="0"/>
          <a:chExt cx="0" cy="0"/>
        </a:xfrm>
      </p:grpSpPr>
      <p:sp>
        <p:nvSpPr>
          <p:cNvPr id="5" name="TextBox 4"/>
          <p:cNvSpPr txBox="1"/>
          <p:nvPr/>
        </p:nvSpPr>
        <p:spPr>
          <a:xfrm rot="21302608">
            <a:off x="117477" y="1555384"/>
            <a:ext cx="4608513" cy="3293209"/>
          </a:xfrm>
          <a:prstGeom prst="rect">
            <a:avLst/>
          </a:prstGeom>
          <a:noFill/>
        </p:spPr>
        <p:txBody>
          <a:bodyPr>
            <a:spAutoFit/>
          </a:bodyPr>
          <a:lstStyle/>
          <a:p>
            <a:r>
              <a:rPr lang="ru-RU" sz="1600" dirty="0">
                <a:solidFill>
                  <a:srgbClr val="FCF059"/>
                </a:solidFill>
                <a:latin typeface="Constantia" pitchFamily="18" charset="0"/>
              </a:rPr>
              <a:t>Около 600 промышленных предприятий (Волховский химический завод,котельные, </a:t>
            </a:r>
          </a:p>
          <a:p>
            <a:r>
              <a:rPr lang="ru-RU" sz="1600" dirty="0">
                <a:solidFill>
                  <a:srgbClr val="FCF059"/>
                </a:solidFill>
                <a:latin typeface="Constantia" pitchFamily="18" charset="0"/>
              </a:rPr>
              <a:t>нефтехимические производства,а также автотранспорт, горящие свалки),</a:t>
            </a:r>
          </a:p>
          <a:p>
            <a:r>
              <a:rPr lang="ru-RU" sz="1600" dirty="0">
                <a:solidFill>
                  <a:srgbClr val="FCF059"/>
                </a:solidFill>
                <a:latin typeface="Constantia" pitchFamily="18" charset="0"/>
              </a:rPr>
              <a:t> в том числе целлюлозно-бумажные комбинаты (Сяський целлюлозно-бумажный завод,</a:t>
            </a:r>
          </a:p>
          <a:p>
            <a:r>
              <a:rPr lang="ru-RU" sz="1600" dirty="0">
                <a:solidFill>
                  <a:srgbClr val="FCF059"/>
                </a:solidFill>
                <a:latin typeface="Constantia" pitchFamily="18" charset="0"/>
              </a:rPr>
              <a:t> Светогорский и Приозерский (закрыт в 1986 году) бумажные комбинаты)</a:t>
            </a:r>
          </a:p>
          <a:p>
            <a:r>
              <a:rPr lang="ru-RU" sz="1600" dirty="0">
                <a:solidFill>
                  <a:srgbClr val="FCF059"/>
                </a:solidFill>
                <a:latin typeface="Constantia" pitchFamily="18" charset="0"/>
              </a:rPr>
              <a:t> и несколько сотен сельскохозяйственных предприятий сбрасывают промышленные стоки в Ладогу и её притоки. </a:t>
            </a:r>
          </a:p>
          <a:p>
            <a:r>
              <a:rPr lang="ru-RU" sz="1600" dirty="0">
                <a:solidFill>
                  <a:srgbClr val="FCF059"/>
                </a:solidFill>
                <a:latin typeface="Constantia" pitchFamily="18" charset="0"/>
              </a:rPr>
              <a:t>Ладога считается умеренно загрязнённым водоёмом, ей присвоен III класс.</a:t>
            </a:r>
            <a:endParaRPr lang="ru-RU" sz="1600" dirty="0">
              <a:latin typeface="Constantia" pitchFamily="18" charset="0"/>
            </a:endParaRPr>
          </a:p>
        </p:txBody>
      </p:sp>
      <p:sp>
        <p:nvSpPr>
          <p:cNvPr id="6" name="Прямоугольник 5"/>
          <p:cNvSpPr/>
          <p:nvPr/>
        </p:nvSpPr>
        <p:spPr>
          <a:xfrm rot="21023654">
            <a:off x="299096" y="285735"/>
            <a:ext cx="3054041"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Загрязнение</a:t>
            </a:r>
          </a:p>
        </p:txBody>
      </p:sp>
      <p:sp>
        <p:nvSpPr>
          <p:cNvPr id="7" name="Прямоугольник 6"/>
          <p:cNvSpPr/>
          <p:nvPr/>
        </p:nvSpPr>
        <p:spPr>
          <a:xfrm>
            <a:off x="2126706" y="680714"/>
            <a:ext cx="2937150" cy="70788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4000" b="1" dirty="0">
                <a:ln/>
                <a:solidFill>
                  <a:schemeClr val="accent3"/>
                </a:solidFill>
                <a:latin typeface="+mn-lt"/>
                <a:cs typeface="+mn-cs"/>
              </a:rPr>
              <a:t>Ладожского</a:t>
            </a:r>
          </a:p>
        </p:txBody>
      </p:sp>
      <p:sp>
        <p:nvSpPr>
          <p:cNvPr id="8" name="Прямоугольник 7"/>
          <p:cNvSpPr/>
          <p:nvPr/>
        </p:nvSpPr>
        <p:spPr>
          <a:xfrm rot="20852762">
            <a:off x="5433752" y="449611"/>
            <a:ext cx="1417376"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озера</a:t>
            </a:r>
          </a:p>
        </p:txBody>
      </p:sp>
      <p:pic>
        <p:nvPicPr>
          <p:cNvPr id="15366" name="Picture 6" descr="chem_poll_1"/>
          <p:cNvPicPr>
            <a:picLocks noChangeAspect="1" noChangeArrowheads="1"/>
          </p:cNvPicPr>
          <p:nvPr/>
        </p:nvPicPr>
        <p:blipFill>
          <a:blip r:embed="rId4"/>
          <a:srcRect/>
          <a:stretch>
            <a:fillRect/>
          </a:stretch>
        </p:blipFill>
        <p:spPr bwMode="auto">
          <a:xfrm rot="643198">
            <a:off x="6804025" y="700089"/>
            <a:ext cx="2160588" cy="1622425"/>
          </a:xfrm>
          <a:prstGeom prst="rect">
            <a:avLst/>
          </a:prstGeom>
          <a:noFill/>
        </p:spPr>
      </p:pic>
      <p:pic>
        <p:nvPicPr>
          <p:cNvPr id="15367" name="Picture 7" descr="chem_poll_2"/>
          <p:cNvPicPr>
            <a:picLocks noChangeAspect="1" noChangeArrowheads="1"/>
          </p:cNvPicPr>
          <p:nvPr/>
        </p:nvPicPr>
        <p:blipFill>
          <a:blip r:embed="rId5"/>
          <a:srcRect/>
          <a:stretch>
            <a:fillRect/>
          </a:stretch>
        </p:blipFill>
        <p:spPr bwMode="auto">
          <a:xfrm rot="-451429">
            <a:off x="4500563" y="1924050"/>
            <a:ext cx="2082800" cy="1525588"/>
          </a:xfrm>
          <a:prstGeom prst="rect">
            <a:avLst/>
          </a:prstGeom>
          <a:noFill/>
        </p:spPr>
      </p:pic>
      <p:pic>
        <p:nvPicPr>
          <p:cNvPr id="15368" name="Picture 8" descr="factory-pollution"/>
          <p:cNvPicPr>
            <a:picLocks noChangeAspect="1" noChangeArrowheads="1"/>
          </p:cNvPicPr>
          <p:nvPr/>
        </p:nvPicPr>
        <p:blipFill>
          <a:blip r:embed="rId6"/>
          <a:srcRect/>
          <a:stretch>
            <a:fillRect/>
          </a:stretch>
        </p:blipFill>
        <p:spPr bwMode="auto">
          <a:xfrm>
            <a:off x="6804025" y="2500313"/>
            <a:ext cx="1741488" cy="2447925"/>
          </a:xfrm>
          <a:prstGeom prst="rect">
            <a:avLst/>
          </a:prstGeom>
          <a:noFill/>
        </p:spPr>
      </p:pic>
    </p:spTree>
  </p:cSld>
  <p:clrMapOvr>
    <a:masterClrMapping/>
  </p:clrMapOvr>
  <p:transition spd="slow" advTm="5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70" decel="100000"/>
                                        <p:tgtEl>
                                          <p:spTgt spid="7"/>
                                        </p:tgtEl>
                                      </p:cBhvr>
                                    </p:animEffect>
                                    <p:animScale>
                                      <p:cBhvr>
                                        <p:cTn id="14" dur="770" decel="100000"/>
                                        <p:tgtEl>
                                          <p:spTgt spid="7"/>
                                        </p:tgtEl>
                                      </p:cBhvr>
                                      <p:from x="10000" y="10000"/>
                                      <p:to x="200000" y="450000"/>
                                    </p:animScale>
                                    <p:animScale>
                                      <p:cBhvr>
                                        <p:cTn id="15" dur="1230" accel="100000" fill="hold">
                                          <p:stCondLst>
                                            <p:cond delay="770"/>
                                          </p:stCondLst>
                                        </p:cTn>
                                        <p:tgtEl>
                                          <p:spTgt spid="7"/>
                                        </p:tgtEl>
                                      </p:cBhvr>
                                      <p:from x="200000" y="450000"/>
                                      <p:to x="100000" y="100000"/>
                                    </p:animScale>
                                    <p:set>
                                      <p:cBhvr>
                                        <p:cTn id="16" dur="770" fill="hold"/>
                                        <p:tgtEl>
                                          <p:spTgt spid="7"/>
                                        </p:tgtEl>
                                        <p:attrNameLst>
                                          <p:attrName>ppt_x</p:attrName>
                                        </p:attrNameLst>
                                      </p:cBhvr>
                                      <p:to>
                                        <p:strVal val="(0.5)"/>
                                      </p:to>
                                    </p:set>
                                    <p:anim from="(0.5)" to="(#ppt_x)" calcmode="lin" valueType="num">
                                      <p:cBhvr>
                                        <p:cTn id="17" dur="1230" accel="100000" fill="hold">
                                          <p:stCondLst>
                                            <p:cond delay="770"/>
                                          </p:stCondLst>
                                        </p:cTn>
                                        <p:tgtEl>
                                          <p:spTgt spid="7"/>
                                        </p:tgtEl>
                                        <p:attrNameLst>
                                          <p:attrName>ppt_x</p:attrName>
                                        </p:attrNameLst>
                                      </p:cBhvr>
                                    </p:anim>
                                    <p:set>
                                      <p:cBhvr>
                                        <p:cTn id="18" dur="770" fill="hold"/>
                                        <p:tgtEl>
                                          <p:spTgt spid="7"/>
                                        </p:tgtEl>
                                        <p:attrNameLst>
                                          <p:attrName>ppt_y</p:attrName>
                                        </p:attrNameLst>
                                      </p:cBhvr>
                                      <p:to>
                                        <p:strVal val="(#ppt_y+0.4)"/>
                                      </p:to>
                                    </p:set>
                                    <p:anim from="(#ppt_y+0.4)" to="(#ppt_y)" calcmode="lin" valueType="num">
                                      <p:cBhvr>
                                        <p:cTn id="19" dur="1230" accel="100000" fill="hold">
                                          <p:stCondLst>
                                            <p:cond delay="770"/>
                                          </p:stCondLst>
                                        </p:cTn>
                                        <p:tgtEl>
                                          <p:spTgt spid="7"/>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par>
                                <p:cTn id="25" presetID="8" presetClass="entr" presetSubtype="16"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amond(in)">
                                      <p:cBhvr>
                                        <p:cTn id="27" dur="3000"/>
                                        <p:tgtEl>
                                          <p:spTgt spid="5">
                                            <p:txEl>
                                              <p:pRg st="5" end="5"/>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diamond(in)">
                                      <p:cBhvr>
                                        <p:cTn id="30" dur="3000"/>
                                        <p:tgtEl>
                                          <p:spTgt spid="5">
                                            <p:txEl>
                                              <p:pRg st="0" end="0"/>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diamond(in)">
                                      <p:cBhvr>
                                        <p:cTn id="33" dur="3000"/>
                                        <p:tgtEl>
                                          <p:spTgt spid="5">
                                            <p:txEl>
                                              <p:pRg st="1" end="1"/>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diamond(in)">
                                      <p:cBhvr>
                                        <p:cTn id="36" dur="3000"/>
                                        <p:tgtEl>
                                          <p:spTgt spid="5">
                                            <p:txEl>
                                              <p:pRg st="2" end="2"/>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diamond(in)">
                                      <p:cBhvr>
                                        <p:cTn id="39" dur="3000"/>
                                        <p:tgtEl>
                                          <p:spTgt spid="5">
                                            <p:txEl>
                                              <p:pRg st="3" end="3"/>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amond(in)">
                                      <p:cBhvr>
                                        <p:cTn id="42" dur="3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5366"/>
                                        </p:tgtEl>
                                        <p:attrNameLst>
                                          <p:attrName>style.visibility</p:attrName>
                                        </p:attrNameLst>
                                      </p:cBhvr>
                                      <p:to>
                                        <p:strVal val="visible"/>
                                      </p:to>
                                    </p:set>
                                    <p:anim calcmode="lin" valueType="num">
                                      <p:cBhvr>
                                        <p:cTn id="47" dur="2000" fill="hold"/>
                                        <p:tgtEl>
                                          <p:spTgt spid="15366"/>
                                        </p:tgtEl>
                                        <p:attrNameLst>
                                          <p:attrName>ppt_w</p:attrName>
                                        </p:attrNameLst>
                                      </p:cBhvr>
                                      <p:tavLst>
                                        <p:tav tm="0">
                                          <p:val>
                                            <p:fltVal val="0"/>
                                          </p:val>
                                        </p:tav>
                                        <p:tav tm="100000">
                                          <p:val>
                                            <p:strVal val="#ppt_w"/>
                                          </p:val>
                                        </p:tav>
                                      </p:tavLst>
                                    </p:anim>
                                    <p:anim calcmode="lin" valueType="num">
                                      <p:cBhvr>
                                        <p:cTn id="48" dur="2000" fill="hold"/>
                                        <p:tgtEl>
                                          <p:spTgt spid="15366"/>
                                        </p:tgtEl>
                                        <p:attrNameLst>
                                          <p:attrName>ppt_h</p:attrName>
                                        </p:attrNameLst>
                                      </p:cBhvr>
                                      <p:tavLst>
                                        <p:tav tm="0">
                                          <p:val>
                                            <p:fltVal val="0"/>
                                          </p:val>
                                        </p:tav>
                                        <p:tav tm="100000">
                                          <p:val>
                                            <p:strVal val="#ppt_h"/>
                                          </p:val>
                                        </p:tav>
                                      </p:tavLst>
                                    </p:anim>
                                    <p:anim calcmode="lin" valueType="num">
                                      <p:cBhvr>
                                        <p:cTn id="49" dur="2000" fill="hold"/>
                                        <p:tgtEl>
                                          <p:spTgt spid="15366"/>
                                        </p:tgtEl>
                                        <p:attrNameLst>
                                          <p:attrName>style.rotation</p:attrName>
                                        </p:attrNameLst>
                                      </p:cBhvr>
                                      <p:tavLst>
                                        <p:tav tm="0">
                                          <p:val>
                                            <p:fltVal val="360"/>
                                          </p:val>
                                        </p:tav>
                                        <p:tav tm="100000">
                                          <p:val>
                                            <p:fltVal val="0"/>
                                          </p:val>
                                        </p:tav>
                                      </p:tavLst>
                                    </p:anim>
                                    <p:animEffect transition="in" filter="fade">
                                      <p:cBhvr>
                                        <p:cTn id="50" dur="2000"/>
                                        <p:tgtEl>
                                          <p:spTgt spid="1536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367"/>
                                        </p:tgtEl>
                                        <p:attrNameLst>
                                          <p:attrName>style.visibility</p:attrName>
                                        </p:attrNameLst>
                                      </p:cBhvr>
                                      <p:to>
                                        <p:strVal val="visible"/>
                                      </p:to>
                                    </p:set>
                                    <p:animEffect transition="in" filter="blinds(horizontal)">
                                      <p:cBhvr>
                                        <p:cTn id="55" dur="1000"/>
                                        <p:tgtEl>
                                          <p:spTgt spid="1536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5368"/>
                                        </p:tgtEl>
                                        <p:attrNameLst>
                                          <p:attrName>style.visibility</p:attrName>
                                        </p:attrNameLst>
                                      </p:cBhvr>
                                      <p:to>
                                        <p:strVal val="visible"/>
                                      </p:to>
                                    </p:set>
                                    <p:animEffect transition="in" filter="fade">
                                      <p:cBhvr>
                                        <p:cTn id="60" dur="800" decel="100000"/>
                                        <p:tgtEl>
                                          <p:spTgt spid="15368"/>
                                        </p:tgtEl>
                                      </p:cBhvr>
                                    </p:animEffect>
                                    <p:anim calcmode="lin" valueType="num">
                                      <p:cBhvr>
                                        <p:cTn id="61" dur="800" decel="100000" fill="hold"/>
                                        <p:tgtEl>
                                          <p:spTgt spid="15368"/>
                                        </p:tgtEl>
                                        <p:attrNameLst>
                                          <p:attrName>style.rotation</p:attrName>
                                        </p:attrNameLst>
                                      </p:cBhvr>
                                      <p:tavLst>
                                        <p:tav tm="0">
                                          <p:val>
                                            <p:fltVal val="-90"/>
                                          </p:val>
                                        </p:tav>
                                        <p:tav tm="100000">
                                          <p:val>
                                            <p:fltVal val="0"/>
                                          </p:val>
                                        </p:tav>
                                      </p:tavLst>
                                    </p:anim>
                                    <p:anim calcmode="lin" valueType="num">
                                      <p:cBhvr>
                                        <p:cTn id="62" dur="800" decel="100000" fill="hold"/>
                                        <p:tgtEl>
                                          <p:spTgt spid="15368"/>
                                        </p:tgtEl>
                                        <p:attrNameLst>
                                          <p:attrName>ppt_x</p:attrName>
                                        </p:attrNameLst>
                                      </p:cBhvr>
                                      <p:tavLst>
                                        <p:tav tm="0">
                                          <p:val>
                                            <p:strVal val="#ppt_x+0.4"/>
                                          </p:val>
                                        </p:tav>
                                        <p:tav tm="100000">
                                          <p:val>
                                            <p:strVal val="#ppt_x-0.05"/>
                                          </p:val>
                                        </p:tav>
                                      </p:tavLst>
                                    </p:anim>
                                    <p:anim calcmode="lin" valueType="num">
                                      <p:cBhvr>
                                        <p:cTn id="63" dur="800" decel="100000" fill="hold"/>
                                        <p:tgtEl>
                                          <p:spTgt spid="15368"/>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5368"/>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536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tile tx="0" ty="0" sx="100000" sy="100000" flip="y" algn="tl"/>
        </a:blipFill>
        <a:effectLst/>
      </p:bgPr>
    </p:bg>
    <p:spTree>
      <p:nvGrpSpPr>
        <p:cNvPr id="1" name=""/>
        <p:cNvGrpSpPr/>
        <p:nvPr/>
      </p:nvGrpSpPr>
      <p:grpSpPr>
        <a:xfrm>
          <a:off x="0" y="0"/>
          <a:ext cx="0" cy="0"/>
          <a:chOff x="0" y="0"/>
          <a:chExt cx="0" cy="0"/>
        </a:xfrm>
      </p:grpSpPr>
      <p:pic>
        <p:nvPicPr>
          <p:cNvPr id="9" name="Рисунок 8" descr="map-ladoga.png"/>
          <p:cNvPicPr>
            <a:picLocks noChangeAspect="1"/>
          </p:cNvPicPr>
          <p:nvPr/>
        </p:nvPicPr>
        <p:blipFill>
          <a:blip r:embed="rId3"/>
          <a:stretch>
            <a:fillRect/>
          </a:stretch>
        </p:blipFill>
        <p:spPr>
          <a:xfrm>
            <a:off x="2428860" y="435310"/>
            <a:ext cx="5214974" cy="47081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Прямоугольник 4"/>
          <p:cNvSpPr/>
          <p:nvPr/>
        </p:nvSpPr>
        <p:spPr>
          <a:xfrm>
            <a:off x="3428992" y="2250279"/>
            <a:ext cx="3286148" cy="523220"/>
          </a:xfrm>
          <a:prstGeom prst="rect">
            <a:avLst/>
          </a:prstGeom>
          <a:noFill/>
        </p:spPr>
        <p:txBody>
          <a:bodyPr>
            <a:spAutoFit/>
          </a:bodyPr>
          <a:lstStyle/>
          <a:p>
            <a:pPr algn="ctr" fontAlgn="auto">
              <a:spcBef>
                <a:spcPts val="0"/>
              </a:spcBef>
              <a:spcAft>
                <a:spcPts val="0"/>
              </a:spcAft>
              <a:defRPr/>
            </a:pPr>
            <a:r>
              <a:rPr lang="ru-RU"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на карте</a:t>
            </a:r>
          </a:p>
        </p:txBody>
      </p:sp>
      <p:sp>
        <p:nvSpPr>
          <p:cNvPr id="7" name="Стрелка вправо 6"/>
          <p:cNvSpPr/>
          <p:nvPr/>
        </p:nvSpPr>
        <p:spPr>
          <a:xfrm rot="5400000">
            <a:off x="2067074" y="2469192"/>
            <a:ext cx="3055308" cy="4571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8" name="Стрелка вправо 7"/>
          <p:cNvSpPr/>
          <p:nvPr/>
        </p:nvSpPr>
        <p:spPr>
          <a:xfrm>
            <a:off x="1780458" y="4157711"/>
            <a:ext cx="1460697" cy="3428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0" name="Стрелка вправо 9"/>
          <p:cNvSpPr/>
          <p:nvPr/>
        </p:nvSpPr>
        <p:spPr>
          <a:xfrm rot="2820441">
            <a:off x="1378501" y="2670909"/>
            <a:ext cx="3610239" cy="4571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3" name="Стрелка вправо 12"/>
          <p:cNvSpPr/>
          <p:nvPr/>
        </p:nvSpPr>
        <p:spPr>
          <a:xfrm rot="7425811" flipV="1">
            <a:off x="5449194" y="2551066"/>
            <a:ext cx="3423080" cy="45719"/>
          </a:xfrm>
          <a:prstGeom prst="rightArrow">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dirty="0"/>
          </a:p>
        </p:txBody>
      </p:sp>
      <p:sp>
        <p:nvSpPr>
          <p:cNvPr id="15" name="TextBox 14"/>
          <p:cNvSpPr txBox="1"/>
          <p:nvPr/>
        </p:nvSpPr>
        <p:spPr>
          <a:xfrm rot="20480213">
            <a:off x="170637" y="514858"/>
            <a:ext cx="2500330" cy="1477328"/>
          </a:xfrm>
          <a:prstGeom prst="rect">
            <a:avLst/>
          </a:prstGeom>
          <a:noFill/>
        </p:spPr>
        <p:txBody>
          <a:bodyPr>
            <a:spAutoFit/>
          </a:bodyPr>
          <a:lstStyle/>
          <a:p>
            <a:pPr fontAlgn="auto">
              <a:spcBef>
                <a:spcPts val="0"/>
              </a:spcBef>
              <a:spcAft>
                <a:spcPts val="0"/>
              </a:spcAft>
              <a:defRPr/>
            </a:pPr>
            <a:r>
              <a:rPr lang="ru-RU" sz="24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Морозовский</a:t>
            </a:r>
            <a:r>
              <a:rPr lang="ru-RU"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 </a:t>
            </a:r>
            <a:r>
              <a:rPr lang="ru-RU" sz="24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Химический Завод</a:t>
            </a:r>
          </a:p>
          <a:p>
            <a:pPr fontAlgn="auto">
              <a:spcBef>
                <a:spcPts val="0"/>
              </a:spcBef>
              <a:spcAft>
                <a:spcPts val="0"/>
              </a:spcAft>
              <a:defRPr/>
            </a:pPr>
            <a:endParaRPr lang="ru-RU" dirty="0">
              <a:latin typeface="+mn-lt"/>
              <a:cs typeface="+mn-cs"/>
            </a:endParaRPr>
          </a:p>
        </p:txBody>
      </p:sp>
      <p:sp>
        <p:nvSpPr>
          <p:cNvPr id="16" name="TextBox 15"/>
          <p:cNvSpPr txBox="1"/>
          <p:nvPr/>
        </p:nvSpPr>
        <p:spPr>
          <a:xfrm rot="1484760">
            <a:off x="6876771" y="188509"/>
            <a:ext cx="2372290" cy="1569660"/>
          </a:xfrm>
          <a:prstGeom prst="rect">
            <a:avLst/>
          </a:prstGeom>
          <a:noFill/>
        </p:spPr>
        <p:txBody>
          <a:bodyPr>
            <a:spAutoFit/>
          </a:bodyPr>
          <a:lstStyle/>
          <a:p>
            <a:pPr fontAlgn="auto">
              <a:spcBef>
                <a:spcPts val="0"/>
              </a:spcBef>
              <a:spcAft>
                <a:spcPts val="0"/>
              </a:spcAft>
              <a:defRPr/>
            </a:pPr>
            <a:r>
              <a:rPr lang="ru-RU" sz="24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Волховский Химический Завод</a:t>
            </a:r>
          </a:p>
          <a:p>
            <a:pPr fontAlgn="auto">
              <a:spcBef>
                <a:spcPts val="0"/>
              </a:spcBef>
              <a:spcAft>
                <a:spcPts val="0"/>
              </a:spcAft>
              <a:defRPr/>
            </a:pPr>
            <a:endParaRPr lang="ru-RU" sz="2400" dirty="0">
              <a:latin typeface="+mn-lt"/>
              <a:cs typeface="+mn-cs"/>
            </a:endParaRPr>
          </a:p>
        </p:txBody>
      </p:sp>
      <p:sp>
        <p:nvSpPr>
          <p:cNvPr id="14" name="TextBox 13"/>
          <p:cNvSpPr txBox="1"/>
          <p:nvPr/>
        </p:nvSpPr>
        <p:spPr>
          <a:xfrm rot="20438558">
            <a:off x="39333" y="3220396"/>
            <a:ext cx="2214578" cy="1477328"/>
          </a:xfrm>
          <a:prstGeom prst="rect">
            <a:avLst/>
          </a:prstGeom>
          <a:noFill/>
        </p:spPr>
        <p:txBody>
          <a:bodyPr>
            <a:spAutoFit/>
          </a:bodyPr>
          <a:lstStyle/>
          <a:p>
            <a:pPr fontAlgn="auto">
              <a:spcBef>
                <a:spcPts val="0"/>
              </a:spcBef>
              <a:spcAft>
                <a:spcPts val="0"/>
              </a:spcAft>
              <a:defRPr/>
            </a:pPr>
            <a:r>
              <a:rPr lang="ru-RU" sz="24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Охтинский Химический Завод</a:t>
            </a:r>
          </a:p>
          <a:p>
            <a:pPr fontAlgn="auto">
              <a:spcBef>
                <a:spcPts val="0"/>
              </a:spcBef>
              <a:spcAft>
                <a:spcPts val="0"/>
              </a:spcAft>
              <a:defRPr/>
            </a:pPr>
            <a:endParaRPr lang="ru-RU" dirty="0">
              <a:latin typeface="+mn-lt"/>
              <a:cs typeface="+mn-cs"/>
            </a:endParaRPr>
          </a:p>
        </p:txBody>
      </p:sp>
      <p:sp>
        <p:nvSpPr>
          <p:cNvPr id="17" name="TextBox 16"/>
          <p:cNvSpPr txBox="1"/>
          <p:nvPr/>
        </p:nvSpPr>
        <p:spPr>
          <a:xfrm>
            <a:off x="2928926" y="0"/>
            <a:ext cx="2357454" cy="1477328"/>
          </a:xfrm>
          <a:prstGeom prst="rect">
            <a:avLst/>
          </a:prstGeom>
          <a:noFill/>
        </p:spPr>
        <p:txBody>
          <a:bodyPr>
            <a:spAutoFit/>
          </a:bodyPr>
          <a:lstStyle/>
          <a:p>
            <a:pPr fontAlgn="auto">
              <a:spcBef>
                <a:spcPts val="0"/>
              </a:spcBef>
              <a:spcAft>
                <a:spcPts val="0"/>
              </a:spcAft>
              <a:defRPr/>
            </a:pPr>
            <a:r>
              <a:rPr lang="ru-RU" sz="2400" b="1" spc="50" dirty="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latin typeface="+mn-lt"/>
                <a:cs typeface="+mn-cs"/>
              </a:rPr>
              <a:t>Морозовский Химический Завод </a:t>
            </a:r>
          </a:p>
          <a:p>
            <a:pPr fontAlgn="auto">
              <a:spcBef>
                <a:spcPts val="0"/>
              </a:spcBef>
              <a:spcAft>
                <a:spcPts val="0"/>
              </a:spcAft>
              <a:defRPr/>
            </a:pPr>
            <a:endParaRPr lang="ru-RU" dirty="0">
              <a:solidFill>
                <a:srgbClr val="FFFF00"/>
              </a:solidFill>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7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effectLst/>
      </p:bgPr>
    </p:bg>
    <p:spTree>
      <p:nvGrpSpPr>
        <p:cNvPr id="1" name=""/>
        <p:cNvGrpSpPr/>
        <p:nvPr/>
      </p:nvGrpSpPr>
      <p:grpSpPr>
        <a:xfrm>
          <a:off x="0" y="0"/>
          <a:ext cx="0" cy="0"/>
          <a:chOff x="0" y="0"/>
          <a:chExt cx="0" cy="0"/>
        </a:xfrm>
      </p:grpSpPr>
      <p:sp>
        <p:nvSpPr>
          <p:cNvPr id="5" name="Прямоугольник 4"/>
          <p:cNvSpPr/>
          <p:nvPr/>
        </p:nvSpPr>
        <p:spPr>
          <a:xfrm>
            <a:off x="600342" y="148222"/>
            <a:ext cx="3907480"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Волховский</a:t>
            </a:r>
          </a:p>
        </p:txBody>
      </p:sp>
      <p:sp>
        <p:nvSpPr>
          <p:cNvPr id="6" name="Прямоугольник 5"/>
          <p:cNvSpPr/>
          <p:nvPr/>
        </p:nvSpPr>
        <p:spPr>
          <a:xfrm>
            <a:off x="1905816" y="595287"/>
            <a:ext cx="401308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химический</a:t>
            </a:r>
          </a:p>
        </p:txBody>
      </p:sp>
      <p:sp>
        <p:nvSpPr>
          <p:cNvPr id="7" name="Прямоугольник 6"/>
          <p:cNvSpPr/>
          <p:nvPr/>
        </p:nvSpPr>
        <p:spPr>
          <a:xfrm>
            <a:off x="5247669" y="975518"/>
            <a:ext cx="1855957"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5400" b="1" dirty="0">
                <a:ln/>
                <a:solidFill>
                  <a:schemeClr val="accent3"/>
                </a:solidFill>
                <a:latin typeface="+mn-lt"/>
                <a:cs typeface="+mn-cs"/>
              </a:rPr>
              <a:t>завод</a:t>
            </a:r>
          </a:p>
        </p:txBody>
      </p:sp>
      <p:sp>
        <p:nvSpPr>
          <p:cNvPr id="8" name="Прямоугольник 7"/>
          <p:cNvSpPr/>
          <p:nvPr/>
        </p:nvSpPr>
        <p:spPr>
          <a:xfrm>
            <a:off x="119031" y="1719784"/>
            <a:ext cx="9001156" cy="344709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Когда строился Волховский алюминиевый завод, никого не тревожила проблема Ладоги. </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Более того, считалось, что азот и фосфор - это пища для водорослей, следовательно, и для всего обитающего в озере. </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О проблемах эвтрофизации тогда не задумывались, но именно азот и фосфор поставили озеро на грань гибели.</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В конце 80-х - начале 90-х ежегодно Волховский поток приносил в Ладогу «водичку», </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в каждом литре которой содержалось 45 миллиграммов фосфатов, 12,5 миллиграмма сульфатов, 0.21 миллиграмма фтора… </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Такой «подарок» способен убить все живое.</a:t>
            </a:r>
          </a:p>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Подсчитано, что ежегодно в озеро поступает около 7000 тонн фосфора.</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9" name="Рисунок 8" descr="1.jpg"/>
          <p:cNvPicPr>
            <a:picLocks noChangeAspect="1"/>
          </p:cNvPicPr>
          <p:nvPr/>
        </p:nvPicPr>
        <p:blipFill>
          <a:blip r:embed="rId2" cstate="print"/>
          <a:stretch>
            <a:fillRect/>
          </a:stretch>
        </p:blipFill>
        <p:spPr>
          <a:xfrm>
            <a:off x="6219750" y="1"/>
            <a:ext cx="2924250" cy="1437183"/>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75" fill="hold">
                                          <p:stCondLst>
                                            <p:cond delay="0"/>
                                          </p:stCondLst>
                                        </p:cTn>
                                        <p:tgtEl>
                                          <p:spTgt spid="9"/>
                                        </p:tgtEl>
                                        <p:attrNameLst>
                                          <p:attrName>r</p:attrName>
                                        </p:attrNameLst>
                                      </p:cBhvr>
                                    </p:animRot>
                                    <p:animRot by="-240000">
                                      <p:cBhvr>
                                        <p:cTn id="7" dur="350" fill="hold">
                                          <p:stCondLst>
                                            <p:cond delay="350"/>
                                          </p:stCondLst>
                                        </p:cTn>
                                        <p:tgtEl>
                                          <p:spTgt spid="9"/>
                                        </p:tgtEl>
                                        <p:attrNameLst>
                                          <p:attrName>r</p:attrName>
                                        </p:attrNameLst>
                                      </p:cBhvr>
                                    </p:animRot>
                                    <p:animRot by="240000">
                                      <p:cBhvr>
                                        <p:cTn id="8" dur="350" fill="hold">
                                          <p:stCondLst>
                                            <p:cond delay="700"/>
                                          </p:stCondLst>
                                        </p:cTn>
                                        <p:tgtEl>
                                          <p:spTgt spid="9"/>
                                        </p:tgtEl>
                                        <p:attrNameLst>
                                          <p:attrName>r</p:attrName>
                                        </p:attrNameLst>
                                      </p:cBhvr>
                                    </p:animRot>
                                    <p:animRot by="-240000">
                                      <p:cBhvr>
                                        <p:cTn id="9" dur="350" fill="hold">
                                          <p:stCondLst>
                                            <p:cond delay="1050"/>
                                          </p:stCondLst>
                                        </p:cTn>
                                        <p:tgtEl>
                                          <p:spTgt spid="9"/>
                                        </p:tgtEl>
                                        <p:attrNameLst>
                                          <p:attrName>r</p:attrName>
                                        </p:attrNameLst>
                                      </p:cBhvr>
                                    </p:animRot>
                                    <p:animRot by="120000">
                                      <p:cBhvr>
                                        <p:cTn id="10" dur="350" fill="hold">
                                          <p:stCondLst>
                                            <p:cond delay="1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16000">
              <a:srgbClr val="0070C0"/>
            </a:gs>
            <a:gs pos="17999">
              <a:schemeClr val="tx2">
                <a:lumMod val="50000"/>
              </a:schemeClr>
            </a:gs>
            <a:gs pos="42000">
              <a:srgbClr val="0070C0"/>
            </a:gs>
            <a:gs pos="53000">
              <a:schemeClr val="tx2">
                <a:lumMod val="50000"/>
              </a:schemeClr>
            </a:gs>
            <a:gs pos="66000">
              <a:srgbClr val="0070C0"/>
            </a:gs>
            <a:gs pos="75999">
              <a:schemeClr val="tx2">
                <a:lumMod val="50000"/>
              </a:schemeClr>
            </a:gs>
            <a:gs pos="78999">
              <a:srgbClr val="0070C0"/>
            </a:gs>
            <a:gs pos="100000">
              <a:schemeClr val="tx2">
                <a:lumMod val="50000"/>
              </a:schemeClr>
            </a:gs>
          </a:gsLst>
          <a:lin ang="4200000" scaled="0"/>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285321" y="1"/>
            <a:ext cx="3046411" cy="76944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Охтинский</a:t>
            </a:r>
          </a:p>
        </p:txBody>
      </p:sp>
      <p:sp>
        <p:nvSpPr>
          <p:cNvPr id="4" name="Прямоугольник 3"/>
          <p:cNvSpPr/>
          <p:nvPr/>
        </p:nvSpPr>
        <p:spPr>
          <a:xfrm>
            <a:off x="2944523" y="357173"/>
            <a:ext cx="3304559"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4400" b="1" dirty="0">
                <a:ln/>
                <a:solidFill>
                  <a:schemeClr val="accent3"/>
                </a:solidFill>
                <a:latin typeface="+mn-lt"/>
                <a:cs typeface="+mn-cs"/>
              </a:rPr>
              <a:t>химический</a:t>
            </a:r>
          </a:p>
        </p:txBody>
      </p:sp>
      <p:sp>
        <p:nvSpPr>
          <p:cNvPr id="5" name="Прямоугольник 4"/>
          <p:cNvSpPr/>
          <p:nvPr/>
        </p:nvSpPr>
        <p:spPr>
          <a:xfrm>
            <a:off x="6014604" y="714363"/>
            <a:ext cx="1544717"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завод</a:t>
            </a:r>
          </a:p>
        </p:txBody>
      </p:sp>
      <p:sp>
        <p:nvSpPr>
          <p:cNvPr id="6" name="TextBox 5"/>
          <p:cNvSpPr txBox="1"/>
          <p:nvPr/>
        </p:nvSpPr>
        <p:spPr>
          <a:xfrm>
            <a:off x="0" y="1571618"/>
            <a:ext cx="6929486"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Фторопласт — полимерный материал, получаемый химическим путём. Фторопласт содержит атомы фтора, благодаря чему имеет высокую химическую стойкость. Самые сильные окислители не оказывают на него воздействия даже при высоких температурах. Фторопласт плохо растворяется или не растворяется во многих органических растворителях, не растворим в воде и не смачивается ею. Фторопласт предназначен для изготовления изделий и пленок, обладающих высокими диэлектрическими свойствами, стойкостью к сильным агрессивным средам и работающих при температуре до плюс 260 градусов по Цельсию.</a:t>
            </a:r>
          </a:p>
        </p:txBody>
      </p:sp>
      <p:pic>
        <p:nvPicPr>
          <p:cNvPr id="7" name="Рисунок 6" descr="http://www.plastpolymer-t.ru/history_clip_image002.jpg"/>
          <p:cNvPicPr>
            <a:picLocks noChangeAspect="1" noChangeArrowheads="1"/>
          </p:cNvPicPr>
          <p:nvPr/>
        </p:nvPicPr>
        <p:blipFill>
          <a:blip r:embed="rId2"/>
          <a:srcRect/>
          <a:stretch>
            <a:fillRect/>
          </a:stretch>
        </p:blipFill>
        <p:spPr bwMode="auto">
          <a:xfrm>
            <a:off x="7000875" y="1500189"/>
            <a:ext cx="1957388" cy="3024187"/>
          </a:xfrm>
          <a:prstGeom prst="rect">
            <a:avLst/>
          </a:prstGeom>
          <a:noFill/>
          <a:ln w="9525">
            <a:noFill/>
            <a:miter lim="800000"/>
            <a:headEnd/>
            <a:tailEnd/>
          </a:ln>
        </p:spPr>
      </p:pic>
    </p:spTree>
  </p:cSld>
  <p:clrMapOvr>
    <a:masterClrMapping/>
  </p:clrMapOvr>
  <p:transition spd="slow" advTm="43833">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gtEl>
                                        <p:attrNameLst>
                                          <p:attrName>ppt_x</p:attrName>
                                          <p:attrName>ppt_y</p:attrName>
                                        </p:attrNameLst>
                                      </p:cBhvr>
                                    </p:animMotion>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anim calcmode="lin" valueType="num">
                                      <p:cBhvr>
                                        <p:cTn id="41" dur="2000" fill="hold"/>
                                        <p:tgtEl>
                                          <p:spTgt spid="7"/>
                                        </p:tgtEl>
                                        <p:attrNameLst>
                                          <p:attrName>ppt_x</p:attrName>
                                        </p:attrNameLst>
                                      </p:cBhvr>
                                      <p:tavLst>
                                        <p:tav tm="0">
                                          <p:val>
                                            <p:strVal val="#ppt_x"/>
                                          </p:val>
                                        </p:tav>
                                        <p:tav tm="100000">
                                          <p:val>
                                            <p:strVal val="#ppt_x"/>
                                          </p:val>
                                        </p:tav>
                                      </p:tavLst>
                                    </p:anim>
                                    <p:anim calcmode="lin" valueType="num">
                                      <p:cBhvr>
                                        <p:cTn id="42" dur="1800" decel="100000" fill="hold"/>
                                        <p:tgtEl>
                                          <p:spTgt spid="7"/>
                                        </p:tgtEl>
                                        <p:attrNameLst>
                                          <p:attrName>ppt_y</p:attrName>
                                        </p:attrNameLst>
                                      </p:cBhvr>
                                      <p:tavLst>
                                        <p:tav tm="0">
                                          <p:val>
                                            <p:strVal val="#ppt_y+1"/>
                                          </p:val>
                                        </p:tav>
                                        <p:tav tm="100000">
                                          <p:val>
                                            <p:strVal val="#ppt_y-.03"/>
                                          </p:val>
                                        </p:tav>
                                      </p:tavLst>
                                    </p:anim>
                                    <p:anim calcmode="lin" valueType="num">
                                      <p:cBhvr>
                                        <p:cTn id="43"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880</TotalTime>
  <Words>899</Words>
  <Application>Microsoft Office PowerPoint</Application>
  <PresentationFormat>Экран (16:9)</PresentationFormat>
  <Paragraphs>127</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Презентация PowerPoint</vt:lpstr>
      <vt:lpstr>Межпредметный проект «ЭКОЛОГИЧЕСКИЕ ПРОБЛЕМЫ ЛАДОЖСКОГО ОЗЕРА»</vt:lpstr>
      <vt:lpstr>Подготовительная работа</vt:lpstr>
      <vt:lpstr>Ход работы</vt:lpstr>
      <vt:lpstr>Рекомендации по улучшению экологической обстановки на Ладоге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KTGS_7</dc:creator>
  <cp:lastModifiedBy>Ирина</cp:lastModifiedBy>
  <cp:revision>106</cp:revision>
  <dcterms:modified xsi:type="dcterms:W3CDTF">2013-01-29T19:47:02Z</dcterms:modified>
</cp:coreProperties>
</file>