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63" r:id="rId3"/>
    <p:sldId id="258" r:id="rId4"/>
    <p:sldId id="259" r:id="rId5"/>
    <p:sldId id="264" r:id="rId6"/>
    <p:sldId id="265" r:id="rId7"/>
    <p:sldId id="266" r:id="rId8"/>
    <p:sldId id="274" r:id="rId9"/>
    <p:sldId id="273" r:id="rId10"/>
    <p:sldId id="257" r:id="rId11"/>
    <p:sldId id="276" r:id="rId12"/>
    <p:sldId id="280" r:id="rId13"/>
    <p:sldId id="281" r:id="rId14"/>
    <p:sldId id="277" r:id="rId15"/>
    <p:sldId id="282" r:id="rId16"/>
    <p:sldId id="272" r:id="rId17"/>
    <p:sldId id="279" r:id="rId18"/>
    <p:sldId id="269" r:id="rId19"/>
    <p:sldId id="268" r:id="rId20"/>
    <p:sldId id="286" r:id="rId21"/>
    <p:sldId id="284" r:id="rId22"/>
    <p:sldId id="283" r:id="rId23"/>
    <p:sldId id="285" r:id="rId24"/>
    <p:sldId id="267" r:id="rId25"/>
    <p:sldId id="261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E8B7A-8F63-4A5D-A75A-45AC50EC4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7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31640" y="2204864"/>
            <a:ext cx="5980112" cy="3367087"/>
          </a:xfrm>
        </p:spPr>
        <p:txBody>
          <a:bodyPr lIns="92075" tIns="46038" rIns="92075" bIns="46038"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3600" b="1" dirty="0" smtClean="0">
                <a:solidFill>
                  <a:srgbClr val="6600FF"/>
                </a:solidFill>
              </a:rPr>
              <a:t>Проектно-и</a:t>
            </a:r>
            <a:r>
              <a:rPr lang="ru-RU" altLang="ru-RU" sz="3600" b="1" dirty="0" smtClean="0">
                <a:solidFill>
                  <a:srgbClr val="6600FF"/>
                </a:solidFill>
              </a:rPr>
              <a:t>сследовательская деятельность </a:t>
            </a:r>
            <a:r>
              <a:rPr lang="ru-RU" altLang="ru-RU" sz="3600" b="1" dirty="0">
                <a:solidFill>
                  <a:srgbClr val="6600FF"/>
                </a:solidFill>
              </a:rPr>
              <a:t>на уроках математики</a:t>
            </a:r>
          </a:p>
          <a:p>
            <a:pPr marL="0" indent="0" algn="ctr">
              <a:buFont typeface="Wingdings" pitchFamily="2" charset="2"/>
              <a:buNone/>
            </a:pPr>
            <a:endParaRPr lang="ru-RU" altLang="ru-RU" sz="3600" b="1" dirty="0">
              <a:solidFill>
                <a:srgbClr val="6600FF"/>
              </a:solidFill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5004048" y="116632"/>
            <a:ext cx="30003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ru-RU" altLang="ru-RU" sz="1600" b="1" dirty="0">
                <a:latin typeface="Times New Roman" pitchFamily="18" charset="0"/>
              </a:rPr>
              <a:t>Инновационная экономика – это экономика, которая востребует интеллект в первую очередь, а не профессиональные знания в рамках индустриального подхода.</a:t>
            </a:r>
          </a:p>
        </p:txBody>
      </p:sp>
    </p:spTree>
    <p:extLst>
      <p:ext uri="{BB962C8B-B14F-4D97-AF65-F5344CB8AC3E}">
        <p14:creationId xmlns:p14="http://schemas.microsoft.com/office/powerpoint/2010/main" val="73675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/>
              <a:t>Проект – это «пять П»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dirty="0"/>
              <a:t>1. Наличие </a:t>
            </a:r>
            <a:r>
              <a:rPr lang="ru-RU" altLang="ru-RU" b="1" i="1" u="sng" dirty="0"/>
              <a:t>проблемы</a:t>
            </a:r>
            <a:r>
              <a:rPr lang="ru-RU" altLang="ru-RU" b="1" dirty="0"/>
              <a:t>. Нет проблемы – нет деятельности</a:t>
            </a:r>
          </a:p>
          <a:p>
            <a:r>
              <a:rPr lang="ru-RU" altLang="ru-RU" b="1" dirty="0"/>
              <a:t>2. </a:t>
            </a:r>
            <a:r>
              <a:rPr lang="ru-RU" altLang="ru-RU" b="1" i="1" u="sng" dirty="0"/>
              <a:t>Планирование</a:t>
            </a:r>
            <a:r>
              <a:rPr lang="ru-RU" altLang="ru-RU" b="1" dirty="0"/>
              <a:t> деятельности</a:t>
            </a:r>
          </a:p>
          <a:p>
            <a:r>
              <a:rPr lang="ru-RU" altLang="ru-RU" b="1" dirty="0"/>
              <a:t>3. </a:t>
            </a:r>
            <a:r>
              <a:rPr lang="ru-RU" altLang="ru-RU" b="1" i="1" u="sng" dirty="0"/>
              <a:t>Поиск</a:t>
            </a:r>
            <a:r>
              <a:rPr lang="ru-RU" altLang="ru-RU" b="1" dirty="0"/>
              <a:t> информации</a:t>
            </a:r>
          </a:p>
          <a:p>
            <a:r>
              <a:rPr lang="ru-RU" altLang="ru-RU" b="1" dirty="0"/>
              <a:t>4. Результат работы – </a:t>
            </a:r>
            <a:r>
              <a:rPr lang="ru-RU" altLang="ru-RU" b="1" i="1" u="sng" dirty="0"/>
              <a:t>продукт</a:t>
            </a:r>
          </a:p>
          <a:p>
            <a:r>
              <a:rPr lang="ru-RU" altLang="ru-RU" b="1" dirty="0"/>
              <a:t>5. </a:t>
            </a:r>
            <a:r>
              <a:rPr lang="ru-RU" altLang="ru-RU" b="1" i="1" u="sng" dirty="0"/>
              <a:t>Презентация</a:t>
            </a:r>
            <a:r>
              <a:rPr lang="ru-RU" altLang="ru-RU" b="1" dirty="0"/>
              <a:t> результатов – представление готового продукта</a:t>
            </a:r>
          </a:p>
          <a:p>
            <a:endParaRPr lang="ru-RU" altLang="ru-RU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9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Освоение исследовательских компетенций по ступеням образования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67545" y="1785938"/>
            <a:ext cx="846214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Начальная школа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– использование специальных упражнений для формирования исследовательских умений: наблюдения, поиска в литературе, измерений и т.д.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5-7 классы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– обучение основам организации исследовательской деятельности на примере исследовательских заданий, связанных с практическим применением получаемых на уроках теоретических знаний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8-9 классы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– выполнение групповых исследовательских проектов, предполагающих прохождение всех этапов исследования под руководством учителя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10-11 классы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– индивидуальная работа над исследовательской темой в самостоятельном режиме </a:t>
            </a:r>
          </a:p>
        </p:txBody>
      </p:sp>
    </p:spTree>
    <p:extLst>
      <p:ext uri="{BB962C8B-B14F-4D97-AF65-F5344CB8AC3E}">
        <p14:creationId xmlns:p14="http://schemas.microsoft.com/office/powerpoint/2010/main" val="2437014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47664" y="724055"/>
            <a:ext cx="6264696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Главные цели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введения метода проектов на уроках математики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показать умения отдельного ученика или группы обучающихся использовать приобретенный на уроках математики в школе исследовательский опыт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реализовать свой интерес к предмету математики; приумножить знания по математике и донести приобретенные знания своим одноклассникам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продемонстрировать уровень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обученности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по математике; совершенствовать свое умение участвовать в коллективных формах общения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подняться на более высокую ступень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обученности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образованности, развития, социальной зрелости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090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12879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Организуя работу над проектом на уроках математики важно </a:t>
            </a:r>
            <a:r>
              <a:rPr lang="ru-RU" sz="2400" b="1" i="1" dirty="0"/>
              <a:t>соблюсти несколько условий: </a:t>
            </a:r>
            <a:endParaRPr lang="ru-RU" sz="2400" b="1" i="1" dirty="0" smtClean="0"/>
          </a:p>
          <a:p>
            <a:endParaRPr lang="ru-RU" sz="2400" i="1" dirty="0"/>
          </a:p>
          <a:p>
            <a:r>
              <a:rPr lang="ru-RU" i="1" dirty="0"/>
              <a:t>Тематика проектов должна быть известна заранее. Учащиеся должны быть ориентированы на сопоставление и сравнение некоторых фактов, фактов из истории математики и жизни ученых математиков, подходов и решений тех или иных проблем. Желательно чтобы ученик или группа выбрала тему самостоятельно. </a:t>
            </a:r>
            <a:endParaRPr lang="ru-RU" i="1" dirty="0" smtClean="0"/>
          </a:p>
          <a:p>
            <a:endParaRPr lang="ru-RU" dirty="0"/>
          </a:p>
          <a:p>
            <a:r>
              <a:rPr lang="ru-RU" i="1" dirty="0"/>
              <a:t>Проблема, предлагаемая ученикам, формулируется так, чтобы ориентировать учеников на привлечение фактов из смежных областей знаний и разнообразных источников информации. </a:t>
            </a:r>
            <a:endParaRPr lang="ru-RU" i="1" dirty="0" smtClean="0"/>
          </a:p>
          <a:p>
            <a:endParaRPr lang="ru-RU" dirty="0"/>
          </a:p>
          <a:p>
            <a:r>
              <a:rPr lang="ru-RU" i="1" dirty="0"/>
              <a:t>Необходимо вовлечь в работу над проектом как можно больше учеников класса, предложив каждому задание с учетом уровня его математической подготовки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468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Организация проектной деятельности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23528" y="1773238"/>
            <a:ext cx="864096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b="1" dirty="0">
                <a:solidFill>
                  <a:srgbClr val="660033"/>
                </a:solidFill>
              </a:rPr>
              <a:t>Подготовительный этап</a:t>
            </a:r>
            <a:r>
              <a:rPr lang="ru-RU" altLang="ru-RU" b="1" dirty="0"/>
              <a:t> (сентябрь-октябрь): выбор темы проекта, определение состава группы, определение возможного формата итогового результата проекта, распределение заданий в группе, выбор консультантов из числа учителей. На проектную деятельность учащимися тратится не менее 1 часа в неделю коллективной работы и около 1 часа на домашнюю работу по сбору материала. Завершается этап процедурой общественной экспертизы проекта. Оценку получает группа в целом и каждый участник в отдельности.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b="1" dirty="0">
                <a:solidFill>
                  <a:srgbClr val="660033"/>
                </a:solidFill>
              </a:rPr>
              <a:t>Практический этап</a:t>
            </a:r>
            <a:r>
              <a:rPr lang="ru-RU" altLang="ru-RU" b="1" dirty="0"/>
              <a:t> (ноябрь – середина декабря): сбор и обработка информации для проекта, уточнение замысла. Оформление проекта, подготовка </a:t>
            </a:r>
            <a:r>
              <a:rPr lang="en-US" altLang="ru-RU" b="1" dirty="0"/>
              <a:t>PR</a:t>
            </a:r>
            <a:r>
              <a:rPr lang="ru-RU" altLang="ru-RU" b="1" dirty="0"/>
              <a:t> материала для проекта. 1-2 часа в неделю на коллективную работу и не менее 2 часов на домашнюю работу. Этап также завершается оценкой общественной комиссии.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b="1" dirty="0">
                <a:solidFill>
                  <a:srgbClr val="660033"/>
                </a:solidFill>
              </a:rPr>
              <a:t>Презентационный этап</a:t>
            </a:r>
            <a:r>
              <a:rPr lang="ru-RU" altLang="ru-RU" b="1" dirty="0"/>
              <a:t> (вторая половина декабря): выступление группы, обсуждения выступлений, самооценка участников проекта, оценка предоставленного комиссии материала</a:t>
            </a:r>
            <a:r>
              <a:rPr lang="ru-RU" altLang="ru-RU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7001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734481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accent2"/>
                </a:solidFill>
              </a:rPr>
              <a:t>Классификация проектов</a:t>
            </a:r>
          </a:p>
          <a:p>
            <a:r>
              <a:rPr lang="ru-RU" sz="2800" dirty="0" smtClean="0"/>
              <a:t>По </a:t>
            </a:r>
            <a:r>
              <a:rPr lang="ru-RU" sz="2800" dirty="0"/>
              <a:t>продолжительности подготовки: </a:t>
            </a:r>
            <a:br>
              <a:rPr lang="ru-RU" sz="2800" dirty="0"/>
            </a:br>
            <a:r>
              <a:rPr lang="ru-RU" dirty="0"/>
              <a:t>– краткосрочный </a:t>
            </a:r>
            <a:br>
              <a:rPr lang="ru-RU" dirty="0"/>
            </a:br>
            <a:r>
              <a:rPr lang="ru-RU" dirty="0"/>
              <a:t>– средней продолжительности </a:t>
            </a:r>
            <a:br>
              <a:rPr lang="ru-RU" dirty="0"/>
            </a:br>
            <a:r>
              <a:rPr lang="ru-RU" dirty="0"/>
              <a:t>– долгосрочный </a:t>
            </a:r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sz="2800" dirty="0" smtClean="0"/>
              <a:t> </a:t>
            </a:r>
            <a:r>
              <a:rPr lang="ru-RU" sz="2800" dirty="0"/>
              <a:t>По количеству участников: </a:t>
            </a:r>
            <a:br>
              <a:rPr lang="ru-RU" sz="2800" dirty="0"/>
            </a:br>
            <a:r>
              <a:rPr lang="ru-RU" dirty="0"/>
              <a:t>– индивидуальный </a:t>
            </a:r>
            <a:br>
              <a:rPr lang="ru-RU" dirty="0"/>
            </a:br>
            <a:r>
              <a:rPr lang="ru-RU" dirty="0"/>
              <a:t>– работа в парах </a:t>
            </a:r>
            <a:br>
              <a:rPr lang="ru-RU" dirty="0"/>
            </a:br>
            <a:r>
              <a:rPr lang="ru-RU" dirty="0"/>
              <a:t>– групповой (4-6 человек) </a:t>
            </a:r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sz="2800" dirty="0"/>
              <a:t>По методу: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– творческий </a:t>
            </a:r>
            <a:br>
              <a:rPr lang="ru-RU" dirty="0"/>
            </a:br>
            <a:r>
              <a:rPr lang="ru-RU" dirty="0"/>
              <a:t>– исследовательский </a:t>
            </a:r>
            <a:br>
              <a:rPr lang="ru-RU" dirty="0"/>
            </a:br>
            <a:r>
              <a:rPr lang="ru-RU" dirty="0"/>
              <a:t>– информационный (ознакомительно-ориентированный). </a:t>
            </a:r>
          </a:p>
        </p:txBody>
      </p:sp>
    </p:spTree>
    <p:extLst>
      <p:ext uri="{BB962C8B-B14F-4D97-AF65-F5344CB8AC3E}">
        <p14:creationId xmlns:p14="http://schemas.microsoft.com/office/powerpoint/2010/main" val="880964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Примеры </a:t>
            </a:r>
            <a:r>
              <a:rPr lang="ru-RU" dirty="0" smtClean="0"/>
              <a:t>краткосрочных </a:t>
            </a:r>
            <a:r>
              <a:rPr lang="ru-RU" dirty="0"/>
              <a:t>проектов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Наш город с основания до наших дней в процентах</a:t>
            </a:r>
          </a:p>
          <a:p>
            <a:r>
              <a:rPr lang="ru-RU" dirty="0" smtClean="0"/>
              <a:t>Моя школа в цифрах и процентах</a:t>
            </a:r>
          </a:p>
          <a:p>
            <a:r>
              <a:rPr lang="ru-RU" dirty="0" smtClean="0"/>
              <a:t>Мой класс и проценты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684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Примеры </a:t>
            </a:r>
            <a:r>
              <a:rPr lang="ru-RU" dirty="0" smtClean="0"/>
              <a:t>краткосрочных </a:t>
            </a:r>
            <a:r>
              <a:rPr lang="ru-RU" dirty="0"/>
              <a:t>проектов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«Меры </a:t>
            </a:r>
            <a:r>
              <a:rPr lang="ru-RU" dirty="0"/>
              <a:t>длины, веса, </a:t>
            </a:r>
            <a:r>
              <a:rPr lang="ru-RU" dirty="0" smtClean="0"/>
              <a:t>площади» </a:t>
            </a:r>
            <a:r>
              <a:rPr lang="ru-RU" dirty="0"/>
              <a:t>«Меры измерения веса», «Меры измерения площадей», «Меры измерения сыпучих тел»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Мера длины в разных странах, сравнение с мерой длины в России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</a:t>
            </a:r>
            <a:r>
              <a:rPr lang="ru-RU" dirty="0"/>
              <a:t>Единицы измерения </a:t>
            </a:r>
            <a:r>
              <a:rPr lang="ru-RU" dirty="0" smtClean="0"/>
              <a:t>площадей», «Когда </a:t>
            </a:r>
            <a:r>
              <a:rPr lang="ru-RU" dirty="0"/>
              <a:t>возникла метрическая система </a:t>
            </a:r>
            <a:r>
              <a:rPr lang="ru-RU" dirty="0" smtClean="0"/>
              <a:t>мер»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164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Примеры </a:t>
            </a:r>
            <a:r>
              <a:rPr lang="ru-RU" dirty="0" smtClean="0"/>
              <a:t>среднесрочных </a:t>
            </a:r>
            <a:r>
              <a:rPr lang="ru-RU" dirty="0"/>
              <a:t>проектов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Решение уравнений 2-й, 3-й, 4-й степеней по </a:t>
            </a:r>
            <a:r>
              <a:rPr lang="ru-RU" dirty="0" smtClean="0"/>
              <a:t>формулам</a:t>
            </a:r>
          </a:p>
          <a:p>
            <a:endParaRPr lang="ru-RU" dirty="0" smtClean="0"/>
          </a:p>
          <a:p>
            <a:r>
              <a:rPr lang="ru-RU" dirty="0" smtClean="0"/>
              <a:t>Как Архимед измерял объём шара</a:t>
            </a:r>
            <a:r>
              <a:rPr lang="ru-RU" dirty="0" smtClean="0"/>
              <a:t>?</a:t>
            </a:r>
          </a:p>
          <a:p>
            <a:endParaRPr lang="ru-RU" dirty="0" smtClean="0"/>
          </a:p>
          <a:p>
            <a:r>
              <a:rPr lang="ru-RU" dirty="0" smtClean="0"/>
              <a:t>Софизмы: ошибки в математических рассуждениях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Принцип Кавальери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987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долгосрочных проектов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Лента </a:t>
            </a:r>
            <a:r>
              <a:rPr lang="ru-RU" dirty="0" err="1" smtClean="0"/>
              <a:t>Мёбиуса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/>
              <a:t>«Что даёт мне синус</a:t>
            </a:r>
            <a:r>
              <a:rPr lang="ru-RU" dirty="0" smtClean="0"/>
              <a:t>?»</a:t>
            </a:r>
          </a:p>
          <a:p>
            <a:endParaRPr lang="ru-RU" dirty="0" smtClean="0"/>
          </a:p>
          <a:p>
            <a:r>
              <a:rPr lang="ru-RU" dirty="0" smtClean="0"/>
              <a:t>«Золотое сечение» и его применение в архитектуре родного </a:t>
            </a:r>
            <a:r>
              <a:rPr lang="ru-RU" dirty="0" smtClean="0"/>
              <a:t>города</a:t>
            </a:r>
          </a:p>
          <a:p>
            <a:endParaRPr lang="ru-RU" dirty="0" smtClean="0"/>
          </a:p>
          <a:p>
            <a:r>
              <a:rPr lang="ru-RU" dirty="0" smtClean="0"/>
              <a:t>Теорема Пифагора вне школьной программы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493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Уильям Артур Уорд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Посредственный учитель повторяет</a:t>
            </a:r>
          </a:p>
          <a:p>
            <a:r>
              <a:rPr lang="ru-RU" altLang="ru-RU"/>
              <a:t>Хороший учитель объясняет</a:t>
            </a:r>
          </a:p>
          <a:p>
            <a:r>
              <a:rPr lang="ru-RU" altLang="ru-RU"/>
              <a:t>Выдающийся учитель показывает</a:t>
            </a:r>
          </a:p>
          <a:p>
            <a:r>
              <a:rPr lang="ru-RU" altLang="ru-RU"/>
              <a:t>Великий учитель вдохновляет </a:t>
            </a:r>
          </a:p>
        </p:txBody>
      </p:sp>
    </p:spTree>
    <p:extLst>
      <p:ext uri="{BB962C8B-B14F-4D97-AF65-F5344CB8AC3E}">
        <p14:creationId xmlns:p14="http://schemas.microsoft.com/office/powerpoint/2010/main" val="165680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Творческие проекты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Симметрия и красота</a:t>
            </a:r>
          </a:p>
          <a:p>
            <a:endParaRPr lang="ru-RU" dirty="0" smtClean="0"/>
          </a:p>
          <a:p>
            <a:r>
              <a:rPr lang="ru-RU" dirty="0" smtClean="0"/>
              <a:t>Математика и музыка</a:t>
            </a:r>
          </a:p>
          <a:p>
            <a:endParaRPr lang="ru-RU" dirty="0" smtClean="0"/>
          </a:p>
          <a:p>
            <a:r>
              <a:rPr lang="ru-RU" dirty="0" smtClean="0"/>
              <a:t>Математика и живопись</a:t>
            </a:r>
          </a:p>
          <a:p>
            <a:endParaRPr lang="ru-RU" dirty="0" smtClean="0"/>
          </a:p>
          <a:p>
            <a:r>
              <a:rPr lang="ru-RU" dirty="0" smtClean="0"/>
              <a:t>Математика и скульптура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069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08720"/>
            <a:ext cx="603041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Информационные проекты</a:t>
            </a:r>
          </a:p>
          <a:p>
            <a:endParaRPr lang="ru-RU" dirty="0"/>
          </a:p>
          <a:p>
            <a:r>
              <a:rPr lang="ru-RU" sz="2400" dirty="0"/>
              <a:t>5 класс “Старинные меры”</a:t>
            </a:r>
          </a:p>
          <a:p>
            <a:endParaRPr lang="ru-RU" sz="2400" dirty="0"/>
          </a:p>
          <a:p>
            <a:r>
              <a:rPr lang="ru-RU" sz="2400" dirty="0"/>
              <a:t>6 класс “Пропорции вокруг нас” </a:t>
            </a:r>
          </a:p>
          <a:p>
            <a:endParaRPr lang="ru-RU" sz="2400" dirty="0"/>
          </a:p>
          <a:p>
            <a:r>
              <a:rPr lang="ru-RU" sz="2400" dirty="0"/>
              <a:t>7 класс “Как функция может связать воедино окружающий нас мир”</a:t>
            </a:r>
          </a:p>
          <a:p>
            <a:endParaRPr lang="ru-RU" sz="2400" dirty="0"/>
          </a:p>
          <a:p>
            <a:r>
              <a:rPr lang="ru-RU" sz="2400" dirty="0"/>
              <a:t> 8 класс  “В мире симметрии”</a:t>
            </a:r>
          </a:p>
        </p:txBody>
      </p:sp>
    </p:spTree>
    <p:extLst>
      <p:ext uri="{BB962C8B-B14F-4D97-AF65-F5344CB8AC3E}">
        <p14:creationId xmlns:p14="http://schemas.microsoft.com/office/powerpoint/2010/main" val="4109496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5298" y="692696"/>
            <a:ext cx="66967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4000" dirty="0"/>
              <a:t>Исследовательские </a:t>
            </a:r>
            <a:r>
              <a:rPr lang="ru-RU" sz="4000" dirty="0" smtClean="0"/>
              <a:t>проекты</a:t>
            </a:r>
          </a:p>
          <a:p>
            <a:endParaRPr lang="ru-RU" dirty="0"/>
          </a:p>
          <a:p>
            <a:r>
              <a:rPr lang="ru-RU" sz="2400" dirty="0" smtClean="0"/>
              <a:t>7 </a:t>
            </a:r>
            <a:r>
              <a:rPr lang="ru-RU" sz="2400" dirty="0" smtClean="0"/>
              <a:t>класс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“Взаимное расположение графиков линейных функций”, </a:t>
            </a:r>
            <a:endParaRPr lang="ru-RU" sz="2400" dirty="0" smtClean="0"/>
          </a:p>
          <a:p>
            <a:r>
              <a:rPr lang="ru-RU" sz="2400" dirty="0" smtClean="0"/>
              <a:t>“</a:t>
            </a:r>
            <a:r>
              <a:rPr lang="ru-RU" sz="2400" dirty="0"/>
              <a:t>Формулы сокращенного умножения</a:t>
            </a:r>
            <a:r>
              <a:rPr lang="ru-RU" sz="2400" dirty="0" smtClean="0"/>
              <a:t>”</a:t>
            </a:r>
          </a:p>
          <a:p>
            <a:endParaRPr lang="ru-RU" sz="2400" dirty="0" smtClean="0"/>
          </a:p>
          <a:p>
            <a:r>
              <a:rPr lang="ru-RU" sz="2400" dirty="0" smtClean="0"/>
              <a:t> 8 класс </a:t>
            </a:r>
            <a:endParaRPr lang="ru-RU" sz="2400" dirty="0" smtClean="0"/>
          </a:p>
          <a:p>
            <a:r>
              <a:rPr lang="ru-RU" sz="2400" dirty="0" smtClean="0"/>
              <a:t>“</a:t>
            </a:r>
            <a:r>
              <a:rPr lang="ru-RU" sz="2400" dirty="0"/>
              <a:t>Теорема Виета”, </a:t>
            </a:r>
            <a:endParaRPr lang="ru-RU" sz="2400" dirty="0" smtClean="0"/>
          </a:p>
          <a:p>
            <a:r>
              <a:rPr lang="ru-RU" sz="2400" dirty="0" smtClean="0"/>
              <a:t>“</a:t>
            </a:r>
            <a:r>
              <a:rPr lang="ru-RU" sz="2400" dirty="0"/>
              <a:t>Золотое сечение</a:t>
            </a:r>
            <a:r>
              <a:rPr lang="ru-RU" sz="2400" dirty="0" smtClean="0"/>
              <a:t>”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98275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817582"/>
            <a:ext cx="7592724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проектов по математике для гуманитариев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dirty="0" smtClean="0"/>
                  <a:t>История числа</a:t>
                </a:r>
                <a14:m>
                  <m:oMath xmlns:m="http://schemas.openxmlformats.org/officeDocument/2006/math">
                    <m:r>
                      <a:rPr lang="ru-RU" sz="4000" b="0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ru-RU" sz="400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ru-RU" sz="4000" dirty="0" smtClean="0"/>
              </a:p>
              <a:p>
                <a:r>
                  <a:rPr lang="ru-RU" dirty="0" smtClean="0"/>
                  <a:t>Происхождение цифр</a:t>
                </a:r>
              </a:p>
              <a:p>
                <a:endParaRPr lang="ru-RU" dirty="0"/>
              </a:p>
              <a:p>
                <a:r>
                  <a:rPr lang="ru-RU" dirty="0" smtClean="0"/>
                  <a:t>История отрицательных чисел</a:t>
                </a:r>
              </a:p>
              <a:p>
                <a:endParaRPr lang="ru-RU" dirty="0" smtClean="0"/>
              </a:p>
              <a:p>
                <a:r>
                  <a:rPr lang="ru-RU" dirty="0" smtClean="0"/>
                  <a:t>Знаменитые задачи древности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127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Критерии оценки проектов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Логика изложения</a:t>
            </a:r>
          </a:p>
          <a:p>
            <a:r>
              <a:rPr lang="ru-RU" dirty="0" smtClean="0"/>
              <a:t>2. Качество наглядных материалов</a:t>
            </a:r>
          </a:p>
          <a:p>
            <a:r>
              <a:rPr lang="ru-RU" dirty="0" smtClean="0"/>
              <a:t>3. Компетентность в проблеме исследования</a:t>
            </a:r>
          </a:p>
          <a:p>
            <a:r>
              <a:rPr lang="ru-RU" dirty="0" smtClean="0"/>
              <a:t>4. Качество аргументации при ответах на вопросы</a:t>
            </a:r>
          </a:p>
          <a:p>
            <a:r>
              <a:rPr lang="ru-RU" dirty="0" smtClean="0"/>
              <a:t>5. Использование ИКТ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885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8247063" cy="630238"/>
          </a:xfrm>
        </p:spPr>
        <p:txBody>
          <a:bodyPr lIns="92075" tIns="46038" rIns="92075" bIns="46038">
            <a:normAutofit fontScale="90000"/>
          </a:bodyPr>
          <a:lstStyle/>
          <a:p>
            <a:pPr algn="ctr"/>
            <a:r>
              <a:rPr lang="ru-RU" altLang="ru-RU" sz="29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Формы организации учебного исследования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79512" y="1052736"/>
            <a:ext cx="828675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kumimoji="1" lang="ru-RU" sz="1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Учебный эксперимент.</a:t>
            </a:r>
            <a:r>
              <a:rPr kumimoji="1" lang="ru-RU" sz="14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Осуществляется на базе школы на школьном оборудовании. Может включать в себя все или несколько элементов настоящего научного исследования. Позволяет организовать освоение таких элементов исследовательской деятельности как планирование и проведение эксперимента, обработка и анализ его результатов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kumimoji="1" lang="ru-RU" sz="1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Факультативные занятия</a:t>
            </a:r>
            <a:r>
              <a:rPr kumimoji="1" lang="ru-RU" sz="14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. Предполагают углублённое изучение предмета, дают большие возможности для реализации на них учебно-исследовательской деятельности старшеклассников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kumimoji="1" lang="ru-RU" sz="1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Участие в олимпиадах  конкурсах, конференциях</a:t>
            </a:r>
            <a:r>
              <a:rPr kumimoji="1" lang="ru-RU" sz="14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, в т. ч. дистанционных, предметных неделях, интеллектуальных марафонах предполагает выполнение учебных исследований или их элементов в рамках данных мероприятий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kumimoji="1" lang="ru-RU" sz="1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Научное общество учащихся</a:t>
            </a:r>
            <a:r>
              <a:rPr kumimoji="1" lang="ru-RU" sz="14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– форма внеклассной работы, которая сочетает в себе работу над учебными исследованиями, коллективное обсуждение промежуточных и итоговых результатов этой работы, организацию круглых столов, дискуссий, дебатов, интеллектуальных игр, публичных защит, конференций и др., а так же встречи с представителями науки и образования, экскурсии в учреждения науки и образования, сотрудничество с другими школами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kumimoji="1" lang="ru-RU" sz="1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Исследовательская практика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kumimoji="1" lang="ru-RU" sz="1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Выпускная экзаменационная работа </a:t>
            </a:r>
            <a:r>
              <a:rPr kumimoji="1" lang="ru-RU" sz="14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– это учебно-исследовательское ученическое произведение на определённую тему </a:t>
            </a:r>
          </a:p>
        </p:txBody>
      </p:sp>
    </p:spTree>
    <p:extLst>
      <p:ext uri="{BB962C8B-B14F-4D97-AF65-F5344CB8AC3E}">
        <p14:creationId xmlns:p14="http://schemas.microsoft.com/office/powerpoint/2010/main" val="25839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75" y="285750"/>
            <a:ext cx="8229600" cy="1139825"/>
          </a:xfrm>
        </p:spPr>
        <p:txBody>
          <a:bodyPr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организация учебно-исследовательской деятельности</a:t>
            </a:r>
          </a:p>
        </p:txBody>
      </p:sp>
      <p:graphicFrame>
        <p:nvGraphicFramePr>
          <p:cNvPr id="35940" name="Group 10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96258427"/>
              </p:ext>
            </p:extLst>
          </p:nvPr>
        </p:nvGraphicFramePr>
        <p:xfrm>
          <a:off x="251520" y="1340768"/>
          <a:ext cx="8568953" cy="5197476"/>
        </p:xfrm>
        <a:graphic>
          <a:graphicData uri="http://schemas.openxmlformats.org/drawingml/2006/table">
            <a:tbl>
              <a:tblPr/>
              <a:tblGrid>
                <a:gridCol w="2159346"/>
                <a:gridCol w="2531647"/>
                <a:gridCol w="3877960"/>
              </a:tblGrid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Ученик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(группа учеников)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Учитель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Педколлектив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(педсовет, кафедры, методические объединения)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Выбирает тему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Мотивирует запрос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Определяет концептуальные идеи развития школы, мотивирует исследовательскую деятельность педагогов и учащихся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4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Выполняет исследование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Обучает способам исследовательской деятельности, консультирует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Планирует и организует работу учителей по педагогическому руководству учебными исследованиями школьников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89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Устраняет недостатки, представляет работу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Анализирует работу, дает рекомендации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Анализирует состояние исследовательской работы учебного заведения, принимает решение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26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2075" tIns="46038" rIns="92075" bIns="46038"/>
          <a:lstStyle/>
          <a:p>
            <a:pPr algn="ctr"/>
            <a:r>
              <a:rPr lang="ru-RU" altLang="ru-RU" sz="2500" b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Типология технологических образовательных подходов</a:t>
            </a:r>
          </a:p>
        </p:txBody>
      </p:sp>
      <p:graphicFrame>
        <p:nvGraphicFramePr>
          <p:cNvPr id="5166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170464"/>
              </p:ext>
            </p:extLst>
          </p:nvPr>
        </p:nvGraphicFramePr>
        <p:xfrm>
          <a:off x="250825" y="1196975"/>
          <a:ext cx="8713788" cy="508517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73263"/>
                <a:gridCol w="1841500"/>
                <a:gridCol w="2303462"/>
                <a:gridCol w="2595563"/>
              </a:tblGrid>
              <a:tr h="534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Подход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Главный результат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Тип обучения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Тип содержания образования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3675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Когнитивно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-ремесленный подход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Знания, умения, навыки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Ремесленный тип  обучения - усвоение практических навыков и действий общекультурного или производственного характера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Предметно-дисциплинарный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1385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Деятельностный подход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Формирование и освоение всеобщих способов мышления и деятельности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Развивающее обучение, основанное на структуре учебной деятельности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Деятельностное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содержание образования, построенное как система учебных задач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90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43075" y="214313"/>
            <a:ext cx="7400925" cy="1143000"/>
          </a:xfrm>
        </p:spPr>
        <p:txBody>
          <a:bodyPr lIns="92075" tIns="46038" rIns="92075" bIns="46038"/>
          <a:lstStyle/>
          <a:p>
            <a:pPr algn="ctr"/>
            <a:r>
              <a:rPr lang="ru-RU" altLang="ru-RU" sz="2500" b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Типология технологических образовательных подходов</a:t>
            </a:r>
            <a:endParaRPr lang="ru-RU" altLang="ru-RU" sz="2500">
              <a:solidFill>
                <a:srgbClr val="660033"/>
              </a:solidFill>
            </a:endParaRPr>
          </a:p>
        </p:txBody>
      </p:sp>
      <p:graphicFrame>
        <p:nvGraphicFramePr>
          <p:cNvPr id="6177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585445"/>
              </p:ext>
            </p:extLst>
          </p:nvPr>
        </p:nvGraphicFramePr>
        <p:xfrm>
          <a:off x="395288" y="1196975"/>
          <a:ext cx="8569199" cy="50393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60488"/>
                <a:gridCol w="2514626"/>
                <a:gridCol w="1758109"/>
                <a:gridCol w="2135976"/>
              </a:tblGrid>
              <a:tr h="5758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Подход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Главный результат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Тип обучения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Тип содержания образования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3009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Компетентностный</a:t>
                      </a: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подход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Компетентность как некоторая актуальная и уже оформленная способность эффективно действовать в разнообразных социальных и практических ситуациях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«Обучение путем делания», проектные формы обучения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Система образовательных компетентностей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93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Гуманитарно-антропологический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Развитие субъектности человека в жизни и деятельности и его личностной позиции во взаимоотношениях с другими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Обучение в режиме образовательных ситуаций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Антропологически ориентированное содержание как единство внешне заданного и внутренне формируемого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58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4C8A957-C59C-4E5D-8F3A-3BA51C893668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0242" name="Picture 2" descr="C:\Users\EKnyazeva\Desktop\эппл\Job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4040187" cy="2330450"/>
          </a:xfrm>
          <a:noFill/>
        </p:spPr>
      </p:pic>
      <p:sp>
        <p:nvSpPr>
          <p:cNvPr id="18435" name="Содержимое 8"/>
          <p:cNvSpPr>
            <a:spLocks noGrp="1"/>
          </p:cNvSpPr>
          <p:nvPr>
            <p:ph sz="quarter" idx="14"/>
          </p:nvPr>
        </p:nvSpPr>
        <p:spPr>
          <a:xfrm>
            <a:off x="395288" y="2708275"/>
            <a:ext cx="8424862" cy="3960813"/>
          </a:xfrm>
          <a:solidFill>
            <a:schemeClr val="bg1">
              <a:lumMod val="65000"/>
            </a:schemeClr>
          </a:solidFill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11200" b="1" dirty="0" smtClean="0">
                <a:solidFill>
                  <a:srgbClr val="FF0000"/>
                </a:solidFill>
              </a:rPr>
              <a:t> </a:t>
            </a:r>
            <a:r>
              <a:rPr lang="en-US" sz="11200" b="1" dirty="0" smtClean="0">
                <a:solidFill>
                  <a:srgbClr val="FF0000"/>
                </a:solidFill>
              </a:rPr>
              <a:t> </a:t>
            </a:r>
            <a:r>
              <a:rPr lang="ru-RU" sz="11200" b="1" dirty="0" smtClean="0">
                <a:solidFill>
                  <a:srgbClr val="FF0000"/>
                </a:solidFill>
              </a:rPr>
              <a:t> </a:t>
            </a:r>
            <a:r>
              <a:rPr lang="en-US" sz="11200" b="1" dirty="0" smtClean="0">
                <a:solidFill>
                  <a:srgbClr val="FF0000"/>
                </a:solidFill>
              </a:rPr>
              <a:t> </a:t>
            </a:r>
            <a:r>
              <a:rPr lang="ru-RU" sz="12800" b="1" dirty="0" err="1" smtClean="0">
                <a:solidFill>
                  <a:schemeClr val="bg1"/>
                </a:solidFill>
                <a:latin typeface="Cambria" pitchFamily="18" charset="0"/>
              </a:rPr>
              <a:t>Креативность</a:t>
            </a:r>
            <a:r>
              <a:rPr lang="ru-RU" sz="128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sz="12800" b="1" dirty="0" smtClean="0">
                <a:latin typeface="Cambria" pitchFamily="18" charset="0"/>
              </a:rPr>
              <a:t> - это создание связи между вещами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12800" b="1" dirty="0" smtClean="0">
                <a:latin typeface="Cambria" pitchFamily="18" charset="0"/>
              </a:rPr>
              <a:t>	</a:t>
            </a:r>
            <a:r>
              <a:rPr lang="ru-RU" sz="12800" b="1" dirty="0" err="1" smtClean="0">
                <a:solidFill>
                  <a:schemeClr val="bg1"/>
                </a:solidFill>
                <a:latin typeface="Cambria" pitchFamily="18" charset="0"/>
              </a:rPr>
              <a:t>Креативный</a:t>
            </a:r>
            <a:r>
              <a:rPr lang="ru-RU" sz="12800" b="1" dirty="0" smtClean="0">
                <a:latin typeface="Cambria" pitchFamily="18" charset="0"/>
              </a:rPr>
              <a:t> человек,</a:t>
            </a:r>
            <a:r>
              <a:rPr lang="en-US" sz="12800" b="1" dirty="0" smtClean="0">
                <a:latin typeface="Cambria" pitchFamily="18" charset="0"/>
              </a:rPr>
              <a:t> </a:t>
            </a:r>
            <a:r>
              <a:rPr lang="ru-RU" sz="12800" b="1" dirty="0" smtClean="0">
                <a:latin typeface="Cambria" pitchFamily="18" charset="0"/>
              </a:rPr>
              <a:t> способный связать частички своего опыта и синтезировать что-то новое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12800" b="1" dirty="0" smtClean="0">
                <a:latin typeface="Cambria" pitchFamily="18" charset="0"/>
              </a:rPr>
              <a:t>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12800" b="1" dirty="0" smtClean="0">
                <a:latin typeface="Cambria" pitchFamily="18" charset="0"/>
              </a:rPr>
              <a:t>    Формирование </a:t>
            </a:r>
            <a:r>
              <a:rPr lang="ru-RU" sz="12800" b="1" dirty="0" err="1" smtClean="0">
                <a:solidFill>
                  <a:schemeClr val="bg1"/>
                </a:solidFill>
                <a:latin typeface="Cambria" pitchFamily="18" charset="0"/>
              </a:rPr>
              <a:t>креативности</a:t>
            </a:r>
            <a:r>
              <a:rPr lang="en-US" sz="12800" b="1" dirty="0" smtClean="0">
                <a:solidFill>
                  <a:schemeClr val="bg1"/>
                </a:solidFill>
                <a:latin typeface="Cambria" pitchFamily="18" charset="0"/>
              </a:rPr>
              <a:t> -</a:t>
            </a:r>
            <a:r>
              <a:rPr lang="ru-RU" sz="12800" b="1" dirty="0" smtClean="0">
                <a:solidFill>
                  <a:schemeClr val="bg1"/>
                </a:solidFill>
                <a:latin typeface="Cambria" pitchFamily="18" charset="0"/>
              </a:rPr>
              <a:t>ключевая задача системы образования сегодня</a:t>
            </a:r>
            <a:endParaRPr lang="ru-RU" sz="12800" b="1" dirty="0" smtClean="0">
              <a:latin typeface="Cambria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12800" dirty="0" smtClean="0">
              <a:latin typeface="Cambria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12800" dirty="0" smtClean="0">
                <a:latin typeface="Cambria" pitchFamily="18" charset="0"/>
              </a:rPr>
              <a:t>  </a:t>
            </a:r>
            <a:r>
              <a:rPr lang="en-US" sz="12800" dirty="0" smtClean="0">
                <a:latin typeface="Cambria" pitchFamily="18" charset="0"/>
              </a:rPr>
              <a:t>  </a:t>
            </a:r>
            <a:endParaRPr lang="ru-RU" sz="12800" b="1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0245" name="Picture 3" descr="C:\Users\EKnyazeva\Desktop\эппл\438624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33375"/>
            <a:ext cx="3492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0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981427" y="116632"/>
            <a:ext cx="6965245" cy="120248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 smtClean="0">
                <a:latin typeface="Cambria" pitchFamily="18" charset="0"/>
              </a:rPr>
              <a:t>ФГОС ступеней обучения – преемственность и развитие</a:t>
            </a:r>
          </a:p>
        </p:txBody>
      </p:sp>
      <p:sp>
        <p:nvSpPr>
          <p:cNvPr id="21507" name="Documents"/>
          <p:cNvSpPr>
            <a:spLocks noEditPoints="1" noChangeArrowheads="1"/>
          </p:cNvSpPr>
          <p:nvPr/>
        </p:nvSpPr>
        <p:spPr bwMode="auto">
          <a:xfrm>
            <a:off x="323850" y="1844824"/>
            <a:ext cx="3313113" cy="4249737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000" b="1" dirty="0">
                <a:latin typeface="Times New Roman" pitchFamily="18" charset="0"/>
              </a:rPr>
              <a:t>Федеральный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>
                <a:latin typeface="Times New Roman" pitchFamily="18" charset="0"/>
              </a:rPr>
              <a:t>государственный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>
                <a:latin typeface="Times New Roman" pitchFamily="18" charset="0"/>
              </a:rPr>
              <a:t>образовательный стандарт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начального </a:t>
            </a:r>
            <a:r>
              <a:rPr lang="ru-RU" sz="2000" b="1" dirty="0">
                <a:latin typeface="Times New Roman" pitchFamily="18" charset="0"/>
              </a:rPr>
              <a:t>общего образования </a:t>
            </a:r>
          </a:p>
          <a:p>
            <a:pPr>
              <a:lnSpc>
                <a:spcPct val="90000"/>
              </a:lnSpc>
              <a:defRPr/>
            </a:pPr>
            <a:endParaRPr lang="ru-RU" sz="2000" i="1" u="sng" dirty="0">
              <a:latin typeface="Times New Roman" pitchFamily="18" charset="0"/>
            </a:endParaRPr>
          </a:p>
        </p:txBody>
      </p:sp>
      <p:sp>
        <p:nvSpPr>
          <p:cNvPr id="21508" name="Documents"/>
          <p:cNvSpPr>
            <a:spLocks noEditPoints="1" noChangeArrowheads="1"/>
          </p:cNvSpPr>
          <p:nvPr/>
        </p:nvSpPr>
        <p:spPr bwMode="auto">
          <a:xfrm>
            <a:off x="5498146" y="1748779"/>
            <a:ext cx="3311525" cy="4321175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000" b="1" dirty="0">
                <a:latin typeface="Times New Roman" pitchFamily="18" charset="0"/>
              </a:rPr>
              <a:t>Федеральный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>
                <a:latin typeface="Times New Roman" pitchFamily="18" charset="0"/>
              </a:rPr>
              <a:t>государственный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>
                <a:latin typeface="Times New Roman" pitchFamily="18" charset="0"/>
              </a:rPr>
              <a:t>образовательный стандарт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основного</a:t>
            </a:r>
            <a:r>
              <a:rPr lang="ru-RU" sz="2000" b="1" dirty="0">
                <a:solidFill>
                  <a:srgbClr val="432D23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</a:rPr>
              <a:t>общего образования </a:t>
            </a:r>
          </a:p>
          <a:p>
            <a:pPr>
              <a:lnSpc>
                <a:spcPct val="90000"/>
              </a:lnSpc>
              <a:defRPr/>
            </a:pPr>
            <a:endParaRPr lang="ru-RU" sz="2000" i="1" u="sng" dirty="0">
              <a:latin typeface="Times New Roman" pitchFamily="18" charset="0"/>
            </a:endParaRPr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3203575" y="3068638"/>
            <a:ext cx="2520950" cy="1368425"/>
          </a:xfrm>
          <a:custGeom>
            <a:avLst/>
            <a:gdLst>
              <a:gd name="T0" fmla="*/ 1890712 w 21600"/>
              <a:gd name="T1" fmla="*/ 0 h 21600"/>
              <a:gd name="T2" fmla="*/ 0 w 21600"/>
              <a:gd name="T3" fmla="*/ 684213 h 21600"/>
              <a:gd name="T4" fmla="*/ 1890712 w 21600"/>
              <a:gd name="T5" fmla="*/ 1368425 h 21600"/>
              <a:gd name="T6" fmla="*/ 2520950 w 21600"/>
              <a:gd name="T7" fmla="*/ 68421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</a:rPr>
              <a:t>преемственность</a:t>
            </a:r>
          </a:p>
          <a:p>
            <a:pPr algn="ctr">
              <a:defRPr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</a:rPr>
              <a:t>развитие </a:t>
            </a:r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15875"/>
            <a:ext cx="9001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46821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pPr eaLnBrk="1" hangingPunct="1"/>
            <a:r>
              <a:rPr lang="ru-RU" altLang="ru-RU" sz="3600" b="1" dirty="0" err="1" smtClean="0">
                <a:latin typeface="Cambria" pitchFamily="18" charset="0"/>
              </a:rPr>
              <a:t>Метапредметные</a:t>
            </a:r>
            <a:r>
              <a:rPr lang="ru-RU" altLang="ru-RU" sz="3600" b="1" dirty="0" smtClean="0">
                <a:latin typeface="Cambria" pitchFamily="18" charset="0"/>
              </a:rPr>
              <a:t> результаты</a:t>
            </a:r>
          </a:p>
        </p:txBody>
      </p:sp>
      <p:sp>
        <p:nvSpPr>
          <p:cNvPr id="27657" name="Rectangle 9"/>
          <p:cNvSpPr>
            <a:spLocks noGrp="1" noChangeArrowheads="1"/>
          </p:cNvSpPr>
          <p:nvPr>
            <p:ph sz="quarter" idx="13"/>
          </p:nvPr>
        </p:nvSpPr>
        <p:spPr>
          <a:xfrm>
            <a:off x="323528" y="1556792"/>
            <a:ext cx="4038600" cy="4857750"/>
          </a:xfr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ФГОС НОО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/>
              <a:t>освоенные обучающимися универсальные учебные действия (познавательные, регулятивные и коммуникативные), обеспечивающие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/>
              <a:t>овладение ключевыми компетенциями, составляющими основу умения учиться,  и </a:t>
            </a:r>
            <a:r>
              <a:rPr lang="ru-RU" sz="2000" b="1" dirty="0" err="1" smtClean="0"/>
              <a:t>межпредметными</a:t>
            </a:r>
            <a:r>
              <a:rPr lang="ru-RU" sz="2000" b="1" dirty="0" smtClean="0"/>
              <a:t>  понятиями</a:t>
            </a:r>
          </a:p>
        </p:txBody>
      </p:sp>
      <p:sp>
        <p:nvSpPr>
          <p:cNvPr id="27658" name="Rectangle 10"/>
          <p:cNvSpPr>
            <a:spLocks noGrp="1" noChangeArrowheads="1"/>
          </p:cNvSpPr>
          <p:nvPr>
            <p:ph sz="quarter" idx="14"/>
          </p:nvPr>
        </p:nvSpPr>
        <p:spPr>
          <a:xfrm>
            <a:off x="4655344" y="1556792"/>
            <a:ext cx="4038600" cy="4824536"/>
          </a:xfr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000" b="1" u="sng" dirty="0" smtClean="0">
                <a:solidFill>
                  <a:schemeClr val="bg1"/>
                </a:solidFill>
              </a:rPr>
              <a:t>ФГОС ООО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/>
              <a:t>освоенные обучающимися </a:t>
            </a:r>
            <a:r>
              <a:rPr lang="ru-RU" sz="1800" b="1" dirty="0" err="1" smtClean="0"/>
              <a:t>межпредметные</a:t>
            </a:r>
            <a:r>
              <a:rPr lang="ru-RU" sz="1800" b="1" dirty="0" smtClean="0"/>
              <a:t> понятия и универсальные учебные действия (регулятивные, познавательные, коммуникативные),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b="1" dirty="0" smtClean="0">
              <a:solidFill>
                <a:srgbClr val="432D23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способность их использования в учебной, познавательной и социальной практике,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самостоятельность планирования и осуществления учебной деятельности и организации учебного сотрудничества с педагогами и сверстниками,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построение индивидуальной образовательной траектории</a:t>
            </a: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15875"/>
            <a:ext cx="9001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2287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548680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Учебно-исследовательская деятельность школьников </a:t>
            </a:r>
          </a:p>
          <a:p>
            <a:endParaRPr lang="ru-RU" sz="32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- деятельность</a:t>
            </a:r>
            <a:r>
              <a:rPr lang="ru-RU" sz="2400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, связанная с поиском ответа на творческую, исследовательскую задачу с заранее неизвестным решением </a:t>
            </a:r>
            <a:r>
              <a:rPr lang="ru-RU" sz="24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и</a:t>
            </a:r>
          </a:p>
          <a:p>
            <a:r>
              <a:rPr lang="ru-RU" sz="24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предполагающая наличие основных этапов, характерных для исследования в научной сфере: </a:t>
            </a: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наблюдение и самостоятельный анализ фактов, выдвижение гипотезы и её проверка, формулирование выводов, закона или закономерности 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05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Проектирование как предмет обучения и основа содержания образования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19257"/>
            <a:ext cx="7992888" cy="3603812"/>
          </a:xfrm>
        </p:spPr>
        <p:txBody>
          <a:bodyPr>
            <a:noAutofit/>
          </a:bodyPr>
          <a:lstStyle/>
          <a:p>
            <a:pPr fontAlgn="base"/>
            <a:r>
              <a:rPr lang="ru-RU" b="1" dirty="0" smtClean="0"/>
              <a:t>Включение </a:t>
            </a:r>
            <a:r>
              <a:rPr lang="ru-RU" b="1" dirty="0"/>
              <a:t>детей в процесс создания новых организационно-</a:t>
            </a:r>
            <a:r>
              <a:rPr lang="ru-RU" b="1" dirty="0" err="1"/>
              <a:t>деятельностных</a:t>
            </a:r>
            <a:r>
              <a:rPr lang="ru-RU" b="1" dirty="0"/>
              <a:t> форм при работе в образовательных проектах</a:t>
            </a:r>
            <a:endParaRPr lang="ru-RU" dirty="0"/>
          </a:p>
          <a:p>
            <a:pPr fontAlgn="base"/>
            <a:r>
              <a:rPr lang="ru-RU" b="1" dirty="0"/>
              <a:t>Формирование у школьников проектного мышления на основе способностей целеполагания, самоопределения, позиционирования, </a:t>
            </a:r>
            <a:r>
              <a:rPr lang="ru-RU" b="1" dirty="0" err="1"/>
              <a:t>проблематизации</a:t>
            </a:r>
            <a:r>
              <a:rPr lang="ru-RU" b="1" dirty="0"/>
              <a:t> и т.д.</a:t>
            </a:r>
            <a:endParaRPr lang="ru-RU" dirty="0"/>
          </a:p>
          <a:p>
            <a:pPr fontAlgn="base"/>
            <a:r>
              <a:rPr lang="ru-RU" b="1" dirty="0"/>
              <a:t>Обсуждение с учащимися социокультурных проблем и новых  форм их решений, построение разновозрастных сообществ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522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164</TotalTime>
  <Words>1214</Words>
  <Application>Microsoft Office PowerPoint</Application>
  <PresentationFormat>Экран (4:3)</PresentationFormat>
  <Paragraphs>190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Кнопка</vt:lpstr>
      <vt:lpstr>Презентация PowerPoint</vt:lpstr>
      <vt:lpstr>Уильям Артур Уорд</vt:lpstr>
      <vt:lpstr>Типология технологических образовательных подходов</vt:lpstr>
      <vt:lpstr>Типология технологических образовательных подходов</vt:lpstr>
      <vt:lpstr>Презентация PowerPoint</vt:lpstr>
      <vt:lpstr>ФГОС ступеней обучения – преемственность и развитие</vt:lpstr>
      <vt:lpstr>Метапредметные результаты</vt:lpstr>
      <vt:lpstr>Презентация PowerPoint</vt:lpstr>
      <vt:lpstr>Проектирование как предмет обучения и основа содержания образования </vt:lpstr>
      <vt:lpstr>Проект – это «пять П»</vt:lpstr>
      <vt:lpstr>Освоение исследовательских компетенций по ступеням образования</vt:lpstr>
      <vt:lpstr>Презентация PowerPoint</vt:lpstr>
      <vt:lpstr>Презентация PowerPoint</vt:lpstr>
      <vt:lpstr>Организация проектной деятельности</vt:lpstr>
      <vt:lpstr>Презентация PowerPoint</vt:lpstr>
      <vt:lpstr>Примеры краткосрочных проектов</vt:lpstr>
      <vt:lpstr>Примеры краткосрочных проектов</vt:lpstr>
      <vt:lpstr>Примеры среднесрочных проектов</vt:lpstr>
      <vt:lpstr>Примеры долгосрочных проектов</vt:lpstr>
      <vt:lpstr>Творческие проекты</vt:lpstr>
      <vt:lpstr>Презентация PowerPoint</vt:lpstr>
      <vt:lpstr>Презентация PowerPoint</vt:lpstr>
      <vt:lpstr>Примеры проектов по математике для гуманитариев</vt:lpstr>
      <vt:lpstr>Критерии оценки проектов</vt:lpstr>
      <vt:lpstr>Формы организации учебного исследования</vt:lpstr>
      <vt:lpstr>Технология организация учебно-исследовательской деятельности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требования к современному педагогическому профессионализму</dc:title>
  <dc:creator>admin</dc:creator>
  <cp:lastModifiedBy>admin</cp:lastModifiedBy>
  <cp:revision>11</cp:revision>
  <dcterms:created xsi:type="dcterms:W3CDTF">2015-01-10T16:54:45Z</dcterms:created>
  <dcterms:modified xsi:type="dcterms:W3CDTF">2015-01-11T07:50:30Z</dcterms:modified>
</cp:coreProperties>
</file>