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71" r:id="rId3"/>
    <p:sldId id="275" r:id="rId4"/>
    <p:sldId id="296" r:id="rId5"/>
    <p:sldId id="276" r:id="rId6"/>
    <p:sldId id="302" r:id="rId7"/>
    <p:sldId id="258" r:id="rId8"/>
    <p:sldId id="277" r:id="rId9"/>
    <p:sldId id="291" r:id="rId10"/>
    <p:sldId id="292" r:id="rId11"/>
    <p:sldId id="293" r:id="rId12"/>
    <p:sldId id="294" r:id="rId13"/>
    <p:sldId id="297" r:id="rId14"/>
    <p:sldId id="299" r:id="rId15"/>
    <p:sldId id="295" r:id="rId16"/>
    <p:sldId id="303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FF"/>
    <a:srgbClr val="FF99FF"/>
    <a:srgbClr val="000000"/>
    <a:srgbClr val="66FF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87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'Лист1'!$A$2:$A$4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классы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'Лист1'!$A$2:$A$4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классы</c:v>
                </c:pt>
              </c:strCache>
            </c:strRef>
          </c:cat>
          <c:val>
            <c:numRef>
              <c:f>'Лист1'!$C$2:$C$4</c:f>
              <c:numCache>
                <c:formatCode>General</c:formatCode>
                <c:ptCount val="3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</c:ser>
        <c:shape val="cylinder"/>
        <c:axId val="98876032"/>
        <c:axId val="58093952"/>
        <c:axId val="0"/>
      </c:bar3DChart>
      <c:catAx>
        <c:axId val="9887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093952"/>
        <c:crossesAt val="0"/>
        <c:auto val="1"/>
        <c:lblAlgn val="ctr"/>
        <c:lblOffset val="100"/>
      </c:catAx>
      <c:valAx>
        <c:axId val="58093952"/>
        <c:scaling>
          <c:orientation val="minMax"/>
        </c:scaling>
        <c:axPos val="l"/>
        <c:majorGridlines/>
        <c:numFmt formatCode="General" sourceLinked="1"/>
        <c:minorTickMark val="in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887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27787350681084"/>
          <c:y val="0.20205193100862393"/>
          <c:w val="0.12579507201489021"/>
          <c:h val="0.4728802649668806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42</c:v>
                </c:pt>
                <c:pt idx="2">
                  <c:v>37</c:v>
                </c:pt>
              </c:numCache>
            </c:numRef>
          </c:val>
        </c:ser>
        <c:shape val="box"/>
        <c:axId val="95449856"/>
        <c:axId val="95451392"/>
        <c:axId val="0"/>
      </c:bar3DChart>
      <c:catAx>
        <c:axId val="954498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451392"/>
        <c:crosses val="autoZero"/>
        <c:auto val="1"/>
        <c:lblAlgn val="ctr"/>
        <c:lblOffset val="100"/>
      </c:catAx>
      <c:valAx>
        <c:axId val="95451392"/>
        <c:scaling>
          <c:logBase val="5"/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449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33CC"/>
            </a:solidFill>
          </c:spPr>
          <c:dLbls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</c:v>
                </c:pt>
                <c:pt idx="1">
                  <c:v>34</c:v>
                </c:pt>
                <c:pt idx="2">
                  <c:v>41</c:v>
                </c:pt>
              </c:numCache>
            </c:numRef>
          </c:val>
        </c:ser>
        <c:shape val="cone"/>
        <c:axId val="96010240"/>
        <c:axId val="96011776"/>
        <c:axId val="0"/>
      </c:bar3DChart>
      <c:catAx>
        <c:axId val="960102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000000"/>
                </a:solidFill>
              </a:defRPr>
            </a:pPr>
            <a:endParaRPr lang="ru-RU"/>
          </a:p>
        </c:txPr>
        <c:crossAx val="96011776"/>
        <c:crosses val="autoZero"/>
        <c:auto val="1"/>
        <c:lblAlgn val="ctr"/>
        <c:lblOffset val="100"/>
      </c:catAx>
      <c:valAx>
        <c:axId val="96011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0000"/>
                </a:solidFill>
              </a:defRPr>
            </a:pPr>
            <a:endParaRPr lang="ru-RU"/>
          </a:p>
        </c:txPr>
        <c:crossAx val="96010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3323276580379982"/>
          <c:y val="0"/>
          <c:w val="0.54242456856645549"/>
          <c:h val="0.9104435255986049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чтобы была красивая речь</c:v>
                </c:pt>
                <c:pt idx="2">
                  <c:v>для образности речи</c:v>
                </c:pt>
                <c:pt idx="3">
                  <c:v>для выразительности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55</c:v>
                </c:pt>
                <c:pt idx="2">
                  <c:v>40</c:v>
                </c:pt>
                <c:pt idx="3">
                  <c:v>63</c:v>
                </c:pt>
              </c:numCache>
            </c:numRef>
          </c:val>
        </c:ser>
        <c:shape val="cylinder"/>
        <c:axId val="95500160"/>
        <c:axId val="95501696"/>
        <c:axId val="0"/>
      </c:bar3DChart>
      <c:catAx>
        <c:axId val="95500160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501696"/>
        <c:crosses val="autoZero"/>
        <c:auto val="1"/>
        <c:lblAlgn val="ctr"/>
        <c:lblOffset val="100"/>
      </c:catAx>
      <c:valAx>
        <c:axId val="955016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50016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99FF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3399FF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rgbClr val="0033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4 класс</c:v>
                </c:pt>
                <c:pt idx="1">
                  <c:v>6 класс</c:v>
                </c:pt>
                <c:pt idx="2">
                  <c:v>9,11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51</c:v>
                </c:pt>
                <c:pt idx="1">
                  <c:v>27</c:v>
                </c:pt>
                <c:pt idx="2">
                  <c:v>18</c:v>
                </c:pt>
              </c:numCache>
            </c:numRef>
          </c:val>
        </c:ser>
        <c:shape val="box"/>
        <c:axId val="95608192"/>
        <c:axId val="95802496"/>
        <c:axId val="0"/>
      </c:bar3DChart>
      <c:catAx>
        <c:axId val="956081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802496"/>
        <c:crosses val="autoZero"/>
        <c:auto val="1"/>
        <c:lblAlgn val="ctr"/>
        <c:lblOffset val="100"/>
      </c:catAx>
      <c:valAx>
        <c:axId val="9580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608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0056-0F3F-4F3E-81B5-D24B4AB5A1CC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C89F-940B-416B-9B5E-0F2B0D0FE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7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1052736"/>
            <a:ext cx="8640960" cy="42484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Проект </a:t>
            </a:r>
            <a:r>
              <a:rPr lang="ru-RU" sz="5400" dirty="0" smtClean="0">
                <a:sym typeface="Symbol"/>
              </a:rPr>
              <a:t>Фраз</a:t>
            </a:r>
            <a:r>
              <a:rPr lang="ru-RU" sz="5400" dirty="0" smtClean="0"/>
              <a:t>еология далёкая и близкая</a:t>
            </a:r>
            <a:r>
              <a:rPr lang="ru-RU" sz="5400" dirty="0" smtClean="0">
                <a:sym typeface="Symbol"/>
              </a:rPr>
              <a:t>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7890078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82047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Применяете ли вы в своей речи фразеологизмы?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799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анкетирования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82047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Для чего нам нужны фразеологизмы?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62880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799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анкетирования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Используются ли в английском языке фразеологизмы?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916832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799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анкетирования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7260" cy="4638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Возникновение фразеологизмов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 середине 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 века ученые-лингвисты заметили, что кроме огромного количества слов, составляющих язык, есть еще особый пласт - несколько десятков тысяч устойчивых сочетаний, которые, как и слова, помогают нам строить речь. Причем речь образную, особенно емкую. Так родился новый раздел науки о языке - фразеология. Фразеология очень молода, и, хотя за прошедшие годы сделано немало в изучении фразеологизмов, далеко не все тайны открыты. И мы с вами попытаемся сегодня проникнуть в некоторые из них.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3541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9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Источники происхождения русских фразеологизмов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12776"/>
          <a:ext cx="8784976" cy="5184576"/>
        </p:xfrm>
        <a:graphic>
          <a:graphicData uri="http://schemas.openxmlformats.org/drawingml/2006/table">
            <a:tbl>
              <a:tblPr/>
              <a:tblGrid>
                <a:gridCol w="4392098"/>
                <a:gridCol w="4392878"/>
              </a:tblGrid>
              <a:tr h="32403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исконно русские ФЕ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заимствованные ФЕ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фразеологизмы, связанные с бытом и верованиями, устным народным творчеством древних славян (лаптем щи хлебать, при царе Горохе, если бы да кабы)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заимствования из славянских языков (в поте лица, запретный плод, земля обетованная)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фразеологизмы, связанные с русскими ремёслами (топорная работа; без сучка, без задоринки)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заимствования из древнегреческой мифологии (ахиллесова пята, гордиев узел, сизифов труд, дамоклов меч)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фразеологизмы, связанные с произведениями русских писателей Н.В.Гоголь: брать борзыми щенками, сама себя высекла. 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И.А.Крылов: слон и моська, рыльце в пуху, медвежья услуга, мартышкин труд. А.П.Чехов: на деревню дедушке, видеть небо в алмазах, лошадиная фамилия.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заимствования из западноевропейских языков и зарубежной литературы (принцесса на горошине, потерпеть фиаско, после нас хоть потоп)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96752"/>
          <a:ext cx="8712968" cy="5400599"/>
        </p:xfrm>
        <a:graphic>
          <a:graphicData uri="http://schemas.openxmlformats.org/drawingml/2006/table">
            <a:tbl>
              <a:tblPr/>
              <a:tblGrid>
                <a:gridCol w="4356098"/>
                <a:gridCol w="4356870"/>
              </a:tblGrid>
              <a:tr h="35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исконно английские ФЕ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заимствованные ФЕ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Baker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 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dozen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чертова дюжина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(по старинному английскому обычаю, торговцы хлебом получали от булочников 13 хлебов вместо 12, причем тринадцатый шел в счет дохода торговцев)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blood and iron 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- «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железо и кровь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беспощадное применение силы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- принцип политики Бисмарка, стремившегося объединить Германию силой прусского оружия (немецкий язык)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A black 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sheep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паршивая овца, позор в </a:t>
                      </a:r>
                      <a:r>
                        <a:rPr lang="ru-RU" sz="1600" i="1" dirty="0" smtClean="0">
                          <a:latin typeface="+mn-lt"/>
                          <a:ea typeface="Calibri"/>
                          <a:cs typeface="Times New Roman"/>
                        </a:rPr>
                        <a:t>семье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 старому поверью, черная овца отмечена печатью дьявола)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the Sick Man of Europe 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- «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больной человек Европы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», так называл царь Николай 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Турцию в 1853 году (русский язык)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A fool’s paradise  -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призрачное счастье</a:t>
                      </a:r>
                      <a:r>
                        <a:rPr lang="en-US" sz="1600" i="1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мир фантазий 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(W. Shakespeare “Romeo and Juliet”)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Aladdin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 lamp 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- волшебная лампа Аладдина- талисман, выполняющий все желания своего владельца (арабский язык)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Carry coals to Newcastle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возить уголь в Ньюкасл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(т.е. возить что-либо туда, где этого и так достаточно; Ньюкасл- центр английской угольной промышленности; сравнение – ехать в Тулу со своим самоваром)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blue blood 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- «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голубая кровь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600" i="1" dirty="0">
                          <a:latin typeface="+mn-lt"/>
                          <a:ea typeface="Calibri"/>
                          <a:cs typeface="Times New Roman"/>
                        </a:rPr>
                        <a:t>аристократическое происхождение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(испанский язык)</a:t>
                      </a:r>
                    </a:p>
                  </a:txBody>
                  <a:tcPr marL="58268" marR="58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784976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Источники происхождения английских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07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английских и русских фразеологизмов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976664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играть с огнем</a:t>
            </a:r>
            <a:r>
              <a:rPr lang="en-US" sz="2800" dirty="0" smtClean="0"/>
              <a:t> – to play with fire;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00808"/>
            <a:ext cx="27845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17038" y="5661248"/>
            <a:ext cx="552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сжигать мосты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– to burn bridges;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9" name="Picture 5" descr="https://pp.vk.me/c311122/v311122674/37ae/44s5cKKueh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636912"/>
            <a:ext cx="50347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9644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676456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нет дыма без огня</a:t>
            </a:r>
            <a:r>
              <a:rPr lang="en-US" sz="2800" dirty="0" smtClean="0"/>
              <a:t> – there is no smoke without fire;</a:t>
            </a:r>
            <a:endParaRPr lang="ru-RU" sz="2800" dirty="0" smtClean="0"/>
          </a:p>
        </p:txBody>
      </p:sp>
      <p:pic>
        <p:nvPicPr>
          <p:cNvPr id="2050" name="Picture 2" descr="http://www.urya.ru/components/com_virtuemart/shop_image/product/_________________4d9b0310829c4.gif"/>
          <p:cNvPicPr>
            <a:picLocks noChangeAspect="1" noChangeArrowheads="1"/>
          </p:cNvPicPr>
          <p:nvPr/>
        </p:nvPicPr>
        <p:blipFill>
          <a:blip r:embed="rId2" cstate="screen"/>
          <a:srcRect l="37799" t="35660" r="24401" b="14416"/>
          <a:stretch>
            <a:fillRect/>
          </a:stretch>
        </p:blipFill>
        <p:spPr bwMode="auto">
          <a:xfrm>
            <a:off x="323528" y="1628800"/>
            <a:ext cx="370326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encrypted-tbn1.gstatic.com/images?q=tbn:ANd9GcTHRRrbNlVjJSFNNGqASEdKcMMxTW9g7WNCqyGRn8EmsW6blUxlz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76872"/>
            <a:ext cx="3600400" cy="367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594928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трудолюбивый, как пчела –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busy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bee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644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жить как кошка с собакой – </a:t>
            </a:r>
            <a:r>
              <a:rPr lang="ru-RU" sz="2800" dirty="0" err="1" smtClean="0"/>
              <a:t>a</a:t>
            </a:r>
            <a:r>
              <a:rPr lang="ru-RU" sz="2800" dirty="0" smtClean="0"/>
              <a:t> </a:t>
            </a:r>
            <a:r>
              <a:rPr lang="ru-RU" sz="2800" dirty="0" err="1" smtClean="0"/>
              <a:t>cat</a:t>
            </a:r>
            <a:r>
              <a:rPr lang="ru-RU" sz="2800" dirty="0" smtClean="0"/>
              <a:t> </a:t>
            </a:r>
            <a:r>
              <a:rPr lang="ru-RU" sz="2800" dirty="0" err="1" smtClean="0"/>
              <a:t>and</a:t>
            </a:r>
            <a:r>
              <a:rPr lang="ru-RU" sz="2800" dirty="0" smtClean="0"/>
              <a:t> </a:t>
            </a:r>
            <a:r>
              <a:rPr lang="ru-RU" sz="2800" dirty="0" err="1" smtClean="0"/>
              <a:t>dog</a:t>
            </a:r>
            <a:r>
              <a:rPr lang="ru-RU" sz="2800" dirty="0" smtClean="0"/>
              <a:t> </a:t>
            </a:r>
            <a:r>
              <a:rPr lang="ru-RU" sz="2800" dirty="0" err="1" smtClean="0"/>
              <a:t>life</a:t>
            </a: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94928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Мир тесен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– It’s a small world. 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22" name="Picture 6" descr="http://idioms.chat.ru/06/pix/139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00808"/>
            <a:ext cx="388408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788024" y="2564904"/>
            <a:ext cx="4193571" cy="341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07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английских и русских фразеологизмов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9644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41704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5004048" y="1844824"/>
            <a:ext cx="381805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1560" y="1299537"/>
            <a:ext cx="826040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two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peas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   –              как две капли воды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(букв.: «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как две “горошины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”»)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3612" cy="60791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Авторы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692696"/>
            <a:ext cx="7313612" cy="5544616"/>
          </a:xfrm>
        </p:spPr>
        <p:txBody>
          <a:bodyPr/>
          <a:lstStyle/>
          <a:p>
            <a:r>
              <a:rPr lang="ru-RU" dirty="0" err="1" smtClean="0"/>
              <a:t>Анжаурова</a:t>
            </a:r>
            <a:r>
              <a:rPr lang="ru-RU" dirty="0" smtClean="0"/>
              <a:t> Алина  6б</a:t>
            </a:r>
          </a:p>
          <a:p>
            <a:r>
              <a:rPr lang="ru-RU" dirty="0" smtClean="0"/>
              <a:t>Васильева Анна  6б</a:t>
            </a:r>
          </a:p>
          <a:p>
            <a:r>
              <a:rPr lang="ru-RU" dirty="0" smtClean="0"/>
              <a:t>Долгих Мария  9в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Кирсанова Людмила Борисовна</a:t>
            </a:r>
          </a:p>
          <a:p>
            <a:r>
              <a:rPr lang="ru-RU" sz="3200" dirty="0" smtClean="0"/>
              <a:t>Рябых Юлия Владимировна</a:t>
            </a:r>
          </a:p>
          <a:p>
            <a:r>
              <a:rPr lang="ru-RU" sz="3200" dirty="0" err="1" smtClean="0"/>
              <a:t>Чикризова</a:t>
            </a:r>
            <a:r>
              <a:rPr lang="ru-RU" sz="3200" dirty="0" smtClean="0"/>
              <a:t> Елена Владимировна</a:t>
            </a:r>
          </a:p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924944"/>
            <a:ext cx="7313612" cy="60791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Руководители проекта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6469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Цель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Показать значение фразеологизмов, важность их употребления в речи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Провести сравнительный анализ</a:t>
            </a:r>
          </a:p>
          <a:p>
            <a:pPr>
              <a:buNone/>
            </a:pPr>
            <a:r>
              <a:rPr lang="ru-RU" dirty="0" smtClean="0"/>
              <a:t>    фразеологизмов русского языка с   фразеологизмами  из английского языка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3691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адачи проекта 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Актуальность изучения фразеологизмов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256584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Благодаря своим свойствам, фразеологизмы вносят в нашу речь выразительность, эмоциональность, делают её ярче, богаче, образней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Изучение фразеологии важно не только для познания самого языка. Знакомство с фразеологией любого языка позволяет нам глубже понять историю и характер народа, его отношение к человеческим достоинствам и недостаткам, специфику мировоззрения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Знание фразеологизмов поможет нам при сдаче ГИА И ЕГЭ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Вопросы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фразеологизмов</a:t>
            </a:r>
          </a:p>
          <a:p>
            <a:endParaRPr lang="ru-RU" dirty="0" smtClean="0"/>
          </a:p>
          <a:p>
            <a:r>
              <a:rPr lang="ru-RU" dirty="0" smtClean="0"/>
              <a:t>Использование фразеологизмов в зависимости от ситуации общения</a:t>
            </a:r>
          </a:p>
          <a:p>
            <a:endParaRPr lang="ru-RU" dirty="0" smtClean="0"/>
          </a:p>
          <a:p>
            <a:r>
              <a:rPr lang="ru-RU" dirty="0" smtClean="0"/>
              <a:t>Проведение аналогии использования фразеологизмов в английском языке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88641"/>
            <a:ext cx="7313612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472608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Социологическое исследование через анкетирование обучающихся 4-ых, 6-ых, 9-ых, </a:t>
            </a:r>
          </a:p>
          <a:p>
            <a:pPr>
              <a:buNone/>
            </a:pPr>
            <a:r>
              <a:rPr lang="ru-RU" sz="2800" dirty="0" smtClean="0"/>
              <a:t>    11-ых классов</a:t>
            </a:r>
          </a:p>
          <a:p>
            <a:r>
              <a:rPr lang="ru-RU" sz="2800" dirty="0" smtClean="0"/>
              <a:t>Обработка результатов социологического исследования, построение диаграмм</a:t>
            </a:r>
          </a:p>
          <a:p>
            <a:r>
              <a:rPr lang="ru-RU" sz="2800" dirty="0" smtClean="0"/>
              <a:t>Сбор информации об источниках происхождения фразеологизмов в словарях, научной литературе и Интернете, распределение их по группам</a:t>
            </a:r>
          </a:p>
          <a:p>
            <a:r>
              <a:rPr lang="ru-RU" sz="2800" dirty="0" smtClean="0"/>
              <a:t>Сравнение фразеологизмов русского языка с английскими идиомами</a:t>
            </a:r>
          </a:p>
          <a:p>
            <a:r>
              <a:rPr lang="ru-RU" sz="2800" dirty="0" smtClean="0"/>
              <a:t>Иллюстрирование фразеологизмов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313612" cy="8239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Анкетирование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052736"/>
            <a:ext cx="52920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Знаете ли вы, что такое фразеологизмы?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Знаете ли вы источники фразеологизмов?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Применяете ли вы в своей речи фразеологизмы?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Для чего нам нужны фразеологизмы?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Используются ли в английском языке фразеологизмы?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6" name="Picture 2" descr="http://mrtinfo.com/images/vopr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59"/>
            <a:ext cx="3528392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70043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799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анкетирования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96752"/>
            <a:ext cx="741682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Знаете ли вы, что такое фразеологизмы?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864096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Знаете ли вы источники фразеологизмов?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799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анкетирования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813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Авторы проекта</vt:lpstr>
      <vt:lpstr>Цель проекта</vt:lpstr>
      <vt:lpstr>Актуальность изучения фразеологизмов</vt:lpstr>
      <vt:lpstr>Вопросы проекта</vt:lpstr>
      <vt:lpstr>Содержание проекта</vt:lpstr>
      <vt:lpstr>Анкетирование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Возникновение фразеологизмов</vt:lpstr>
      <vt:lpstr>Источники происхождения русских фразеологизмов</vt:lpstr>
      <vt:lpstr>Слайд 15</vt:lpstr>
      <vt:lpstr>Сравнение английских и русских фразеологизмов</vt:lpstr>
      <vt:lpstr>Слайд 17</vt:lpstr>
      <vt:lpstr>Сравнение английских и русских фразеологизмов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Интересная фразеология.</dc:title>
  <dc:creator>Рыбас</dc:creator>
  <cp:lastModifiedBy>Admin</cp:lastModifiedBy>
  <cp:revision>88</cp:revision>
  <dcterms:created xsi:type="dcterms:W3CDTF">2012-09-24T07:16:53Z</dcterms:created>
  <dcterms:modified xsi:type="dcterms:W3CDTF">2014-06-20T14:09:30Z</dcterms:modified>
</cp:coreProperties>
</file>