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1"/>
  </p:notesMasterIdLst>
  <p:sldIdLst>
    <p:sldId id="306" r:id="rId2"/>
    <p:sldId id="265" r:id="rId3"/>
    <p:sldId id="257" r:id="rId4"/>
    <p:sldId id="289" r:id="rId5"/>
    <p:sldId id="292" r:id="rId6"/>
    <p:sldId id="274" r:id="rId7"/>
    <p:sldId id="264" r:id="rId8"/>
    <p:sldId id="259" r:id="rId9"/>
    <p:sldId id="275" r:id="rId10"/>
    <p:sldId id="288" r:id="rId11"/>
    <p:sldId id="280" r:id="rId12"/>
    <p:sldId id="281" r:id="rId13"/>
    <p:sldId id="282" r:id="rId14"/>
    <p:sldId id="283" r:id="rId15"/>
    <p:sldId id="285" r:id="rId16"/>
    <p:sldId id="286" r:id="rId17"/>
    <p:sldId id="291" r:id="rId18"/>
    <p:sldId id="302" r:id="rId19"/>
    <p:sldId id="303" r:id="rId20"/>
    <p:sldId id="293" r:id="rId21"/>
    <p:sldId id="301" r:id="rId22"/>
    <p:sldId id="296" r:id="rId23"/>
    <p:sldId id="294" r:id="rId24"/>
    <p:sldId id="312" r:id="rId25"/>
    <p:sldId id="307" r:id="rId26"/>
    <p:sldId id="304" r:id="rId27"/>
    <p:sldId id="305" r:id="rId28"/>
    <p:sldId id="300" r:id="rId29"/>
    <p:sldId id="2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F2605"/>
    <a:srgbClr val="006600"/>
    <a:srgbClr val="0033CC"/>
    <a:srgbClr val="CC6600"/>
    <a:srgbClr val="009900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2AB64D-2B45-476F-9FF4-88311FED3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97AC-930E-4327-9B27-411F0180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2E83-CF59-459A-880B-566777B79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A54C-F466-4216-A4BC-EC4617B5D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B07-C1E2-4FF5-A5D8-31E9F52D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C9F7-524C-42E1-8207-8BBD9193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DD4D-88C9-4454-B5DA-7D387ED55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3828-3FAE-404E-ADA2-D7A711A8B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FC91-94E4-485A-882F-50C360B8F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BFEE-978D-4FCE-9B96-8D2D6E562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3C98-B751-47F7-89F7-EC1472EA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A9D6-2B00-4157-A7C4-7023EC01C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650F-6E46-4942-A2D9-4C816B3E7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39E78-C87B-4711-B641-BB9EAD50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1" r:id="rId2"/>
    <p:sldLayoutId id="2147483828" r:id="rId3"/>
    <p:sldLayoutId id="2147483822" r:id="rId4"/>
    <p:sldLayoutId id="2147483823" r:id="rId5"/>
    <p:sldLayoutId id="2147483824" r:id="rId6"/>
    <p:sldLayoutId id="2147483829" r:id="rId7"/>
    <p:sldLayoutId id="2147483830" r:id="rId8"/>
    <p:sldLayoutId id="2147483831" r:id="rId9"/>
    <p:sldLayoutId id="2147483825" r:id="rId10"/>
    <p:sldLayoutId id="2147483832" r:id="rId11"/>
    <p:sldLayoutId id="2147483826" r:id="rId1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38" y="981075"/>
            <a:ext cx="3600450" cy="4032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или</a:t>
            </a:r>
            <a:br>
              <a:rPr lang="ru-RU" altLang="ru-RU" sz="36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«Зачем </a:t>
            </a:r>
            <a:r>
              <a:rPr lang="ru-RU" altLang="ru-RU" b="1" dirty="0"/>
              <a:t>нужна физика повару?»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888" y="5229225"/>
            <a:ext cx="2840037" cy="147320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Преподаватель физики Сахарова И.В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459204" cy="548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323850" y="188913"/>
            <a:ext cx="8640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4400" b="1">
                <a:solidFill>
                  <a:srgbClr val="FFFFFF"/>
                </a:solidFill>
                <a:latin typeface="Candara" pitchFamily="34" charset="0"/>
              </a:rPr>
              <a:t>Межпредметные связи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КИПЕНИЕ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УДЕЛЬНАЯ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ТЕПЛОТА ПАРООБРАЗОВАНИЯ и КОНДЕНСАЦИИ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процесса: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908050"/>
            <a:ext cx="5329237" cy="5113338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Рассмотрим пузырек, возникающий около горячего дна сосуда. Увеличиваясь в объеме, пузырек увеличивает площадь своего соприкосновения с еще недостаточно прогревшейся водой. В результате воздух и пар внутри пузырька охлаждаются, их давление уменьшается, и тяжесть слоя воды "захлопывает" пузырек. Шум создается растущими и захлопывающимися пузырьками. Постепенно вода прогревается, и давление пара внутри пузырьков уже не уменьшается. Пузырьки перестают захлопываться и начинают расти.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По мере увеличения объема пузырьков возрастает архимедова сила, и они начинают всплывать. </a:t>
            </a:r>
          </a:p>
        </p:txBody>
      </p:sp>
      <p:pic>
        <p:nvPicPr>
          <p:cNvPr id="18436" name="Picture 7" descr="Вблизи горячего дна сосуда зарождаются пузырьки пара. Пока жидкость еще недостаточно прогрета, они быстро захлопываются. По мере ее прогревания пузырьки будут увеличиваться и всплывать - жидкость закипит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2868613"/>
            <a:ext cx="2305050" cy="345598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328863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кипением</a:t>
            </a:r>
            <a:r>
              <a:rPr lang="ru-RU" altLang="ru-RU" smtClean="0"/>
              <a:t> называется интенсивное (бурное) парообразование, происходящее по всему объему жидкости за счет возникновения и всплытия на поверхность многочисленных пузырей пара.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Кипение: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933825"/>
            <a:ext cx="16573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938588"/>
            <a:ext cx="7943850" cy="21875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Опыты показывают, что во время кипения температура жидкости и пара над ее поверхностью одинакова и остается постоянной до полного выкипания жидкости. </a:t>
            </a:r>
          </a:p>
        </p:txBody>
      </p:sp>
      <p:pic>
        <p:nvPicPr>
          <p:cNvPr id="20483" name="Picture 7" descr="До полного выкипания воды ее температура, а также температура образующегося пара остаются постоянными. Так происходит не только с водой, но и со всеми другими кипящими жидкостями.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25"/>
            <a:ext cx="4953000" cy="32194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2301875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mtClean="0"/>
              <a:t>Если атмосферное давление не меняется</a:t>
            </a:r>
            <a:r>
              <a:rPr lang="en-US" altLang="ru-RU" smtClean="0"/>
              <a:t>  </a:t>
            </a:r>
            <a:r>
              <a:rPr lang="ru-RU" altLang="ru-RU" smtClean="0"/>
              <a:t> (р = </a:t>
            </a:r>
            <a:r>
              <a:rPr lang="en-US" altLang="ru-RU" smtClean="0">
                <a:cs typeface="Arial" charset="0"/>
              </a:rPr>
              <a:t>const</a:t>
            </a:r>
            <a:r>
              <a:rPr lang="ru-RU" altLang="ru-RU" smtClean="0">
                <a:cs typeface="Arial" charset="0"/>
              </a:rPr>
              <a:t>)</a:t>
            </a:r>
            <a:r>
              <a:rPr lang="ru-RU" altLang="ru-RU" smtClean="0"/>
              <a:t>, то вне зависимости от способа и скорости нагревания </a:t>
            </a:r>
            <a:r>
              <a:rPr lang="ru-RU" altLang="ru-RU" i="1" smtClean="0"/>
              <a:t>каждая жидкость всегда кипит при строго определенной температуре.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smtClean="0"/>
              <a:t>Поэтому </a:t>
            </a:r>
            <a:r>
              <a:rPr lang="ru-RU" altLang="ru-RU" b="1" i="1" u="sng" smtClean="0"/>
              <a:t>температура кипения</a:t>
            </a:r>
            <a:r>
              <a:rPr lang="ru-RU" altLang="ru-RU" u="sng" smtClean="0"/>
              <a:t> – одна из характеристик вещества.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</a:t>
            </a:r>
            <a:r>
              <a:rPr lang="ru-RU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кипения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=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const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 r="75000"/>
          <a:stretch>
            <a:fillRect/>
          </a:stretch>
        </p:blipFill>
        <p:spPr bwMode="auto">
          <a:xfrm>
            <a:off x="7812088" y="4652963"/>
            <a:ext cx="952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7523163" cy="3921125"/>
          </a:xfrm>
        </p:spPr>
        <p:txBody>
          <a:bodyPr/>
          <a:lstStyle/>
          <a:p>
            <a:pPr eaLnBrk="1" hangingPunct="1"/>
            <a:r>
              <a:rPr lang="ru-RU" altLang="ru-RU" sz="3200" i="1" smtClean="0"/>
              <a:t>По мере кипения масса жидкости уменьшается – говорят, что она "выкипает". Пар, покидающий сосуд, уносит с собой часть внутренней энергии. </a:t>
            </a:r>
          </a:p>
          <a:p>
            <a:pPr eaLnBrk="1" hangingPunct="1"/>
            <a:r>
              <a:rPr lang="ru-RU" altLang="ru-RU" sz="3200" i="1" smtClean="0"/>
              <a:t>для поддержания кипения жидкости необходимо постоянно передавать ей теплоту.</a:t>
            </a:r>
            <a:r>
              <a:rPr lang="ru-RU" altLang="ru-RU" sz="3200" smtClean="0"/>
              <a:t> 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609600" y="45720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Количество этой теплоты легко подсчитать по формуле:  </a:t>
            </a:r>
            <a:r>
              <a:rPr lang="en-US" altLang="ru-RU" sz="3600" b="1" dirty="0" smtClean="0">
                <a:solidFill>
                  <a:srgbClr val="FF0000"/>
                </a:solidFill>
                <a:cs typeface="Arial" charset="0"/>
              </a:rPr>
              <a:t>Q</a:t>
            </a:r>
            <a:r>
              <a:rPr lang="ru-RU" altLang="ru-RU" sz="3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ru-RU" sz="3600" b="1" dirty="0" smtClean="0">
                <a:solidFill>
                  <a:srgbClr val="FF0000"/>
                </a:solidFill>
                <a:cs typeface="Arial" charset="0"/>
              </a:rPr>
              <a:t>=</a:t>
            </a:r>
            <a:r>
              <a:rPr lang="ru-RU" altLang="ru-RU" sz="3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ru-RU" sz="3600" b="1" dirty="0" smtClean="0">
                <a:solidFill>
                  <a:srgbClr val="FF0000"/>
                </a:solidFill>
                <a:cs typeface="Arial" charset="0"/>
              </a:rPr>
              <a:t>Lm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b="1" i="1" u="sng" smtClean="0"/>
              <a:t>ОК: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00"/>
          <a:stretch>
            <a:fillRect/>
          </a:stretch>
        </p:blipFill>
        <p:spPr bwMode="auto">
          <a:xfrm>
            <a:off x="857224" y="214290"/>
            <a:ext cx="1666870" cy="1198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60350"/>
            <a:ext cx="2182812" cy="116522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57150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</a:rPr>
              <a:t>ЖИДКОСТЬ       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   </a:t>
            </a:r>
            <a:r>
              <a:rPr lang="ru-RU" sz="2000" dirty="0">
                <a:ln>
                  <a:solidFill>
                    <a:schemeClr val="tx1"/>
                  </a:solidFill>
                </a:ln>
              </a:rPr>
              <a:t>      ПАР (ПАРООБРАЗОВАНИЕ)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57375" y="1357313"/>
            <a:ext cx="642938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50" y="1571625"/>
            <a:ext cx="3133725" cy="4222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dk1"/>
                </a:solidFill>
                <a:latin typeface="+mn-lt"/>
              </a:rPr>
              <a:t>Процесс:  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2</a:t>
            </a:r>
            <a:r>
              <a:rPr lang="ru-RU" sz="2000" b="1" dirty="0">
                <a:solidFill>
                  <a:schemeClr val="dk1"/>
                </a:solidFill>
                <a:latin typeface="+mn-lt"/>
              </a:rPr>
              <a:t>.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+mn-lt"/>
              </a:rPr>
              <a:t>КИПЕНИЕ </a:t>
            </a:r>
            <a:endParaRPr lang="ru-RU" sz="2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4"/>
          <a:srcRect r="-6926"/>
          <a:stretch>
            <a:fillRect/>
          </a:stretch>
        </p:blipFill>
        <p:spPr bwMode="auto">
          <a:xfrm>
            <a:off x="357188" y="4500563"/>
            <a:ext cx="25003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50" y="2000250"/>
            <a:ext cx="8501063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кипением </a:t>
            </a:r>
            <a:r>
              <a:rPr lang="ru-RU" sz="2400" dirty="0"/>
              <a:t>называется интенсивное (бурное) парообразование, происходящее по всему объему жидкости за счет возникновения и всплытия на поверхность многочисленных пузырей пара.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3571875"/>
            <a:ext cx="3714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</a:t>
            </a:r>
            <a:r>
              <a:rPr lang="ru-RU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кипения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const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 при нормальном атмосферном давлении (рис.а)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950" y="5715000"/>
            <a:ext cx="4176713" cy="103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Рис. б), в) – при низком атмосферном давлении,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</a:t>
            </a:r>
            <a:r>
              <a:rPr lang="ru-RU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кипения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ниже табличной величины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3789363"/>
            <a:ext cx="4143375" cy="2314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Q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Lm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; 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Q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m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;  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m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Q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ru-RU" sz="3600" b="1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где </a:t>
            </a:r>
            <a:r>
              <a:rPr lang="en-US" altLang="ru-RU" b="1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 – это удельная теплота парообразования; </a:t>
            </a:r>
          </a:p>
          <a:p>
            <a:pPr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единица измерения [ Дж / кг]</a:t>
            </a:r>
            <a:endParaRPr lang="ru-RU" altLang="ru-RU" b="1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0563" y="338138"/>
            <a:ext cx="4186237" cy="3954462"/>
          </a:xfrm>
        </p:spPr>
        <p:txBody>
          <a:bodyPr/>
          <a:lstStyle/>
          <a:p>
            <a:pPr algn="r" eaLnBrk="1" hangingPunct="1"/>
            <a:r>
              <a:rPr lang="ru-RU" altLang="ru-RU" sz="3600" smtClean="0"/>
              <a:t>Рассмотрим процесс парообразования на примере пароконвектомата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54"/>
          <a:stretch/>
        </p:blipFill>
        <p:spPr>
          <a:xfrm>
            <a:off x="323528" y="1124744"/>
            <a:ext cx="4176463" cy="508267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141663"/>
            <a:ext cx="3813175" cy="3167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Основными режимами работы всех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пароконвектоматов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являются конвекция, приготовление на пару, а также комбинированный вариант приготовления, когда одновременно используется пар и горячий воздух. Недаром в оригинале это изделие называется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комбистимером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пароконвектомат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427" r="-9017"/>
          <a:stretch/>
        </p:blipFill>
        <p:spPr>
          <a:xfrm>
            <a:off x="4283968" y="-180109"/>
            <a:ext cx="5205694" cy="66334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196975"/>
            <a:ext cx="3817937" cy="4010025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Конвекция — это движение горячего воздуха внутри рабочей камеры, возникающая под действием работы вентилятора.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572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smtClean="0"/>
              <a:t>«Все науки делятся на физику и </a:t>
            </a:r>
            <a:r>
              <a:rPr lang="ru-RU" altLang="ru-RU" sz="4000" b="1" smtClean="0">
                <a:latin typeface="Comic Sans MS" pitchFamily="66" charset="0"/>
              </a:rPr>
              <a:t>коллекционирование марок</a:t>
            </a:r>
            <a:r>
              <a:rPr lang="ru-RU" altLang="ru-RU" sz="4000" b="1" smtClean="0"/>
              <a:t>».</a:t>
            </a:r>
          </a:p>
          <a:p>
            <a:pPr algn="r" eaLnBrk="1" hangingPunct="1">
              <a:buFontTx/>
              <a:buNone/>
            </a:pPr>
            <a:r>
              <a:rPr lang="ru-RU" altLang="ru-RU" sz="4000" b="1" smtClean="0"/>
              <a:t>Э.Резерфорд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104" t="2" r="15083" b="49895"/>
          <a:stretch>
            <a:fillRect/>
          </a:stretch>
        </p:blipFill>
        <p:spPr>
          <a:xfrm>
            <a:off x="-125413" y="2349500"/>
            <a:ext cx="5889626" cy="3635375"/>
          </a:xfrm>
          <a:noFill/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ИНЖЕКТОР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5413" y="1225550"/>
            <a:ext cx="36718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 подобном способе пар образуется непосредственно в рабочей камере, путем попадания воды на высокоскоростную турбину, и, в виде мельчайших частиц испарения на кругообразных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ТЭНах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Рабочая камера наполняется при этом образовавшимся паром.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20938"/>
            <a:ext cx="4392613" cy="3671887"/>
          </a:xfrm>
          <a:noFill/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БОЙЛЕРНЫЙ КОНВЕКТОМАТ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3800" y="2924175"/>
            <a:ext cx="3995738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Бойлерная система считается более корректной для приготовления блюд, хотя некоторыми шеф-поварами такая система считается энергоемким и габаритным решением.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О\схема парогенератор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28775"/>
            <a:ext cx="4943475" cy="3887788"/>
          </a:xfrm>
          <a:noFill/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СХЕМА ПАРОГЕНЕРАТОРА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4813" y="1268413"/>
            <a:ext cx="3419475" cy="471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Нагревание воды происходит в парогенераторе, расположенном внутри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пароконвектомата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 Бойлер представляет собой емкость, в которой находится нагревательный элемент. Вода в бойлере закипает и превращается в пар, далее готовый пар через специальный клапан поступает в рабочую камеру.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104187" cy="4949825"/>
          </a:xfrm>
          <a:noFill/>
        </p:spPr>
      </p:pic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 устроен датчик уровня воды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813" y="1895475"/>
            <a:ext cx="4524375" cy="49625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/>
              <a:t>Термощуп</a:t>
            </a:r>
            <a:r>
              <a:rPr lang="ru-RU" b="1" dirty="0"/>
              <a:t> выполнен на основе </a:t>
            </a:r>
            <a:r>
              <a:rPr lang="ru-RU" b="1" dirty="0" smtClean="0"/>
              <a:t>корпуса, </a:t>
            </a:r>
            <a:r>
              <a:rPr lang="ru-RU" b="1" dirty="0"/>
              <a:t>в </a:t>
            </a:r>
            <a:r>
              <a:rPr lang="ru-RU" b="1" dirty="0" smtClean="0"/>
              <a:t>который </a:t>
            </a:r>
            <a:r>
              <a:rPr lang="ru-RU" b="1" dirty="0"/>
              <a:t>помещен терморезистор. </a:t>
            </a:r>
            <a:r>
              <a:rPr lang="ru-RU" b="1" dirty="0" smtClean="0"/>
              <a:t>К </a:t>
            </a:r>
            <a:r>
              <a:rPr lang="ru-RU" b="1" dirty="0"/>
              <a:t>ножкам терморезистора припаивают изолированные соединительные провода и помещают в корпус так, чтобы половина его выходила наружу. Полость </a:t>
            </a:r>
            <a:r>
              <a:rPr lang="ru-RU" b="1" dirty="0" smtClean="0"/>
              <a:t>заполнена эпоксидной смолой. К </a:t>
            </a:r>
            <a:r>
              <a:rPr lang="ru-RU" b="1" dirty="0"/>
              <a:t>соединительным проводам терморезистора </a:t>
            </a:r>
            <a:r>
              <a:rPr lang="ru-RU" b="1" dirty="0" smtClean="0"/>
              <a:t>прикреплены </a:t>
            </a:r>
            <a:r>
              <a:rPr lang="ru-RU" b="1" dirty="0"/>
              <a:t>выводы </a:t>
            </a:r>
            <a:r>
              <a:rPr lang="ru-RU" b="1" dirty="0" smtClean="0"/>
              <a:t>экранированного </a:t>
            </a:r>
            <a:r>
              <a:rPr lang="ru-RU" b="1" dirty="0"/>
              <a:t>кабеля.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144463"/>
            <a:ext cx="46243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79388" y="3838575"/>
            <a:ext cx="8713787" cy="25193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Лоток для сбора конденсата — небольшой металлический короб, служащий для сбора конденсированной влаги с двери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пароконвектомата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при ее открытии. Это достаточно полезное дополнение. Конденсат не попадает на пол, а удаляется по специальному желобу в поддон.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8931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7544" y="2636912"/>
            <a:ext cx="8424936" cy="2712829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 сколько разных плотность ри1 насыщенного водяного пара при температуре t1 = 200° С больше плотности pn2 насыщенного водяного пара при температуре t1 = 100° С?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22313" y="476250"/>
            <a:ext cx="7772400" cy="1779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Рассчитать необходимое количество пара для добавления в камеру, намного проще, чем вычислить, сколько подать воды, для получения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нужного объем пара.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t="3075" r="9001" b="11221"/>
          <a:stretch>
            <a:fillRect/>
          </a:stretch>
        </p:blipFill>
        <p:spPr bwMode="auto">
          <a:xfrm>
            <a:off x="1116013" y="2420938"/>
            <a:ext cx="69850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700213"/>
            <a:ext cx="8864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количество теплоты выделяется при конденсации 4 кг стоградусного водяного пара и остывании образовавшейся воды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 20 градусов Цельсия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395288" y="386080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chemeClr val="bg1"/>
                </a:solidFill>
              </a:rPr>
              <a:t>Если 1 кг воды и 1 градус - то это одна килокалория. </a:t>
            </a:r>
          </a:p>
          <a:p>
            <a:r>
              <a:rPr lang="ru-RU" altLang="ru-RU" sz="2400">
                <a:solidFill>
                  <a:schemeClr val="bg1"/>
                </a:solidFill>
              </a:rPr>
              <a:t>У нас 4 кг и перепад температур 80 градусов, значит, 320 ккал </a:t>
            </a:r>
          </a:p>
          <a:p>
            <a:r>
              <a:rPr lang="ru-RU" altLang="ru-RU" sz="2400">
                <a:solidFill>
                  <a:schemeClr val="bg1"/>
                </a:solidFill>
              </a:rPr>
              <a:t>При конденсации 1кг пара получим 539 ккал, у нас 4, значит 2156 ккал. </a:t>
            </a:r>
          </a:p>
          <a:p>
            <a:r>
              <a:rPr lang="ru-RU" altLang="ru-RU" sz="2400">
                <a:solidFill>
                  <a:schemeClr val="bg1"/>
                </a:solidFill>
              </a:rPr>
              <a:t>В сумме получим 1836 ккал.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649288"/>
            <a:ext cx="6626225" cy="62261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Почему яблоко, когда печется, часто лопается?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(Ответ: Сок превращается в пар.)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Почему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мы не получаем ожога от кратковременного касания горячей кастрюли мокрыми руками?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(Ответ: Теплота идет на испарение воды и охлаждает руку.)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Почему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поварском цеху нам кажется жарче, чем в обычной комнате, где воздух нагрет до такой же температуры?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(Ответ: Влажность воздуха в поварском цеху больше и процесс испарения с тела уменьшается, поэтому человек ощущает повышение температуры.)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13" y="260350"/>
            <a:ext cx="8640762" cy="646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В формировании устойчивых познавательных интересов у учащихся начального профессионального образования главную роль играет показ практического применения знаний в будущей профессиональной деятельности, наличие непосредственной связи между изучаемыми вопросами предмета с профессией. Однако привести на уроке какой - либо пример из производственной или практической деятельности  для иллюстрации программного материала недостаточно. При составлении планирования я использую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</a:rPr>
              <a:t>межпредметные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связи между физикой и производственным обучением, спец. предметами, учитываю темы, задачи, вопросы, детали производственного обучения,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</a:rPr>
              <a:t>спец.предметов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, имеющих интерес со стороны физического содержания. Использую профессиональную направленность при изучении нового материала, повторении и обобщении, контроле знаний, разрабатываю уроки, тестовые задания, карточки-задания  с учетом будущей профессиональной деятельности учащихся.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\800px-Sch5ris5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5342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76250"/>
            <a:ext cx="85629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Освоение обучающимися методов, принципов, форм и способов исследовательской деятельности на занятиях физики</a:t>
            </a:r>
          </a:p>
          <a:p>
            <a:pPr eaLnBrk="1" hangingPunct="1"/>
            <a:r>
              <a:rPr lang="ru-RU" altLang="ru-RU" sz="2800" smtClean="0"/>
              <a:t>Углубление знаний по физике</a:t>
            </a:r>
          </a:p>
          <a:p>
            <a:pPr eaLnBrk="1" hangingPunct="1"/>
            <a:r>
              <a:rPr lang="ru-RU" altLang="ru-RU" sz="2800" smtClean="0"/>
              <a:t>Развитие творческой активности</a:t>
            </a:r>
          </a:p>
          <a:p>
            <a:pPr eaLnBrk="1" hangingPunct="1"/>
            <a:r>
              <a:rPr lang="ru-RU" altLang="ru-RU" sz="2800" b="1" smtClean="0"/>
              <a:t>Показать важность и нужность физики в профессии повара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ОЖИДАЕМЫЕ РЕЗУЛЬТАТЫ: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7489825" cy="5759450"/>
          </a:xfrm>
        </p:spPr>
        <p:txBody>
          <a:bodyPr rtlCol="0">
            <a:normAutofit/>
          </a:bodyPr>
          <a:lstStyle/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В рамках естественнонаучного профиля повышенное внимание уделено изучению раздела </a:t>
            </a:r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b="1" dirty="0" smtClean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2000" b="1" dirty="0" smtClean="0"/>
              <a:t>«</a:t>
            </a:r>
            <a:r>
              <a:rPr lang="ru-RU" altLang="ru-RU" sz="2000" b="1" dirty="0"/>
              <a:t>Молекулярная физика. Термодинамика»</a:t>
            </a:r>
            <a:r>
              <a:rPr lang="ru-RU" altLang="ru-RU" sz="2000" dirty="0"/>
              <a:t>, </a:t>
            </a:r>
            <a:endParaRPr lang="ru-RU" altLang="ru-RU" sz="2000" dirty="0" smtClean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dirty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dirty="0" smtClean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dirty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2000" dirty="0"/>
              <a:t>отдельных тем разделов </a:t>
            </a:r>
            <a:r>
              <a:rPr lang="ru-RU" altLang="ru-RU" sz="2000" b="1" dirty="0"/>
              <a:t>«Механика»,  </a:t>
            </a:r>
            <a:endParaRPr lang="ru-RU" altLang="ru-RU" sz="2000" b="1" dirty="0" smtClean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b="1" dirty="0"/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altLang="ru-RU" sz="2000" b="1" dirty="0" smtClean="0"/>
          </a:p>
          <a:p>
            <a:pPr marL="301943" lvl="1" indent="0" eaLnBrk="1" fontAlgn="auto" hangingPunct="1">
              <a:spcBef>
                <a:spcPct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b="1" dirty="0" smtClean="0"/>
              <a:t>«</a:t>
            </a:r>
            <a:r>
              <a:rPr lang="ru-RU" altLang="ru-RU" sz="2000" b="1" dirty="0"/>
              <a:t>Электродинамика». </a:t>
            </a:r>
          </a:p>
          <a:p>
            <a:pPr lvl="1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b="1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altLang="ru-RU" sz="2000" dirty="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674688"/>
            <a:ext cx="167798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852738"/>
            <a:ext cx="23272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4413" y="4478338"/>
            <a:ext cx="24130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8229600" cy="403225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33CC"/>
                </a:solidFill>
              </a:rPr>
              <a:t>ПРОБЛЕМНЫЙ ВОПРОС: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b="1" dirty="0" smtClean="0"/>
              <a:t>Роль явлений молекулярно-кинетической теории в приготовлении пищи.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900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???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i="1" smtClean="0"/>
              <a:t>Взгляните на рисунок: пар, вырывающийся из чайника невидимой струей, вскоре конденсируется – превращается в туман (скопление мельчайших капелек воды).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/>
              <a:t>Объясните что должно происходить с паром, чтобы мы наблюдали конденсацию?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/>
              <a:t> </a:t>
            </a:r>
            <a:r>
              <a:rPr lang="ru-RU" altLang="ru-RU" sz="2000" b="1" i="1" smtClean="0"/>
              <a:t>Ответ:</a:t>
            </a:r>
            <a:r>
              <a:rPr lang="ru-RU" altLang="ru-RU" sz="2000" i="1" smtClean="0"/>
              <a:t> пар должен отдать теплоту окружающим телам. В результате он превратится в жидкость или туман, а окружающие его тела нагреются.</a:t>
            </a:r>
            <a:r>
              <a:rPr lang="ru-RU" altLang="ru-RU" sz="2000" smtClean="0"/>
              <a:t> </a:t>
            </a:r>
          </a:p>
        </p:txBody>
      </p:sp>
      <p:pic>
        <p:nvPicPr>
          <p:cNvPr id="16388" name="Picture 7" descr="Струя пара, вырывающаяся из кипящего чайника, обычно невидима. Однако вскоре пар конденсируется - превращается в мельчайшие капельки воды. Они образуют беловатое облако тумана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4438" y="1371600"/>
            <a:ext cx="2978150" cy="43434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491</TotalTime>
  <Words>967</Words>
  <Application>Microsoft Office PowerPoint</Application>
  <PresentationFormat>Экран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Candara</vt:lpstr>
      <vt:lpstr>Symbol</vt:lpstr>
      <vt:lpstr>Comic Sans MS</vt:lpstr>
      <vt:lpstr>Times New Roman</vt:lpstr>
      <vt:lpstr>Calibri</vt:lpstr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или  «Зачем нужна физика повару?»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Презентация PowerPoint</vt:lpstr>
      <vt:lpstr> </vt:lpstr>
      <vt:lpstr>???</vt:lpstr>
      <vt:lpstr>КИПЕНИЕ УДЕЛЬНАЯ ТЕПЛОТА ПАРООБРАЗОВАНИЯ и КОНДЕНСАЦИИ</vt:lpstr>
      <vt:lpstr>Прохождение процесса:</vt:lpstr>
      <vt:lpstr>Кипение: </vt:lpstr>
      <vt:lpstr>Презентация PowerPoint</vt:lpstr>
      <vt:lpstr>tкипения = const</vt:lpstr>
      <vt:lpstr>Презентация PowerPoint</vt:lpstr>
      <vt:lpstr>ОК:</vt:lpstr>
      <vt:lpstr>Рассмотрим процесс парообразования на примере пароконвектомата</vt:lpstr>
      <vt:lpstr> Основными режимами работы всех пароконвектоматов являются конвекция, приготовление на пару, а также комбинированный вариант приготовления, когда одновременно используется пар и горячий воздух. Недаром в оригинале это изделие называется комбистимером пароконвектомат.</vt:lpstr>
      <vt:lpstr>Презентация PowerPoint</vt:lpstr>
      <vt:lpstr>ИНЖЕКТОР</vt:lpstr>
      <vt:lpstr>БОЙЛЕРНЫЙ КОНВЕКТОМАТ</vt:lpstr>
      <vt:lpstr>СХЕМА ПАРОГЕНЕРАТОРА</vt:lpstr>
      <vt:lpstr>Как устроен датчик уровня воды</vt:lpstr>
      <vt:lpstr>Презентация PowerPoint</vt:lpstr>
      <vt:lpstr>Презентация PowerPoint</vt:lpstr>
      <vt:lpstr>Во сколько разных плотность ри1 насыщенного водяного пара при температуре t1 = 200° С больше плотности pn2 насыщенного водяного пара при температуре t1 = 100° С?</vt:lpstr>
      <vt:lpstr>Рассчитать необходимое количество пара для добавления в камеру, намного проще, чем вычислить, сколько подать воды, для получения нужного объем пара.</vt:lpstr>
      <vt:lpstr>Какое количество теплоты выделяется при конденсации 4 кг стоградусного водяного пара и остывании образовавшейся воды до 20 градусов Цельсия</vt:lpstr>
      <vt:lpstr>Презентация PowerPoint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creator>irinava</dc:creator>
  <cp:lastModifiedBy>User</cp:lastModifiedBy>
  <cp:revision>42</cp:revision>
  <dcterms:created xsi:type="dcterms:W3CDTF">2008-04-15T11:07:58Z</dcterms:created>
  <dcterms:modified xsi:type="dcterms:W3CDTF">2014-06-25T09:04:11Z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