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42088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Рефлексивные умения педагога как фактор повышения качества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172200" cy="1371600"/>
          </a:xfrm>
        </p:spPr>
        <p:txBody>
          <a:bodyPr/>
          <a:lstStyle/>
          <a:p>
            <a:r>
              <a:rPr lang="ru-RU" dirty="0" smtClean="0"/>
              <a:t>Джебко Галина Павловна, учитель истории и обществознания  МБОУ «Сахаптинская СОШ»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Практический раунд №3.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Учимся выбирать оптимальный способ и результат решения профессиональной проблемы, основываясь на интуиции и анализе всех «за» и «против».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8478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Педагог-психолог  провел социометрию и установил, что Татьяна Б., ученица 7 «А» класса, является отвергаемой в классном коллективе. </a:t>
            </a:r>
          </a:p>
          <a:p>
            <a:endParaRPr lang="ru-RU" dirty="0" smtClean="0"/>
          </a:p>
          <a:p>
            <a:r>
              <a:rPr lang="ru-RU" dirty="0" smtClean="0"/>
              <a:t>Как  разрешить данную ситуацию. Предложите наиболее оптимальный вариант. Почему выбранный вами вариант  вы считаете оптимальным? </a:t>
            </a:r>
          </a:p>
          <a:p>
            <a:endParaRPr lang="ru-RU" dirty="0" smtClean="0"/>
          </a:p>
          <a:p>
            <a:r>
              <a:rPr lang="ru-RU" dirty="0" smtClean="0"/>
              <a:t>Составьте рефлексивную схему поиска оптимального варианта.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Практический раунд №4.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Учимся определять  траекторию собственного профессионального развития.</a:t>
            </a:r>
          </a:p>
          <a:p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Этапы рефлексии:</a:t>
            </a:r>
          </a:p>
          <a:p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Сигнал «Стоп»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Запуск работы мысли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     - что я делаю?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- что в данный момент происходит?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- как надо делать?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Оценка своего интеллектуального и эмоционального состояния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(+ и -)</a:t>
            </a:r>
          </a:p>
          <a:p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Инсайт (озарение)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- знаю, как надо;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- пока не знаю, но думаю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Принятие решения 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- в чем будет заключаться моя дальнейшая деятельность?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- вернуться назад?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        - продолжать процесс?</a:t>
            </a:r>
            <a:endParaRPr lang="ru-RU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412777"/>
            <a:ext cx="684076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 деле обучения и воспитания,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во всем школьном деле ничего нельзя улучшить,  минуя голову учителя»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                                К.Д. Ушинский</a:t>
            </a:r>
            <a:r>
              <a:rPr lang="ru-RU" sz="2800" b="1" dirty="0" smtClean="0"/>
              <a:t>.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9208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Актуальность темы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b="1" dirty="0" smtClean="0"/>
              <a:t>Рефлексия – неотъемлемая часть современного урока, а сформированность рефлексивных умений – одна из главных черт  школьника.    Модернизационные процессы в образовании требуют от учителя  владения  техниками выведения в рефлексивную ситуацию.</a:t>
            </a:r>
          </a:p>
          <a:p>
            <a:endParaRPr lang="ru-RU" b="1" dirty="0" smtClean="0"/>
          </a:p>
          <a:p>
            <a:r>
              <a:rPr lang="ru-RU" b="1" dirty="0" smtClean="0"/>
              <a:t> Проблема кроется в том, что зачастую учитель сам не владеет  ни необходимыми знаниями по проблеме, ни техниками – его этому никто не учил и не учит. </a:t>
            </a:r>
          </a:p>
          <a:p>
            <a:endParaRPr lang="ru-RU" b="1" dirty="0" smtClean="0"/>
          </a:p>
          <a:p>
            <a:r>
              <a:rPr lang="ru-RU" b="1" dirty="0" smtClean="0"/>
              <a:t>Многие из педагогов идут  к решению проблемы путем самообразования.  В этих условиях очень важным условием для развития профессионализма является обмен имеющимся опытом:  мнениями,  мыслями, приемами деятельности.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32656"/>
            <a:ext cx="67687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Цель мастер-класса:</a:t>
            </a:r>
          </a:p>
          <a:p>
            <a:endParaRPr lang="ru-RU" dirty="0" smtClean="0"/>
          </a:p>
          <a:p>
            <a:r>
              <a:rPr lang="ru-RU" b="1" dirty="0" smtClean="0"/>
              <a:t>представить участникам собственное видение  процесса формирования и развития рефлексивных умений учителя, направленных на осмысление своей деятельности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b="1" u="sng" dirty="0" smtClean="0">
                <a:solidFill>
                  <a:srgbClr val="C00000"/>
                </a:solidFill>
              </a:rPr>
              <a:t>Задачи: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b="1" dirty="0" smtClean="0"/>
              <a:t>познакомить с  содержанием понятия «рефлексия», видами рефлексии в образовательном процессе и основными рефлексивными умениями, которыми должен владеть учитель, а также условиями, необходимыми для успешного формирования рефлексивных умений педагогов;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продемонстрировать приемы осуществления  рефлексии, направленной на собственную профессиональную деятельность.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29523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РЕФЛЕКСИЯ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188640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(«обращенность назад») – способность занимать аналитическую позицию по отношению к собственной профессиональной деятельности, осмысление деятельности.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844824"/>
            <a:ext cx="56886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ДЕЙСТВИЯ, ПРИЕМЫ,ТЕХНИКИ, ФОРМИРУЮЩИЕ УНИВЕРСАЛЬНЫЕ ПРИЕМЫ МЫСЛЕДЕЯТЕЛЬНОСТИ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429000"/>
            <a:ext cx="31683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ПЕДАГОГ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3429000"/>
            <a:ext cx="3240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УЧЕНИК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445224"/>
            <a:ext cx="31683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СОБСТВЕННАЯ ДЕЯТЕЛЬНОСТЬ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2123728" y="4509120"/>
            <a:ext cx="720080" cy="10081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Практический раунд №1.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400" b="1" dirty="0" smtClean="0"/>
              <a:t>Понятие «педагогическая рефлексия».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r>
              <a:rPr lang="ru-RU" sz="2000" dirty="0" smtClean="0"/>
              <a:t>Определяем границы знания и незнания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ЗНАЮ                ХОЧУ УЗНАТЬ                   УЗНАЛ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9635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Рефлексивные умения педагогов: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600" b="1" dirty="0" smtClean="0"/>
              <a:t>1.Умение решать профессиональную  проблему различными способами:</a:t>
            </a:r>
          </a:p>
          <a:p>
            <a:pPr marL="342900" indent="-342900"/>
            <a:r>
              <a:rPr lang="ru-RU" sz="1600" b="1" dirty="0" smtClean="0"/>
              <a:t>чем больше идей, тем легче проникнуть в суть проблемы. 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208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</a:t>
            </a:r>
            <a:r>
              <a:rPr lang="ru-RU" sz="1600" b="1" dirty="0" smtClean="0"/>
              <a:t>Умение моделировать всевозможные результаты решения профессиональной проблемы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564904"/>
            <a:ext cx="81369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</a:t>
            </a:r>
            <a:r>
              <a:rPr lang="ru-RU" sz="1600" b="1" dirty="0" smtClean="0"/>
              <a:t>Умение интуитивно чувствовать противоречия, возникающие в ходе решения профессиональной проблемы. 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284984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 </a:t>
            </a:r>
            <a:r>
              <a:rPr lang="ru-RU" sz="1600" b="1" dirty="0" smtClean="0"/>
              <a:t>Умение выбрать оптимальный способ и результат решения профессиональной проблемы, основываясь на интуиции и анализе всех «за» и «против».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293096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</a:t>
            </a:r>
            <a:r>
              <a:rPr lang="ru-RU" sz="1600" b="1" dirty="0" smtClean="0"/>
              <a:t>Умение своевременно обнаруживать ошибки, возникающие в ходе решения профессиональной проблемы и ликвидировать их. </a:t>
            </a:r>
          </a:p>
          <a:p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941168"/>
            <a:ext cx="7632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6. </a:t>
            </a:r>
            <a:r>
              <a:rPr lang="ru-RU" sz="1600" b="1" dirty="0" smtClean="0"/>
              <a:t>Умение анализировать свои действия:</a:t>
            </a:r>
          </a:p>
          <a:p>
            <a:r>
              <a:rPr lang="ru-RU" sz="1600" b="1" dirty="0" smtClean="0"/>
              <a:t>а) «здесь и сейчас» б) в ретроспективе; в) перспективе.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573325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7. </a:t>
            </a:r>
            <a:r>
              <a:rPr lang="ru-RU" sz="1600" b="1" dirty="0" smtClean="0"/>
              <a:t>Умение проводить самоанализ Я- концепции.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Условия для  успешного формирования рефлексивных умений педагогов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55776" y="1340768"/>
            <a:ext cx="460851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РЕФЛЕКСИРУЮЩАЯ СРЕДА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933056"/>
            <a:ext cx="280831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Активные, диалоговые формы общения с коллегами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861048"/>
            <a:ext cx="273630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Деятельность творческих сообществ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3861048"/>
            <a:ext cx="252028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Мини-уроки с последующим анализом и обсуждением в группах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733256"/>
            <a:ext cx="74168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ПСИХОЛОГИЧЕСКАЯ БЕЗОПАСНОСТЬ (!)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7135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я сейчас делаю и почему?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Практический раунд №2.  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Учимся решать профессиональную проблему разными способами.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Ваши ученики  сдают  ЕГЭ, но результаты вас  не удовлетворяют – средний балл который год ниже районного показателя. </a:t>
            </a:r>
          </a:p>
          <a:p>
            <a:endParaRPr lang="ru-RU" dirty="0" smtClean="0"/>
          </a:p>
          <a:p>
            <a:r>
              <a:rPr lang="ru-RU" dirty="0" smtClean="0"/>
              <a:t>Предложите способы решения проблемы.</a:t>
            </a:r>
          </a:p>
          <a:p>
            <a:endParaRPr lang="ru-RU" dirty="0" smtClean="0"/>
          </a:p>
          <a:p>
            <a:r>
              <a:rPr lang="ru-RU" dirty="0" smtClean="0"/>
              <a:t>Попытайтесь проанализировать собственную деятельность, </a:t>
            </a:r>
          </a:p>
          <a:p>
            <a:r>
              <a:rPr lang="ru-RU" dirty="0" smtClean="0"/>
              <a:t>составив  ряд вопросов, отражающих  </a:t>
            </a:r>
            <a:r>
              <a:rPr lang="ru-RU" dirty="0" smtClean="0"/>
              <a:t>этапы осмысления вами этой </a:t>
            </a:r>
            <a:r>
              <a:rPr lang="ru-RU" dirty="0" smtClean="0"/>
              <a:t>проблемы.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953547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Приём «Вопросы самому себе»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Что я делаю сейчас?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Почему я это делаю?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Есть ли  положительный результат от того, что  я делаю?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Какие моменты вызывают положительный результат?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Почему отрицательных моментов в результате моей деятельности больше, чем положительных?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……………………………………………………………………..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683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Рефлексивные умения педагога как фактор повышения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SamLab.ws</cp:lastModifiedBy>
  <cp:revision>12</cp:revision>
  <dcterms:created xsi:type="dcterms:W3CDTF">2013-04-18T17:01:19Z</dcterms:created>
  <dcterms:modified xsi:type="dcterms:W3CDTF">2013-04-19T02:43:44Z</dcterms:modified>
</cp:coreProperties>
</file>